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1"/>
  </p:notesMasterIdLst>
  <p:sldIdLst>
    <p:sldId id="256" r:id="rId2"/>
    <p:sldId id="327" r:id="rId3"/>
    <p:sldId id="330" r:id="rId4"/>
    <p:sldId id="329" r:id="rId5"/>
    <p:sldId id="259" r:id="rId6"/>
    <p:sldId id="278" r:id="rId7"/>
    <p:sldId id="328" r:id="rId8"/>
    <p:sldId id="284" r:id="rId9"/>
    <p:sldId id="280" r:id="rId10"/>
    <p:sldId id="285" r:id="rId11"/>
    <p:sldId id="286" r:id="rId12"/>
    <p:sldId id="287" r:id="rId13"/>
    <p:sldId id="282" r:id="rId14"/>
    <p:sldId id="288" r:id="rId15"/>
    <p:sldId id="289" r:id="rId16"/>
    <p:sldId id="298" r:id="rId17"/>
    <p:sldId id="299" r:id="rId18"/>
    <p:sldId id="300" r:id="rId19"/>
    <p:sldId id="301" r:id="rId20"/>
    <p:sldId id="302" r:id="rId21"/>
    <p:sldId id="303" r:id="rId22"/>
    <p:sldId id="304" r:id="rId23"/>
    <p:sldId id="305" r:id="rId24"/>
    <p:sldId id="306" r:id="rId25"/>
    <p:sldId id="308" r:id="rId26"/>
    <p:sldId id="310" r:id="rId27"/>
    <p:sldId id="311" r:id="rId28"/>
    <p:sldId id="312" r:id="rId29"/>
    <p:sldId id="325" r:id="rId30"/>
    <p:sldId id="313" r:id="rId31"/>
    <p:sldId id="314" r:id="rId32"/>
    <p:sldId id="326" r:id="rId33"/>
    <p:sldId id="316" r:id="rId34"/>
    <p:sldId id="317" r:id="rId35"/>
    <p:sldId id="318" r:id="rId36"/>
    <p:sldId id="319" r:id="rId37"/>
    <p:sldId id="320" r:id="rId38"/>
    <p:sldId id="321" r:id="rId39"/>
    <p:sldId id="324" r:id="rId40"/>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陈 敬恒" initials="陈" lastIdx="2" clrIdx="0">
    <p:extLst>
      <p:ext uri="{19B8F6BF-5375-455C-9EA6-DF929625EA0E}">
        <p15:presenceInfo xmlns:p15="http://schemas.microsoft.com/office/powerpoint/2012/main" userId="199863ea15c2f613"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307790"/>
    <a:srgbClr val="53A7C6"/>
    <a:srgbClr val="BFDFEA"/>
    <a:srgbClr val="53A7C3"/>
    <a:srgbClr val="01779A"/>
    <a:srgbClr val="D10514"/>
    <a:srgbClr val="BFD2EA"/>
    <a:srgbClr val="337F9A"/>
    <a:srgbClr val="317B95"/>
    <a:srgbClr val="0177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3519" autoAdjust="0"/>
  </p:normalViewPr>
  <p:slideViewPr>
    <p:cSldViewPr snapToGrid="0">
      <p:cViewPr varScale="1">
        <p:scale>
          <a:sx n="93" d="100"/>
          <a:sy n="93" d="100"/>
        </p:scale>
        <p:origin x="2458"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commentAuthors" Target="commen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18.wmf"/><Relationship Id="rId2" Type="http://schemas.openxmlformats.org/officeDocument/2006/relationships/image" Target="../media/image17.wmf"/><Relationship Id="rId1" Type="http://schemas.openxmlformats.org/officeDocument/2006/relationships/image" Target="../media/image16.wmf"/><Relationship Id="rId4" Type="http://schemas.openxmlformats.org/officeDocument/2006/relationships/image" Target="../media/image19.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8.wmf"/><Relationship Id="rId2" Type="http://schemas.openxmlformats.org/officeDocument/2006/relationships/image" Target="../media/image17.wmf"/><Relationship Id="rId1" Type="http://schemas.openxmlformats.org/officeDocument/2006/relationships/image" Target="../media/image16.wmf"/><Relationship Id="rId4" Type="http://schemas.openxmlformats.org/officeDocument/2006/relationships/image" Target="../media/image19.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8.wmf"/><Relationship Id="rId2" Type="http://schemas.openxmlformats.org/officeDocument/2006/relationships/image" Target="../media/image17.wmf"/><Relationship Id="rId1" Type="http://schemas.openxmlformats.org/officeDocument/2006/relationships/image" Target="../media/image16.wmf"/><Relationship Id="rId4" Type="http://schemas.openxmlformats.org/officeDocument/2006/relationships/image" Target="../media/image19.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24.wmf"/><Relationship Id="rId7" Type="http://schemas.openxmlformats.org/officeDocument/2006/relationships/image" Target="../media/image28.wmf"/><Relationship Id="rId2" Type="http://schemas.openxmlformats.org/officeDocument/2006/relationships/image" Target="../media/image23.wmf"/><Relationship Id="rId1" Type="http://schemas.openxmlformats.org/officeDocument/2006/relationships/image" Target="../media/image22.wmf"/><Relationship Id="rId6" Type="http://schemas.openxmlformats.org/officeDocument/2006/relationships/image" Target="../media/image27.wmf"/><Relationship Id="rId5" Type="http://schemas.openxmlformats.org/officeDocument/2006/relationships/image" Target="../media/image26.wmf"/><Relationship Id="rId4" Type="http://schemas.openxmlformats.org/officeDocument/2006/relationships/image" Target="../media/image25.w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31.wmf"/><Relationship Id="rId1" Type="http://schemas.openxmlformats.org/officeDocument/2006/relationships/image" Target="../media/image30.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36.wmf"/><Relationship Id="rId2" Type="http://schemas.openxmlformats.org/officeDocument/2006/relationships/image" Target="../media/image35.wmf"/><Relationship Id="rId1" Type="http://schemas.openxmlformats.org/officeDocument/2006/relationships/image" Target="../media/image34.w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47.wmf"/><Relationship Id="rId1" Type="http://schemas.openxmlformats.org/officeDocument/2006/relationships/image" Target="../media/image46.w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50.wmf"/><Relationship Id="rId1" Type="http://schemas.openxmlformats.org/officeDocument/2006/relationships/image" Target="../media/image49.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52.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34706FA-9892-4490-803F-E0E4E9F7A4AE}" type="datetimeFigureOut">
              <a:rPr lang="zh-CN" altLang="en-US" smtClean="0"/>
              <a:t>2020/5/22</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6C4B558-8361-4A14-8CC3-A2A930739CA8}" type="slidenum">
              <a:rPr lang="zh-CN" altLang="en-US" smtClean="0"/>
              <a:t>‹#›</a:t>
            </a:fld>
            <a:endParaRPr lang="zh-CN" altLang="en-US"/>
          </a:p>
        </p:txBody>
      </p:sp>
    </p:spTree>
    <p:extLst>
      <p:ext uri="{BB962C8B-B14F-4D97-AF65-F5344CB8AC3E}">
        <p14:creationId xmlns:p14="http://schemas.microsoft.com/office/powerpoint/2010/main" val="12570713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海浪建模的方法：</a:t>
            </a:r>
            <a:endParaRPr lang="en-US" altLang="zh-CN" dirty="0" smtClean="0"/>
          </a:p>
          <a:p>
            <a:r>
              <a:rPr lang="en-US" altLang="zh-CN" dirty="0" smtClean="0"/>
              <a:t>1</a:t>
            </a:r>
            <a:r>
              <a:rPr lang="zh-CN" altLang="en-US" dirty="0" smtClean="0"/>
              <a:t>、流体力学建模：将水表面看成高度场，假设水的水平流动性，求解一个</a:t>
            </a:r>
            <a:r>
              <a:rPr lang="en-US" altLang="zh-CN" dirty="0" smtClean="0"/>
              <a:t>N-S</a:t>
            </a:r>
            <a:r>
              <a:rPr lang="zh-CN" altLang="en-US" dirty="0" smtClean="0"/>
              <a:t>方程，进行波浪的模拟。但只能模拟浅水波，不能模拟碎浪</a:t>
            </a:r>
            <a:endParaRPr lang="en-US" altLang="zh-CN" dirty="0" smtClean="0"/>
          </a:p>
          <a:p>
            <a:r>
              <a:rPr lang="en-US" altLang="zh-CN" dirty="0" smtClean="0"/>
              <a:t>2</a:t>
            </a:r>
            <a:r>
              <a:rPr lang="zh-CN" altLang="en-US" dirty="0" smtClean="0"/>
              <a:t>、</a:t>
            </a:r>
            <a:r>
              <a:rPr lang="zh-CN" altLang="en-US" sz="1200" b="0" i="0" kern="1200" dirty="0" smtClean="0">
                <a:solidFill>
                  <a:schemeClr val="tx1"/>
                </a:solidFill>
                <a:effectLst/>
                <a:latin typeface="+mn-lt"/>
                <a:ea typeface="+mn-ea"/>
                <a:cs typeface="+mn-cs"/>
              </a:rPr>
              <a:t>基于海浪谱的建模方法：基于海浪谱的建模方法就是将随机海浪的特征抽象为随机过程的数学模型</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即将随机海浪模型抽象为众多随机成分之和</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此和中的成分都是简单的波形函数</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且波形函数中的各项参数可利用海浪谱得到。模型：</a:t>
            </a:r>
            <a:r>
              <a:rPr lang="en-US" altLang="zh-CN" sz="1200" b="0" i="0" kern="1200" dirty="0" smtClean="0">
                <a:solidFill>
                  <a:schemeClr val="tx1"/>
                </a:solidFill>
                <a:effectLst/>
                <a:latin typeface="+mn-lt"/>
                <a:ea typeface="+mn-ea"/>
                <a:cs typeface="+mn-cs"/>
              </a:rPr>
              <a:t>Pierson</a:t>
            </a:r>
            <a:r>
              <a:rPr lang="zh-CN" altLang="en-US" sz="1200" b="0" i="0" kern="1200" dirty="0" smtClean="0">
                <a:solidFill>
                  <a:schemeClr val="tx1"/>
                </a:solidFill>
                <a:effectLst/>
                <a:latin typeface="+mn-lt"/>
                <a:ea typeface="+mn-ea"/>
                <a:cs typeface="+mn-cs"/>
              </a:rPr>
              <a:t>模型、</a:t>
            </a:r>
            <a:r>
              <a:rPr lang="en-US" altLang="zh-CN" sz="1200" b="0" i="0" kern="1200" dirty="0" err="1" smtClean="0">
                <a:solidFill>
                  <a:schemeClr val="tx1"/>
                </a:solidFill>
                <a:effectLst/>
                <a:latin typeface="+mn-lt"/>
                <a:ea typeface="+mn-ea"/>
                <a:cs typeface="+mn-cs"/>
              </a:rPr>
              <a:t>Longuet</a:t>
            </a:r>
            <a:r>
              <a:rPr lang="en-US" altLang="zh-CN" sz="1200" b="0" i="0" kern="1200" dirty="0" smtClean="0">
                <a:solidFill>
                  <a:schemeClr val="tx1"/>
                </a:solidFill>
                <a:effectLst/>
                <a:latin typeface="+mn-lt"/>
                <a:ea typeface="+mn-ea"/>
                <a:cs typeface="+mn-cs"/>
              </a:rPr>
              <a:t>-</a:t>
            </a:r>
            <a:r>
              <a:rPr lang="en-US" altLang="zh-CN" sz="1200" b="0" i="0" kern="1200" dirty="0" err="1" smtClean="0">
                <a:solidFill>
                  <a:schemeClr val="tx1"/>
                </a:solidFill>
                <a:effectLst/>
                <a:latin typeface="+mn-lt"/>
                <a:ea typeface="+mn-ea"/>
                <a:cs typeface="+mn-cs"/>
              </a:rPr>
              <a:t>Hig</a:t>
            </a:r>
            <a:r>
              <a:rPr lang="en-US" altLang="zh-CN" sz="1200" b="0" i="0" kern="1200" dirty="0" smtClean="0">
                <a:solidFill>
                  <a:schemeClr val="tx1"/>
                </a:solidFill>
                <a:effectLst/>
                <a:latin typeface="+mn-lt"/>
                <a:ea typeface="+mn-ea"/>
                <a:cs typeface="+mn-cs"/>
              </a:rPr>
              <a:t>-gins</a:t>
            </a:r>
            <a:r>
              <a:rPr lang="zh-CN" altLang="en-US" sz="1200" b="0" i="0" kern="1200" dirty="0" smtClean="0">
                <a:solidFill>
                  <a:schemeClr val="tx1"/>
                </a:solidFill>
                <a:effectLst/>
                <a:latin typeface="+mn-lt"/>
                <a:ea typeface="+mn-ea"/>
                <a:cs typeface="+mn-cs"/>
              </a:rPr>
              <a:t>模型、</a:t>
            </a:r>
            <a:r>
              <a:rPr lang="en-US" altLang="zh-CN" sz="1200" b="0" i="0" kern="1200" dirty="0" smtClean="0">
                <a:solidFill>
                  <a:schemeClr val="tx1"/>
                </a:solidFill>
                <a:effectLst/>
                <a:latin typeface="+mn-lt"/>
                <a:ea typeface="+mn-ea"/>
                <a:cs typeface="+mn-cs"/>
              </a:rPr>
              <a:t>Fourier-</a:t>
            </a:r>
            <a:r>
              <a:rPr lang="en-US" altLang="zh-CN" sz="1200" b="0" i="0" kern="1200" dirty="0" err="1" smtClean="0">
                <a:solidFill>
                  <a:schemeClr val="tx1"/>
                </a:solidFill>
                <a:effectLst/>
                <a:latin typeface="+mn-lt"/>
                <a:ea typeface="+mn-ea"/>
                <a:cs typeface="+mn-cs"/>
              </a:rPr>
              <a:t>Stieltjes</a:t>
            </a:r>
            <a:r>
              <a:rPr lang="zh-CN" altLang="en-US" sz="1200" b="0" i="0" kern="1200" dirty="0" smtClean="0">
                <a:solidFill>
                  <a:schemeClr val="tx1"/>
                </a:solidFill>
                <a:effectLst/>
                <a:latin typeface="+mn-lt"/>
                <a:ea typeface="+mn-ea"/>
                <a:cs typeface="+mn-cs"/>
              </a:rPr>
              <a:t>积分模型、海浪波面位移铅直速度和铅直加速度模型。</a:t>
            </a:r>
            <a:endParaRPr lang="en-US" altLang="zh-CN" sz="1200" b="0" i="0" kern="1200" dirty="0" smtClean="0">
              <a:solidFill>
                <a:schemeClr val="tx1"/>
              </a:solidFill>
              <a:effectLst/>
              <a:latin typeface="+mn-lt"/>
              <a:ea typeface="+mn-ea"/>
              <a:cs typeface="+mn-cs"/>
            </a:endParaRPr>
          </a:p>
          <a:p>
            <a:r>
              <a:rPr lang="en-US" altLang="zh-CN" sz="1200" b="0" i="0" kern="1200" dirty="0" smtClean="0">
                <a:solidFill>
                  <a:schemeClr val="tx1"/>
                </a:solidFill>
                <a:effectLst/>
                <a:latin typeface="+mn-lt"/>
                <a:ea typeface="+mn-ea"/>
                <a:cs typeface="+mn-cs"/>
              </a:rPr>
              <a:t>3</a:t>
            </a:r>
            <a:r>
              <a:rPr lang="zh-CN" altLang="en-US" sz="1200" b="0" i="0" kern="1200" dirty="0" smtClean="0">
                <a:solidFill>
                  <a:schemeClr val="tx1"/>
                </a:solidFill>
                <a:effectLst/>
                <a:latin typeface="+mn-lt"/>
                <a:ea typeface="+mn-ea"/>
                <a:cs typeface="+mn-cs"/>
              </a:rPr>
              <a:t>、几何模型建模：这类方法从海浪的几何形态出发</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根据海浪呈现的几何形状</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采用几何的曲线或曲面来表示海浪表面</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人为的设置波浪的各属性参数值</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从而在计算机上产生各类海浪数据。此项建模技术的典型方法有凹凸映射法、基于</a:t>
            </a:r>
            <a:r>
              <a:rPr lang="en-US" altLang="zh-CN" sz="1200" b="0" i="0" kern="1200" dirty="0" smtClean="0">
                <a:solidFill>
                  <a:schemeClr val="tx1"/>
                </a:solidFill>
                <a:effectLst/>
                <a:latin typeface="+mn-lt"/>
                <a:ea typeface="+mn-ea"/>
                <a:cs typeface="+mn-cs"/>
              </a:rPr>
              <a:t>Stokes</a:t>
            </a:r>
            <a:r>
              <a:rPr lang="zh-CN" altLang="en-US" sz="1200" b="0" i="0" kern="1200" dirty="0" smtClean="0">
                <a:solidFill>
                  <a:schemeClr val="tx1"/>
                </a:solidFill>
                <a:effectLst/>
                <a:latin typeface="+mn-lt"/>
                <a:ea typeface="+mn-ea"/>
                <a:cs typeface="+mn-cs"/>
              </a:rPr>
              <a:t>模型的建模方法、基于</a:t>
            </a:r>
            <a:r>
              <a:rPr lang="en-US" altLang="zh-CN" sz="1200" b="0" i="0" kern="1200" dirty="0" smtClean="0">
                <a:solidFill>
                  <a:schemeClr val="tx1"/>
                </a:solidFill>
                <a:effectLst/>
                <a:latin typeface="+mn-lt"/>
                <a:ea typeface="+mn-ea"/>
                <a:cs typeface="+mn-cs"/>
              </a:rPr>
              <a:t>Peachey</a:t>
            </a:r>
            <a:r>
              <a:rPr lang="zh-CN" altLang="en-US" sz="1200" b="0" i="0" kern="1200" dirty="0" smtClean="0">
                <a:solidFill>
                  <a:schemeClr val="tx1"/>
                </a:solidFill>
                <a:effectLst/>
                <a:latin typeface="+mn-lt"/>
                <a:ea typeface="+mn-ea"/>
                <a:cs typeface="+mn-cs"/>
              </a:rPr>
              <a:t>模型的建模方法以及基于</a:t>
            </a:r>
            <a:r>
              <a:rPr lang="en-US" altLang="zh-CN" sz="1200" b="0" i="0" kern="1200" dirty="0" smtClean="0">
                <a:solidFill>
                  <a:schemeClr val="tx1"/>
                </a:solidFill>
                <a:effectLst/>
                <a:latin typeface="+mn-lt"/>
                <a:ea typeface="+mn-ea"/>
                <a:cs typeface="+mn-cs"/>
              </a:rPr>
              <a:t>Gerstner</a:t>
            </a:r>
            <a:r>
              <a:rPr lang="zh-CN" altLang="en-US" sz="1200" b="0" i="0" kern="1200" dirty="0" smtClean="0">
                <a:solidFill>
                  <a:schemeClr val="tx1"/>
                </a:solidFill>
                <a:effectLst/>
                <a:latin typeface="+mn-lt"/>
                <a:ea typeface="+mn-ea"/>
                <a:cs typeface="+mn-cs"/>
              </a:rPr>
              <a:t>模型的建模方法等。</a:t>
            </a:r>
            <a:endParaRPr lang="en-US" altLang="zh-CN" sz="1200" b="0" i="0" kern="1200" dirty="0" smtClean="0">
              <a:solidFill>
                <a:schemeClr val="tx1"/>
              </a:solidFill>
              <a:effectLst/>
              <a:latin typeface="+mn-lt"/>
              <a:ea typeface="+mn-ea"/>
              <a:cs typeface="+mn-cs"/>
            </a:endParaRPr>
          </a:p>
          <a:p>
            <a:r>
              <a:rPr lang="en-US" altLang="zh-CN" sz="1200" b="0" i="0" kern="1200" dirty="0" smtClean="0">
                <a:solidFill>
                  <a:schemeClr val="tx1"/>
                </a:solidFill>
                <a:effectLst/>
                <a:latin typeface="+mn-lt"/>
                <a:ea typeface="+mn-ea"/>
                <a:cs typeface="+mn-cs"/>
              </a:rPr>
              <a:t>4</a:t>
            </a:r>
            <a:r>
              <a:rPr lang="zh-CN" altLang="en-US" sz="1200" b="0" i="0" kern="1200" smtClean="0">
                <a:solidFill>
                  <a:schemeClr val="tx1"/>
                </a:solidFill>
                <a:effectLst/>
                <a:latin typeface="+mn-lt"/>
                <a:ea typeface="+mn-ea"/>
                <a:cs typeface="+mn-cs"/>
              </a:rPr>
              <a:t>、动力模型建模：基于动力模型的建模方法从运动的角度模拟海浪</a:t>
            </a:r>
            <a:r>
              <a:rPr lang="en-US" altLang="zh-CN" sz="1200" b="0" i="0" kern="1200" smtClean="0">
                <a:solidFill>
                  <a:schemeClr val="tx1"/>
                </a:solidFill>
                <a:effectLst/>
                <a:latin typeface="+mn-lt"/>
                <a:ea typeface="+mn-ea"/>
                <a:cs typeface="+mn-cs"/>
              </a:rPr>
              <a:t>,</a:t>
            </a:r>
            <a:r>
              <a:rPr lang="zh-CN" altLang="en-US" sz="1200" b="0" i="0" kern="1200" smtClean="0">
                <a:solidFill>
                  <a:schemeClr val="tx1"/>
                </a:solidFill>
                <a:effectLst/>
                <a:latin typeface="+mn-lt"/>
                <a:ea typeface="+mn-ea"/>
                <a:cs typeface="+mn-cs"/>
              </a:rPr>
              <a:t>它并不是简单的追求海浪的形态</a:t>
            </a:r>
            <a:r>
              <a:rPr lang="en-US" altLang="zh-CN" sz="1200" b="0" i="0" kern="1200" smtClean="0">
                <a:solidFill>
                  <a:schemeClr val="tx1"/>
                </a:solidFill>
                <a:effectLst/>
                <a:latin typeface="+mn-lt"/>
                <a:ea typeface="+mn-ea"/>
                <a:cs typeface="+mn-cs"/>
              </a:rPr>
              <a:t>,</a:t>
            </a:r>
            <a:r>
              <a:rPr lang="zh-CN" altLang="en-US" sz="1200" b="0" i="0" kern="1200" smtClean="0">
                <a:solidFill>
                  <a:schemeClr val="tx1"/>
                </a:solidFill>
                <a:effectLst/>
                <a:latin typeface="+mn-lt"/>
                <a:ea typeface="+mn-ea"/>
                <a:cs typeface="+mn-cs"/>
              </a:rPr>
              <a:t>而是用单个的运动的粒子或是划分单元来表示海浪的总体形状和特征的动态变化。</a:t>
            </a:r>
            <a:endParaRPr lang="zh-CN" altLang="en-US" dirty="0"/>
          </a:p>
        </p:txBody>
      </p:sp>
      <p:sp>
        <p:nvSpPr>
          <p:cNvPr id="4" name="灯片编号占位符 3"/>
          <p:cNvSpPr>
            <a:spLocks noGrp="1"/>
          </p:cNvSpPr>
          <p:nvPr>
            <p:ph type="sldNum" sz="quarter" idx="10"/>
          </p:nvPr>
        </p:nvSpPr>
        <p:spPr/>
        <p:txBody>
          <a:bodyPr/>
          <a:lstStyle/>
          <a:p>
            <a:fld id="{26C4B558-8361-4A14-8CC3-A2A930739CA8}" type="slidenum">
              <a:rPr lang="zh-CN" altLang="en-US" smtClean="0"/>
              <a:t>3</a:t>
            </a:fld>
            <a:endParaRPr lang="zh-CN" altLang="en-US"/>
          </a:p>
        </p:txBody>
      </p:sp>
    </p:spTree>
    <p:extLst>
      <p:ext uri="{BB962C8B-B14F-4D97-AF65-F5344CB8AC3E}">
        <p14:creationId xmlns:p14="http://schemas.microsoft.com/office/powerpoint/2010/main" val="2225772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首先，我们介绍各个配准算法的精度对比实验，</a:t>
            </a:r>
            <a:endParaRPr lang="en-US" altLang="zh-CN" dirty="0" smtClean="0"/>
          </a:p>
          <a:p>
            <a:r>
              <a:rPr lang="zh-CN" altLang="en-US" dirty="0" smtClean="0"/>
              <a:t>平均有效率能够反应特征描述子的准确程度与区分度，描述子越高效，有效率越高。</a:t>
            </a:r>
            <a:endParaRPr lang="en-US" altLang="zh-CN" dirty="0" smtClean="0"/>
          </a:p>
          <a:p>
            <a:r>
              <a:rPr lang="zh-CN" altLang="en-US" dirty="0" smtClean="0"/>
              <a:t>另外，因为我们的网络能直接用于配准，我们引入配准误差。配准误差也能从侧面反映出描述子的高效与准确程度。</a:t>
            </a:r>
            <a:endParaRPr lang="en-US" altLang="zh-CN" dirty="0" smtClean="0"/>
          </a:p>
          <a:p>
            <a:endParaRPr lang="en-US" altLang="zh-CN" dirty="0" smtClean="0"/>
          </a:p>
          <a:p>
            <a:r>
              <a:rPr lang="zh-CN" altLang="en-US" dirty="0" smtClean="0"/>
              <a:t>如表所示，</a:t>
            </a:r>
            <a:r>
              <a:rPr lang="en-US" altLang="zh-CN" dirty="0" err="1" smtClean="0"/>
              <a:t>PointRegNet</a:t>
            </a:r>
            <a:r>
              <a:rPr lang="zh-CN" altLang="en-US" dirty="0" smtClean="0"/>
              <a:t>有最高的平均有效率，和最小的配准误差，即能提取到更有效的特征。</a:t>
            </a:r>
            <a:endParaRPr lang="en-US" altLang="zh-CN" dirty="0" smtClean="0"/>
          </a:p>
          <a:p>
            <a:r>
              <a:rPr lang="zh-CN" altLang="en-US" dirty="0" smtClean="0"/>
              <a:t>同时，能看出，维数</a:t>
            </a:r>
            <a:r>
              <a:rPr lang="en-US" altLang="zh-CN" dirty="0" smtClean="0"/>
              <a:t>M</a:t>
            </a:r>
            <a:r>
              <a:rPr lang="zh-CN" altLang="en-US" dirty="0" smtClean="0"/>
              <a:t>过大可能导致无效的特征，导致精度下降。</a:t>
            </a:r>
            <a:endParaRPr lang="zh-CN" altLang="en-US" dirty="0"/>
          </a:p>
        </p:txBody>
      </p:sp>
      <p:sp>
        <p:nvSpPr>
          <p:cNvPr id="4" name="灯片编号占位符 3"/>
          <p:cNvSpPr>
            <a:spLocks noGrp="1"/>
          </p:cNvSpPr>
          <p:nvPr>
            <p:ph type="sldNum" sz="quarter" idx="10"/>
          </p:nvPr>
        </p:nvSpPr>
        <p:spPr/>
        <p:txBody>
          <a:bodyPr/>
          <a:lstStyle/>
          <a:p>
            <a:fld id="{26C4B558-8361-4A14-8CC3-A2A930739CA8}" type="slidenum">
              <a:rPr lang="zh-CN" altLang="en-US" smtClean="0"/>
              <a:t>13</a:t>
            </a:fld>
            <a:endParaRPr lang="zh-CN" altLang="en-US"/>
          </a:p>
        </p:txBody>
      </p:sp>
    </p:spTree>
    <p:extLst>
      <p:ext uri="{BB962C8B-B14F-4D97-AF65-F5344CB8AC3E}">
        <p14:creationId xmlns:p14="http://schemas.microsoft.com/office/powerpoint/2010/main" val="42313088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其次，为了验证网络的鲁棒性，我们模拟数据存在部分残缺的情况。</a:t>
            </a:r>
            <a:endParaRPr lang="en-US" altLang="zh-CN" dirty="0" smtClean="0"/>
          </a:p>
          <a:p>
            <a:r>
              <a:rPr lang="zh-CN" altLang="en-US" dirty="0" smtClean="0"/>
              <a:t>由图可知，随着残缺率的提高，各个描述子的正确匹配率逐步下降，但</a:t>
            </a:r>
            <a:r>
              <a:rPr lang="en-US" altLang="zh-CN" dirty="0" err="1" smtClean="0"/>
              <a:t>PointRegNet</a:t>
            </a:r>
            <a:r>
              <a:rPr lang="zh-CN" altLang="en-US" dirty="0" smtClean="0"/>
              <a:t>网络的正确率一直保持最优。</a:t>
            </a:r>
            <a:endParaRPr lang="en-US" altLang="zh-CN" dirty="0" smtClean="0"/>
          </a:p>
          <a:p>
            <a:endParaRPr lang="en-US" altLang="zh-CN" dirty="0" smtClean="0"/>
          </a:p>
          <a:p>
            <a:r>
              <a:rPr lang="zh-CN" altLang="en-US" dirty="0" smtClean="0"/>
              <a:t>同时，可以看到，</a:t>
            </a:r>
            <a:r>
              <a:rPr lang="en-US" altLang="zh-CN" dirty="0" err="1" smtClean="0"/>
              <a:t>PointRegNet</a:t>
            </a:r>
            <a:r>
              <a:rPr lang="zh-CN" altLang="en-US" dirty="0" smtClean="0"/>
              <a:t>网络运算时间最少，效率最优。</a:t>
            </a:r>
            <a:endParaRPr lang="zh-CN" altLang="en-US" dirty="0"/>
          </a:p>
        </p:txBody>
      </p:sp>
      <p:sp>
        <p:nvSpPr>
          <p:cNvPr id="4" name="灯片编号占位符 3"/>
          <p:cNvSpPr>
            <a:spLocks noGrp="1"/>
          </p:cNvSpPr>
          <p:nvPr>
            <p:ph type="sldNum" sz="quarter" idx="10"/>
          </p:nvPr>
        </p:nvSpPr>
        <p:spPr/>
        <p:txBody>
          <a:bodyPr/>
          <a:lstStyle/>
          <a:p>
            <a:fld id="{26C4B558-8361-4A14-8CC3-A2A930739CA8}" type="slidenum">
              <a:rPr lang="zh-CN" altLang="en-US" smtClean="0"/>
              <a:t>14</a:t>
            </a:fld>
            <a:endParaRPr lang="zh-CN" altLang="en-US"/>
          </a:p>
        </p:txBody>
      </p:sp>
    </p:spTree>
    <p:extLst>
      <p:ext uri="{BB962C8B-B14F-4D97-AF65-F5344CB8AC3E}">
        <p14:creationId xmlns:p14="http://schemas.microsoft.com/office/powerpoint/2010/main" val="327511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最后，为验证</a:t>
            </a:r>
            <a:r>
              <a:rPr lang="en-US" altLang="zh-CN" dirty="0" err="1" smtClean="0"/>
              <a:t>PointRegNet</a:t>
            </a:r>
            <a:r>
              <a:rPr lang="zh-CN" altLang="en-US" dirty="0" smtClean="0"/>
              <a:t>网络是否可以用于非体表数据的配准，我们进行了不同数据集的对比实验。</a:t>
            </a:r>
            <a:endParaRPr lang="en-US" altLang="zh-CN" dirty="0" smtClean="0"/>
          </a:p>
          <a:p>
            <a:endParaRPr lang="en-US" altLang="zh-CN" dirty="0" smtClean="0"/>
          </a:p>
          <a:p>
            <a:r>
              <a:rPr lang="zh-CN" altLang="en-US" dirty="0" smtClean="0"/>
              <a:t>结果显示，</a:t>
            </a:r>
            <a:r>
              <a:rPr lang="en-US" altLang="zh-CN" dirty="0" err="1" smtClean="0"/>
              <a:t>PointRegNet</a:t>
            </a:r>
            <a:r>
              <a:rPr lang="zh-CN" altLang="en-US" dirty="0" smtClean="0"/>
              <a:t>在体表数据中表现最好，但在其他数据集中无法适用。</a:t>
            </a:r>
            <a:endParaRPr lang="en-US" altLang="zh-CN" dirty="0" smtClean="0"/>
          </a:p>
          <a:p>
            <a:r>
              <a:rPr lang="zh-CN" altLang="en-US" dirty="0" smtClean="0"/>
              <a:t>这是因为其训练数据集为体表数据，与测试数据分布差异大，这也符合深度学习的特点。</a:t>
            </a:r>
            <a:endParaRPr lang="zh-CN" altLang="en-US" dirty="0"/>
          </a:p>
        </p:txBody>
      </p:sp>
      <p:sp>
        <p:nvSpPr>
          <p:cNvPr id="4" name="灯片编号占位符 3"/>
          <p:cNvSpPr>
            <a:spLocks noGrp="1"/>
          </p:cNvSpPr>
          <p:nvPr>
            <p:ph type="sldNum" sz="quarter" idx="10"/>
          </p:nvPr>
        </p:nvSpPr>
        <p:spPr/>
        <p:txBody>
          <a:bodyPr/>
          <a:lstStyle/>
          <a:p>
            <a:fld id="{26C4B558-8361-4A14-8CC3-A2A930739CA8}" type="slidenum">
              <a:rPr lang="zh-CN" altLang="en-US" smtClean="0"/>
              <a:t>15</a:t>
            </a:fld>
            <a:endParaRPr lang="zh-CN" altLang="en-US"/>
          </a:p>
        </p:txBody>
      </p:sp>
    </p:spTree>
    <p:extLst>
      <p:ext uri="{BB962C8B-B14F-4D97-AF65-F5344CB8AC3E}">
        <p14:creationId xmlns:p14="http://schemas.microsoft.com/office/powerpoint/2010/main" val="11686307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现在，我们开始介绍基于整数线性规划的粗配准方法。</a:t>
            </a:r>
            <a:endParaRPr lang="en-US" altLang="zh-CN" dirty="0" smtClean="0"/>
          </a:p>
          <a:p>
            <a:r>
              <a:rPr lang="zh-CN" altLang="en-US" dirty="0" smtClean="0"/>
              <a:t>由于体表较平坦的缘故，存在以下</a:t>
            </a:r>
            <a:r>
              <a:rPr lang="en-US" altLang="zh-CN" dirty="0" smtClean="0"/>
              <a:t>3</a:t>
            </a:r>
            <a:r>
              <a:rPr lang="zh-CN" altLang="en-US" dirty="0" smtClean="0"/>
              <a:t>个问题：</a:t>
            </a:r>
            <a:endParaRPr lang="en-US" altLang="zh-CN" dirty="0" smtClean="0"/>
          </a:p>
          <a:p>
            <a:r>
              <a:rPr lang="en-US" altLang="zh-CN" dirty="0" smtClean="0"/>
              <a:t>1</a:t>
            </a:r>
            <a:r>
              <a:rPr lang="zh-CN" altLang="en-US" dirty="0" smtClean="0"/>
              <a:t>、特征区分度过小</a:t>
            </a:r>
            <a:endParaRPr lang="en-US" altLang="zh-CN" dirty="0" smtClean="0"/>
          </a:p>
          <a:p>
            <a:r>
              <a:rPr lang="en-US" altLang="zh-CN" dirty="0" smtClean="0"/>
              <a:t>2</a:t>
            </a:r>
            <a:r>
              <a:rPr lang="zh-CN" altLang="en-US" dirty="0" smtClean="0"/>
              <a:t>、问题</a:t>
            </a:r>
            <a:r>
              <a:rPr lang="en-US" altLang="zh-CN" dirty="0" smtClean="0"/>
              <a:t>1</a:t>
            </a:r>
            <a:r>
              <a:rPr lang="zh-CN" altLang="en-US" dirty="0" smtClean="0"/>
              <a:t>导致存在大量的错误特征匹配对，如右图所示</a:t>
            </a:r>
            <a:endParaRPr lang="en-US" altLang="zh-CN" dirty="0" smtClean="0"/>
          </a:p>
          <a:p>
            <a:r>
              <a:rPr lang="en-US" altLang="zh-CN" dirty="0" smtClean="0"/>
              <a:t>3</a:t>
            </a:r>
            <a:r>
              <a:rPr lang="zh-CN" altLang="en-US" dirty="0" smtClean="0"/>
              <a:t>、体表点云存在大量的离群点</a:t>
            </a:r>
            <a:endParaRPr lang="en-US" altLang="zh-CN" dirty="0" smtClean="0"/>
          </a:p>
          <a:p>
            <a:endParaRPr lang="en-US" altLang="zh-CN" dirty="0" smtClean="0"/>
          </a:p>
          <a:p>
            <a:r>
              <a:rPr lang="zh-CN" altLang="en-US" dirty="0" smtClean="0"/>
              <a:t>解决思路如右边的表格：</a:t>
            </a:r>
            <a:endParaRPr lang="en-US" altLang="zh-CN" dirty="0" smtClean="0"/>
          </a:p>
          <a:p>
            <a:r>
              <a:rPr lang="en-US" altLang="zh-CN" dirty="0" smtClean="0"/>
              <a:t>1</a:t>
            </a:r>
            <a:r>
              <a:rPr lang="zh-CN" altLang="en-US" dirty="0" smtClean="0"/>
              <a:t>、将特征匹配问题转化为图配准问题，这样能结合特征信息与几何约束信息，使得结果更鲁棒。</a:t>
            </a:r>
            <a:endParaRPr lang="en-US" altLang="zh-CN" dirty="0" smtClean="0"/>
          </a:p>
          <a:p>
            <a:r>
              <a:rPr lang="en-US" altLang="zh-CN" dirty="0" smtClean="0"/>
              <a:t>2</a:t>
            </a:r>
            <a:r>
              <a:rPr lang="zh-CN" altLang="en-US" dirty="0" smtClean="0"/>
              <a:t>、再对图配准方程简化及线性化</a:t>
            </a:r>
            <a:endParaRPr lang="en-US" altLang="zh-CN" dirty="0" smtClean="0"/>
          </a:p>
          <a:p>
            <a:r>
              <a:rPr lang="en-US" altLang="zh-CN" dirty="0" smtClean="0"/>
              <a:t>3</a:t>
            </a:r>
            <a:r>
              <a:rPr lang="zh-CN" altLang="en-US" dirty="0" smtClean="0"/>
              <a:t>、最后可以得到自动移除离群点与错误匹配对的结果。</a:t>
            </a:r>
            <a:endParaRPr lang="zh-CN" altLang="en-US" dirty="0"/>
          </a:p>
        </p:txBody>
      </p:sp>
      <p:sp>
        <p:nvSpPr>
          <p:cNvPr id="4" name="灯片编号占位符 3"/>
          <p:cNvSpPr>
            <a:spLocks noGrp="1"/>
          </p:cNvSpPr>
          <p:nvPr>
            <p:ph type="sldNum" sz="quarter" idx="10"/>
          </p:nvPr>
        </p:nvSpPr>
        <p:spPr/>
        <p:txBody>
          <a:bodyPr/>
          <a:lstStyle/>
          <a:p>
            <a:fld id="{26C4B558-8361-4A14-8CC3-A2A930739CA8}" type="slidenum">
              <a:rPr lang="zh-CN" altLang="en-US" smtClean="0"/>
              <a:t>16</a:t>
            </a:fld>
            <a:endParaRPr lang="zh-CN" altLang="en-US"/>
          </a:p>
        </p:txBody>
      </p:sp>
    </p:spTree>
    <p:extLst>
      <p:ext uri="{BB962C8B-B14F-4D97-AF65-F5344CB8AC3E}">
        <p14:creationId xmlns:p14="http://schemas.microsoft.com/office/powerpoint/2010/main" val="40201320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如右图所示，我们首先构造模板图与场景图</a:t>
            </a:r>
            <a:endParaRPr lang="zh-CN" altLang="en-US" dirty="0"/>
          </a:p>
        </p:txBody>
      </p:sp>
      <p:sp>
        <p:nvSpPr>
          <p:cNvPr id="4" name="灯片编号占位符 3"/>
          <p:cNvSpPr>
            <a:spLocks noGrp="1"/>
          </p:cNvSpPr>
          <p:nvPr>
            <p:ph type="sldNum" sz="quarter" idx="10"/>
          </p:nvPr>
        </p:nvSpPr>
        <p:spPr/>
        <p:txBody>
          <a:bodyPr/>
          <a:lstStyle/>
          <a:p>
            <a:fld id="{26C4B558-8361-4A14-8CC3-A2A930739CA8}" type="slidenum">
              <a:rPr lang="zh-CN" altLang="en-US" smtClean="0"/>
              <a:t>17</a:t>
            </a:fld>
            <a:endParaRPr lang="zh-CN" altLang="en-US"/>
          </a:p>
        </p:txBody>
      </p:sp>
    </p:spTree>
    <p:extLst>
      <p:ext uri="{BB962C8B-B14F-4D97-AF65-F5344CB8AC3E}">
        <p14:creationId xmlns:p14="http://schemas.microsoft.com/office/powerpoint/2010/main" val="669196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其次，构造图匹配方法的目标函数。</a:t>
            </a:r>
            <a:endParaRPr lang="en-US" altLang="zh-CN" dirty="0" smtClean="0"/>
          </a:p>
          <a:p>
            <a:r>
              <a:rPr lang="zh-CN" altLang="en-US" dirty="0" smtClean="0"/>
              <a:t>我们的目标是求解一个最优的配准函数，使得目标函数最大化</a:t>
            </a:r>
            <a:endParaRPr lang="zh-CN" altLang="en-US" dirty="0"/>
          </a:p>
        </p:txBody>
      </p:sp>
      <p:sp>
        <p:nvSpPr>
          <p:cNvPr id="4" name="灯片编号占位符 3"/>
          <p:cNvSpPr>
            <a:spLocks noGrp="1"/>
          </p:cNvSpPr>
          <p:nvPr>
            <p:ph type="sldNum" sz="quarter" idx="10"/>
          </p:nvPr>
        </p:nvSpPr>
        <p:spPr/>
        <p:txBody>
          <a:bodyPr/>
          <a:lstStyle/>
          <a:p>
            <a:fld id="{26C4B558-8361-4A14-8CC3-A2A930739CA8}" type="slidenum">
              <a:rPr lang="zh-CN" altLang="en-US" smtClean="0"/>
              <a:t>18</a:t>
            </a:fld>
            <a:endParaRPr lang="zh-CN" altLang="en-US"/>
          </a:p>
        </p:txBody>
      </p:sp>
    </p:spTree>
    <p:extLst>
      <p:ext uri="{BB962C8B-B14F-4D97-AF65-F5344CB8AC3E}">
        <p14:creationId xmlns:p14="http://schemas.microsoft.com/office/powerpoint/2010/main" val="6314889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特征匹配奖励项会鼓励特征相似的点进行匹配。</a:t>
            </a:r>
            <a:endParaRPr lang="zh-CN" altLang="en-US" dirty="0"/>
          </a:p>
        </p:txBody>
      </p:sp>
      <p:sp>
        <p:nvSpPr>
          <p:cNvPr id="4" name="灯片编号占位符 3"/>
          <p:cNvSpPr>
            <a:spLocks noGrp="1"/>
          </p:cNvSpPr>
          <p:nvPr>
            <p:ph type="sldNum" sz="quarter" idx="10"/>
          </p:nvPr>
        </p:nvSpPr>
        <p:spPr/>
        <p:txBody>
          <a:bodyPr/>
          <a:lstStyle/>
          <a:p>
            <a:fld id="{26C4B558-8361-4A14-8CC3-A2A930739CA8}" type="slidenum">
              <a:rPr lang="zh-CN" altLang="en-US" smtClean="0"/>
              <a:t>19</a:t>
            </a:fld>
            <a:endParaRPr lang="zh-CN" altLang="en-US"/>
          </a:p>
        </p:txBody>
      </p:sp>
    </p:spTree>
    <p:extLst>
      <p:ext uri="{BB962C8B-B14F-4D97-AF65-F5344CB8AC3E}">
        <p14:creationId xmlns:p14="http://schemas.microsoft.com/office/powerpoint/2010/main" val="34610093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边匹配代价项 会惩罚</a:t>
            </a:r>
            <a:r>
              <a:rPr lang="zh-CN" altLang="en-US" baseline="0" dirty="0" smtClean="0"/>
              <a:t> 那些长度相差较大的 边匹配对，以保证几何约束关系。</a:t>
            </a:r>
            <a:endParaRPr lang="zh-CN" altLang="en-US" dirty="0"/>
          </a:p>
        </p:txBody>
      </p:sp>
      <p:sp>
        <p:nvSpPr>
          <p:cNvPr id="4" name="灯片编号占位符 3"/>
          <p:cNvSpPr>
            <a:spLocks noGrp="1"/>
          </p:cNvSpPr>
          <p:nvPr>
            <p:ph type="sldNum" sz="quarter" idx="10"/>
          </p:nvPr>
        </p:nvSpPr>
        <p:spPr/>
        <p:txBody>
          <a:bodyPr/>
          <a:lstStyle/>
          <a:p>
            <a:fld id="{26C4B558-8361-4A14-8CC3-A2A930739CA8}" type="slidenum">
              <a:rPr lang="zh-CN" altLang="en-US" smtClean="0"/>
              <a:t>20</a:t>
            </a:fld>
            <a:endParaRPr lang="zh-CN" altLang="en-US"/>
          </a:p>
        </p:txBody>
      </p:sp>
    </p:spTree>
    <p:extLst>
      <p:ext uri="{BB962C8B-B14F-4D97-AF65-F5344CB8AC3E}">
        <p14:creationId xmlns:p14="http://schemas.microsoft.com/office/powerpoint/2010/main" val="34171682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接着，我们使用二值赋值矩阵，将目标函数写成矩阵形式。</a:t>
            </a:r>
            <a:endParaRPr lang="zh-CN" altLang="en-US" dirty="0"/>
          </a:p>
        </p:txBody>
      </p:sp>
      <p:sp>
        <p:nvSpPr>
          <p:cNvPr id="4" name="灯片编号占位符 3"/>
          <p:cNvSpPr>
            <a:spLocks noGrp="1"/>
          </p:cNvSpPr>
          <p:nvPr>
            <p:ph type="sldNum" sz="quarter" idx="10"/>
          </p:nvPr>
        </p:nvSpPr>
        <p:spPr/>
        <p:txBody>
          <a:bodyPr/>
          <a:lstStyle/>
          <a:p>
            <a:fld id="{26C4B558-8361-4A14-8CC3-A2A930739CA8}" type="slidenum">
              <a:rPr lang="zh-CN" altLang="en-US" smtClean="0"/>
              <a:t>21</a:t>
            </a:fld>
            <a:endParaRPr lang="zh-CN" altLang="en-US"/>
          </a:p>
        </p:txBody>
      </p:sp>
    </p:spTree>
    <p:extLst>
      <p:ext uri="{BB962C8B-B14F-4D97-AF65-F5344CB8AC3E}">
        <p14:creationId xmlns:p14="http://schemas.microsoft.com/office/powerpoint/2010/main" val="17480128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然后，我们把模板点的候选匹配点集，从包含所有的场景点，简化成仅包含</a:t>
            </a:r>
            <a:r>
              <a:rPr lang="en-US" altLang="zh-CN" dirty="0" smtClean="0"/>
              <a:t>K</a:t>
            </a:r>
            <a:r>
              <a:rPr lang="zh-CN" altLang="en-US" dirty="0" smtClean="0"/>
              <a:t>最近邻点，大大减小变量的维度和计算量。</a:t>
            </a:r>
            <a:endParaRPr lang="zh-CN" altLang="en-US" dirty="0"/>
          </a:p>
        </p:txBody>
      </p:sp>
      <p:sp>
        <p:nvSpPr>
          <p:cNvPr id="4" name="灯片编号占位符 3"/>
          <p:cNvSpPr>
            <a:spLocks noGrp="1"/>
          </p:cNvSpPr>
          <p:nvPr>
            <p:ph type="sldNum" sz="quarter" idx="10"/>
          </p:nvPr>
        </p:nvSpPr>
        <p:spPr/>
        <p:txBody>
          <a:bodyPr/>
          <a:lstStyle/>
          <a:p>
            <a:fld id="{26C4B558-8361-4A14-8CC3-A2A930739CA8}" type="slidenum">
              <a:rPr lang="zh-CN" altLang="en-US" smtClean="0"/>
              <a:t>22</a:t>
            </a:fld>
            <a:endParaRPr lang="zh-CN" altLang="en-US"/>
          </a:p>
        </p:txBody>
      </p:sp>
    </p:spTree>
    <p:extLst>
      <p:ext uri="{BB962C8B-B14F-4D97-AF65-F5344CB8AC3E}">
        <p14:creationId xmlns:p14="http://schemas.microsoft.com/office/powerpoint/2010/main" val="21442199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我主要从以下方面展示。</a:t>
            </a:r>
            <a:endParaRPr lang="zh-CN" altLang="en-US" dirty="0"/>
          </a:p>
        </p:txBody>
      </p:sp>
      <p:sp>
        <p:nvSpPr>
          <p:cNvPr id="4" name="灯片编号占位符 3"/>
          <p:cNvSpPr>
            <a:spLocks noGrp="1"/>
          </p:cNvSpPr>
          <p:nvPr>
            <p:ph type="sldNum" sz="quarter" idx="10"/>
          </p:nvPr>
        </p:nvSpPr>
        <p:spPr/>
        <p:txBody>
          <a:bodyPr/>
          <a:lstStyle/>
          <a:p>
            <a:fld id="{26C4B558-8361-4A14-8CC3-A2A930739CA8}" type="slidenum">
              <a:rPr lang="zh-CN" altLang="en-US" smtClean="0"/>
              <a:t>5</a:t>
            </a:fld>
            <a:endParaRPr lang="zh-CN" altLang="en-US"/>
          </a:p>
        </p:txBody>
      </p:sp>
    </p:spTree>
    <p:extLst>
      <p:ext uri="{BB962C8B-B14F-4D97-AF65-F5344CB8AC3E}">
        <p14:creationId xmlns:p14="http://schemas.microsoft.com/office/powerpoint/2010/main" val="11400808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现在，目标函数依然是个二次优化问题，是个</a:t>
            </a:r>
            <a:r>
              <a:rPr lang="en-US" altLang="zh-CN" dirty="0" smtClean="0"/>
              <a:t>NP</a:t>
            </a:r>
            <a:r>
              <a:rPr lang="zh-CN" altLang="en-US" dirty="0" smtClean="0"/>
              <a:t>难问题。</a:t>
            </a:r>
            <a:endParaRPr lang="en-US" altLang="zh-CN" dirty="0" smtClean="0"/>
          </a:p>
          <a:p>
            <a:r>
              <a:rPr lang="zh-CN" altLang="en-US" dirty="0" smtClean="0"/>
              <a:t>如上框所示，我们可以使用一个优化技巧，通过引入辅助变量，把原</a:t>
            </a:r>
            <a:r>
              <a:rPr lang="en-US" altLang="zh-CN" dirty="0" smtClean="0"/>
              <a:t>NP</a:t>
            </a:r>
            <a:r>
              <a:rPr lang="zh-CN" altLang="en-US" dirty="0" smtClean="0"/>
              <a:t>难问题，转化成整数线性规划问题，这样就可以使用任一的线性求解器进行高效求解。</a:t>
            </a:r>
            <a:endParaRPr lang="zh-CN" altLang="en-US" dirty="0"/>
          </a:p>
        </p:txBody>
      </p:sp>
      <p:sp>
        <p:nvSpPr>
          <p:cNvPr id="4" name="灯片编号占位符 3"/>
          <p:cNvSpPr>
            <a:spLocks noGrp="1"/>
          </p:cNvSpPr>
          <p:nvPr>
            <p:ph type="sldNum" sz="quarter" idx="10"/>
          </p:nvPr>
        </p:nvSpPr>
        <p:spPr/>
        <p:txBody>
          <a:bodyPr/>
          <a:lstStyle/>
          <a:p>
            <a:fld id="{26C4B558-8361-4A14-8CC3-A2A930739CA8}" type="slidenum">
              <a:rPr lang="zh-CN" altLang="en-US" smtClean="0"/>
              <a:t>23</a:t>
            </a:fld>
            <a:endParaRPr lang="zh-CN" altLang="en-US"/>
          </a:p>
        </p:txBody>
      </p:sp>
    </p:spTree>
    <p:extLst>
      <p:ext uri="{BB962C8B-B14F-4D97-AF65-F5344CB8AC3E}">
        <p14:creationId xmlns:p14="http://schemas.microsoft.com/office/powerpoint/2010/main" val="9322117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我们方法的整体流程如上图所示，初始时有大量错误匹配对，经过我们的方法后，大部分的匹配对都变成正确的。</a:t>
            </a:r>
            <a:endParaRPr lang="en-US" altLang="zh-CN" dirty="0" smtClean="0"/>
          </a:p>
          <a:p>
            <a:r>
              <a:rPr lang="zh-CN" altLang="en-US" dirty="0" smtClean="0"/>
              <a:t>下图是各个方法的匹配结果图，最后一列是我们的算法，可看到，大部分匹配均是正确的。</a:t>
            </a:r>
            <a:endParaRPr lang="zh-CN" altLang="en-US" dirty="0"/>
          </a:p>
        </p:txBody>
      </p:sp>
      <p:sp>
        <p:nvSpPr>
          <p:cNvPr id="4" name="灯片编号占位符 3"/>
          <p:cNvSpPr>
            <a:spLocks noGrp="1"/>
          </p:cNvSpPr>
          <p:nvPr>
            <p:ph type="sldNum" sz="quarter" idx="10"/>
          </p:nvPr>
        </p:nvSpPr>
        <p:spPr/>
        <p:txBody>
          <a:bodyPr/>
          <a:lstStyle/>
          <a:p>
            <a:fld id="{26C4B558-8361-4A14-8CC3-A2A930739CA8}" type="slidenum">
              <a:rPr lang="zh-CN" altLang="en-US" smtClean="0"/>
              <a:t>24</a:t>
            </a:fld>
            <a:endParaRPr lang="zh-CN" altLang="en-US"/>
          </a:p>
        </p:txBody>
      </p:sp>
    </p:spTree>
    <p:extLst>
      <p:ext uri="{BB962C8B-B14F-4D97-AF65-F5344CB8AC3E}">
        <p14:creationId xmlns:p14="http://schemas.microsoft.com/office/powerpoint/2010/main" val="37509908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首先，我们介绍一下</a:t>
            </a:r>
            <a:r>
              <a:rPr lang="zh-CN" altLang="en-US" sz="1200" dirty="0" smtClean="0">
                <a:solidFill>
                  <a:srgbClr val="01779A"/>
                </a:solidFill>
                <a:latin typeface="黑体" panose="02010609060101010101" pitchFamily="49" charset="-122"/>
                <a:ea typeface="黑体" panose="02010609060101010101" pitchFamily="49" charset="-122"/>
              </a:rPr>
              <a:t>激光扫描点云与</a:t>
            </a:r>
            <a:r>
              <a:rPr lang="en-US" altLang="zh-CN" sz="1200" dirty="0" smtClean="0">
                <a:solidFill>
                  <a:srgbClr val="01779A"/>
                </a:solidFill>
                <a:latin typeface="黑体" panose="02010609060101010101" pitchFamily="49" charset="-122"/>
                <a:ea typeface="黑体" panose="02010609060101010101" pitchFamily="49" charset="-122"/>
              </a:rPr>
              <a:t>CT</a:t>
            </a:r>
            <a:r>
              <a:rPr lang="zh-CN" altLang="en-US" sz="1200" dirty="0" smtClean="0">
                <a:solidFill>
                  <a:srgbClr val="01779A"/>
                </a:solidFill>
                <a:latin typeface="黑体" panose="02010609060101010101" pitchFamily="49" charset="-122"/>
                <a:ea typeface="黑体" panose="02010609060101010101" pitchFamily="49" charset="-122"/>
              </a:rPr>
              <a:t>体表点云的粗配准实验。</a:t>
            </a:r>
            <a:endParaRPr lang="en-US" altLang="zh-CN" sz="1200" dirty="0" smtClean="0">
              <a:solidFill>
                <a:srgbClr val="01779A"/>
              </a:solidFill>
              <a:latin typeface="黑体" panose="02010609060101010101" pitchFamily="49" charset="-122"/>
              <a:ea typeface="黑体" panose="02010609060101010101" pitchFamily="49" charset="-122"/>
            </a:endParaRPr>
          </a:p>
          <a:p>
            <a:r>
              <a:rPr lang="zh-CN" altLang="en-US" dirty="0" smtClean="0"/>
              <a:t>主要使用</a:t>
            </a:r>
            <a:r>
              <a:rPr lang="en-US" altLang="zh-CN" dirty="0" smtClean="0"/>
              <a:t>2</a:t>
            </a:r>
            <a:r>
              <a:rPr lang="zh-CN" altLang="en-US" dirty="0" smtClean="0"/>
              <a:t>个方法定性衡量。</a:t>
            </a:r>
            <a:endParaRPr lang="en-US" altLang="zh-CN" dirty="0" smtClean="0"/>
          </a:p>
          <a:p>
            <a:r>
              <a:rPr lang="zh-CN" altLang="en-US" dirty="0" smtClean="0"/>
              <a:t>第</a:t>
            </a:r>
            <a:r>
              <a:rPr lang="en-US" altLang="zh-CN" dirty="0" smtClean="0"/>
              <a:t>1</a:t>
            </a:r>
            <a:r>
              <a:rPr lang="zh-CN" altLang="en-US" dirty="0" smtClean="0"/>
              <a:t>，目测法，可以看到，配准结果中，两个点云的曲线基本重合</a:t>
            </a:r>
            <a:endParaRPr lang="en-US" altLang="zh-CN" dirty="0" smtClean="0"/>
          </a:p>
          <a:p>
            <a:r>
              <a:rPr lang="zh-CN" altLang="en-US" dirty="0" smtClean="0"/>
              <a:t>第</a:t>
            </a:r>
            <a:r>
              <a:rPr lang="en-US" altLang="zh-CN" dirty="0" smtClean="0"/>
              <a:t>2</a:t>
            </a:r>
            <a:r>
              <a:rPr lang="zh-CN" altLang="en-US" dirty="0" smtClean="0"/>
              <a:t>，</a:t>
            </a:r>
            <a:r>
              <a:rPr lang="en-US" altLang="zh-CN" dirty="0" smtClean="0"/>
              <a:t>ICP</a:t>
            </a:r>
            <a:r>
              <a:rPr lang="zh-CN" altLang="en-US" dirty="0" smtClean="0"/>
              <a:t>精配准对比法，在粗配准基础上，我们再进行</a:t>
            </a:r>
            <a:r>
              <a:rPr lang="en-US" altLang="zh-CN" dirty="0" smtClean="0"/>
              <a:t>ICP</a:t>
            </a:r>
            <a:r>
              <a:rPr lang="zh-CN" altLang="en-US" dirty="0" smtClean="0"/>
              <a:t>配准，发现两个配准结果差距较小，</a:t>
            </a:r>
            <a:endParaRPr lang="en-US" altLang="zh-CN" dirty="0" smtClean="0"/>
          </a:p>
          <a:p>
            <a:r>
              <a:rPr lang="zh-CN" altLang="en-US" dirty="0" smtClean="0"/>
              <a:t>这说明粗配准结果足够好，可作为后续的基础。</a:t>
            </a:r>
            <a:endParaRPr lang="zh-CN" altLang="en-US" dirty="0"/>
          </a:p>
        </p:txBody>
      </p:sp>
      <p:sp>
        <p:nvSpPr>
          <p:cNvPr id="4" name="灯片编号占位符 3"/>
          <p:cNvSpPr>
            <a:spLocks noGrp="1"/>
          </p:cNvSpPr>
          <p:nvPr>
            <p:ph type="sldNum" sz="quarter" idx="10"/>
          </p:nvPr>
        </p:nvSpPr>
        <p:spPr/>
        <p:txBody>
          <a:bodyPr/>
          <a:lstStyle/>
          <a:p>
            <a:fld id="{26C4B558-8361-4A14-8CC3-A2A930739CA8}" type="slidenum">
              <a:rPr lang="zh-CN" altLang="en-US" smtClean="0"/>
              <a:t>25</a:t>
            </a:fld>
            <a:endParaRPr lang="zh-CN" altLang="en-US"/>
          </a:p>
        </p:txBody>
      </p:sp>
    </p:spTree>
    <p:extLst>
      <p:ext uri="{BB962C8B-B14F-4D97-AF65-F5344CB8AC3E}">
        <p14:creationId xmlns:p14="http://schemas.microsoft.com/office/powerpoint/2010/main" val="50957996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现在，我们仅使用</a:t>
            </a:r>
            <a:r>
              <a:rPr lang="en-US" altLang="zh-CN" dirty="0" smtClean="0"/>
              <a:t>CT</a:t>
            </a:r>
            <a:r>
              <a:rPr lang="zh-CN" altLang="en-US" dirty="0" smtClean="0"/>
              <a:t>体表点云数据进行实验。</a:t>
            </a:r>
            <a:r>
              <a:rPr lang="en-US" altLang="zh-CN" dirty="0" smtClean="0"/>
              <a:t>CT</a:t>
            </a:r>
            <a:r>
              <a:rPr lang="zh-CN" altLang="en-US" dirty="0" smtClean="0"/>
              <a:t>来源于</a:t>
            </a:r>
            <a:r>
              <a:rPr lang="en-US" altLang="zh-CN" dirty="0" smtClean="0"/>
              <a:t>TCIA</a:t>
            </a:r>
            <a:r>
              <a:rPr lang="zh-CN" altLang="en-US" dirty="0" smtClean="0"/>
              <a:t>。</a:t>
            </a:r>
            <a:endParaRPr lang="en-US" altLang="zh-CN" dirty="0" smtClean="0"/>
          </a:p>
          <a:p>
            <a:r>
              <a:rPr lang="zh-CN" altLang="en-US" dirty="0" smtClean="0"/>
              <a:t>我们先进行高斯噪声实验，通过叠加不同级别噪声，来构造各个场景点云进行实验。</a:t>
            </a:r>
            <a:endParaRPr lang="en-US" altLang="zh-CN" dirty="0" smtClean="0"/>
          </a:p>
          <a:p>
            <a:r>
              <a:rPr lang="zh-CN" altLang="en-US" dirty="0" smtClean="0"/>
              <a:t>由下表的实验结果可看出，我们的算法明显优于其他方法，这说明算法对噪声具有鲁棒性。</a:t>
            </a:r>
            <a:endParaRPr lang="zh-CN" altLang="en-US" dirty="0"/>
          </a:p>
        </p:txBody>
      </p:sp>
      <p:sp>
        <p:nvSpPr>
          <p:cNvPr id="4" name="灯片编号占位符 3"/>
          <p:cNvSpPr>
            <a:spLocks noGrp="1"/>
          </p:cNvSpPr>
          <p:nvPr>
            <p:ph type="sldNum" sz="quarter" idx="10"/>
          </p:nvPr>
        </p:nvSpPr>
        <p:spPr/>
        <p:txBody>
          <a:bodyPr/>
          <a:lstStyle/>
          <a:p>
            <a:fld id="{26C4B558-8361-4A14-8CC3-A2A930739CA8}" type="slidenum">
              <a:rPr lang="zh-CN" altLang="en-US" smtClean="0"/>
              <a:t>26</a:t>
            </a:fld>
            <a:endParaRPr lang="zh-CN" altLang="en-US"/>
          </a:p>
        </p:txBody>
      </p:sp>
    </p:spTree>
    <p:extLst>
      <p:ext uri="{BB962C8B-B14F-4D97-AF65-F5344CB8AC3E}">
        <p14:creationId xmlns:p14="http://schemas.microsoft.com/office/powerpoint/2010/main" val="16529384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前面提到，我们的方法可以自动剔除离群点，和错误的匹配对，所以我们进行了点云部分残缺模拟实验。</a:t>
            </a:r>
            <a:endParaRPr lang="en-US" altLang="zh-CN" dirty="0" smtClean="0"/>
          </a:p>
          <a:p>
            <a:r>
              <a:rPr lang="zh-CN" altLang="en-US" dirty="0" smtClean="0"/>
              <a:t>通过剔除不同比例的点，来构造各个场景点云进行实验。</a:t>
            </a: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由实验结果可看出，我们的算法明显优于其他方法，这说明算法</a:t>
            </a:r>
            <a:r>
              <a:rPr lang="zh-CN" altLang="en-US" sz="1200" dirty="0" smtClean="0">
                <a:solidFill>
                  <a:srgbClr val="307790"/>
                </a:solidFill>
                <a:latin typeface="黑体" panose="02010609060101010101" pitchFamily="49" charset="-122"/>
                <a:ea typeface="黑体" panose="02010609060101010101" pitchFamily="49" charset="-122"/>
              </a:rPr>
              <a:t>可以</a:t>
            </a:r>
            <a:r>
              <a:rPr lang="zh-CN" altLang="en-US" sz="1200" dirty="0" smtClean="0">
                <a:solidFill>
                  <a:srgbClr val="C00000"/>
                </a:solidFill>
                <a:latin typeface="黑体" panose="02010609060101010101" pitchFamily="49" charset="-122"/>
                <a:ea typeface="黑体" panose="02010609060101010101" pitchFamily="49" charset="-122"/>
              </a:rPr>
              <a:t>自动剔除</a:t>
            </a:r>
            <a:r>
              <a:rPr lang="zh-CN" altLang="en-US" sz="1200" dirty="0" smtClean="0">
                <a:solidFill>
                  <a:srgbClr val="307790"/>
                </a:solidFill>
                <a:latin typeface="黑体" panose="02010609060101010101" pitchFamily="49" charset="-122"/>
                <a:ea typeface="黑体" panose="02010609060101010101" pitchFamily="49" charset="-122"/>
              </a:rPr>
              <a:t>异常点和错误的匹配对，从而得到更好的配准结果。</a:t>
            </a:r>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fld id="{26C4B558-8361-4A14-8CC3-A2A930739CA8}" type="slidenum">
              <a:rPr lang="zh-CN" altLang="en-US" smtClean="0"/>
              <a:t>27</a:t>
            </a:fld>
            <a:endParaRPr lang="zh-CN" altLang="en-US"/>
          </a:p>
        </p:txBody>
      </p:sp>
    </p:spTree>
    <p:extLst>
      <p:ext uri="{BB962C8B-B14F-4D97-AF65-F5344CB8AC3E}">
        <p14:creationId xmlns:p14="http://schemas.microsoft.com/office/powerpoint/2010/main" val="305240099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solidFill>
                  <a:srgbClr val="01779A"/>
                </a:solidFill>
                <a:latin typeface="黑体" panose="02010609060101010101" pitchFamily="49" charset="-122"/>
                <a:ea typeface="黑体" panose="02010609060101010101" pitchFamily="49" charset="-122"/>
              </a:rPr>
              <a:t>为了验证我们方法的</a:t>
            </a:r>
            <a:r>
              <a:rPr lang="zh-CN" altLang="en-US" sz="1200" dirty="0" smtClean="0">
                <a:solidFill>
                  <a:srgbClr val="C00000"/>
                </a:solidFill>
                <a:latin typeface="黑体" panose="02010609060101010101" pitchFamily="49" charset="-122"/>
                <a:ea typeface="黑体" panose="02010609060101010101" pitchFamily="49" charset="-122"/>
              </a:rPr>
              <a:t>通用性</a:t>
            </a:r>
            <a:r>
              <a:rPr lang="zh-CN" altLang="en-US" sz="1200" dirty="0" smtClean="0">
                <a:solidFill>
                  <a:srgbClr val="01779A"/>
                </a:solidFill>
                <a:latin typeface="黑体" panose="02010609060101010101" pitchFamily="49" charset="-122"/>
                <a:ea typeface="黑体" panose="02010609060101010101" pitchFamily="49" charset="-122"/>
              </a:rPr>
              <a:t>，我们还使用斯坦福提供的公共点云数据进行了实验。</a:t>
            </a:r>
            <a:endParaRPr lang="en-US" altLang="zh-CN" sz="1200" dirty="0" smtClean="0">
              <a:solidFill>
                <a:srgbClr val="01779A"/>
              </a:solidFill>
              <a:latin typeface="黑体" panose="02010609060101010101" pitchFamily="49" charset="-122"/>
              <a:ea typeface="黑体" panose="02010609060101010101" pitchFamily="49" charset="-122"/>
            </a:endParaRPr>
          </a:p>
          <a:p>
            <a:r>
              <a:rPr lang="zh-CN" altLang="en-US" dirty="0" smtClean="0"/>
              <a:t>实验结果显示，我们的算法明显优于其他所有方法，说明算法也适用于一般的点云数据。</a:t>
            </a:r>
            <a:endParaRPr lang="en-US" altLang="zh-CN" dirty="0" smtClean="0"/>
          </a:p>
        </p:txBody>
      </p:sp>
      <p:sp>
        <p:nvSpPr>
          <p:cNvPr id="4" name="灯片编号占位符 3"/>
          <p:cNvSpPr>
            <a:spLocks noGrp="1"/>
          </p:cNvSpPr>
          <p:nvPr>
            <p:ph type="sldNum" sz="quarter" idx="10"/>
          </p:nvPr>
        </p:nvSpPr>
        <p:spPr/>
        <p:txBody>
          <a:bodyPr/>
          <a:lstStyle/>
          <a:p>
            <a:fld id="{26C4B558-8361-4A14-8CC3-A2A930739CA8}" type="slidenum">
              <a:rPr lang="zh-CN" altLang="en-US" smtClean="0"/>
              <a:t>28</a:t>
            </a:fld>
            <a:endParaRPr lang="zh-CN" altLang="en-US"/>
          </a:p>
        </p:txBody>
      </p:sp>
    </p:spTree>
    <p:extLst>
      <p:ext uri="{BB962C8B-B14F-4D97-AF65-F5344CB8AC3E}">
        <p14:creationId xmlns:p14="http://schemas.microsoft.com/office/powerpoint/2010/main" val="12731671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当然，我们的算法也有一些劣势。比如，运行速度较慢。</a:t>
            </a:r>
            <a:endParaRPr lang="zh-CN" altLang="en-US" dirty="0"/>
          </a:p>
        </p:txBody>
      </p:sp>
      <p:sp>
        <p:nvSpPr>
          <p:cNvPr id="4" name="灯片编号占位符 3"/>
          <p:cNvSpPr>
            <a:spLocks noGrp="1"/>
          </p:cNvSpPr>
          <p:nvPr>
            <p:ph type="sldNum" sz="quarter" idx="10"/>
          </p:nvPr>
        </p:nvSpPr>
        <p:spPr/>
        <p:txBody>
          <a:bodyPr/>
          <a:lstStyle/>
          <a:p>
            <a:fld id="{26C4B558-8361-4A14-8CC3-A2A930739CA8}" type="slidenum">
              <a:rPr lang="zh-CN" altLang="en-US" smtClean="0"/>
              <a:t>29</a:t>
            </a:fld>
            <a:endParaRPr lang="zh-CN" altLang="en-US"/>
          </a:p>
        </p:txBody>
      </p:sp>
    </p:spTree>
    <p:extLst>
      <p:ext uri="{BB962C8B-B14F-4D97-AF65-F5344CB8AC3E}">
        <p14:creationId xmlns:p14="http://schemas.microsoft.com/office/powerpoint/2010/main" val="59307094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现在，我们开始介绍基于带权重</a:t>
            </a:r>
            <a:r>
              <a:rPr lang="en-US" altLang="zh-CN" dirty="0" smtClean="0"/>
              <a:t>CPD</a:t>
            </a:r>
            <a:r>
              <a:rPr lang="zh-CN" altLang="en-US" dirty="0" smtClean="0"/>
              <a:t>的精配准方法。</a:t>
            </a: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体表精配准有</a:t>
            </a:r>
            <a:r>
              <a:rPr lang="en-US" altLang="zh-CN" dirty="0" smtClean="0"/>
              <a:t>2</a:t>
            </a:r>
            <a:r>
              <a:rPr lang="zh-CN" altLang="en-US" dirty="0" smtClean="0"/>
              <a:t>个难点：</a:t>
            </a: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t>1</a:t>
            </a:r>
            <a:r>
              <a:rPr lang="zh-CN" altLang="en-US" dirty="0" smtClean="0"/>
              <a:t>、自由呼吸导致配准为非刚性配准，且体表各部位运动幅度有异，侧重点就不同；</a:t>
            </a: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t>2</a:t>
            </a:r>
            <a:r>
              <a:rPr lang="zh-CN" altLang="en-US" dirty="0" smtClean="0"/>
              <a:t>、激光点云与</a:t>
            </a:r>
            <a:r>
              <a:rPr lang="en-US" altLang="zh-CN" dirty="0" smtClean="0"/>
              <a:t>CT</a:t>
            </a:r>
            <a:r>
              <a:rPr lang="zh-CN" altLang="en-US" dirty="0" smtClean="0"/>
              <a:t>点云无法完全匹配上</a:t>
            </a: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dirty="0" smtClean="0"/>
          </a:p>
          <a:p>
            <a:r>
              <a:rPr lang="zh-CN" altLang="en-US" dirty="0" smtClean="0"/>
              <a:t>我们的解决思路如下：</a:t>
            </a:r>
            <a:endParaRPr lang="en-US" altLang="zh-CN" dirty="0" smtClean="0"/>
          </a:p>
          <a:p>
            <a:r>
              <a:rPr lang="en-US" altLang="zh-CN" sz="1200" dirty="0" smtClean="0">
                <a:solidFill>
                  <a:srgbClr val="01779A"/>
                </a:solidFill>
                <a:latin typeface="黑体" panose="02010609060101010101" pitchFamily="49" charset="-122"/>
                <a:ea typeface="黑体" panose="02010609060101010101" pitchFamily="49" charset="-122"/>
              </a:rPr>
              <a:t>1</a:t>
            </a:r>
            <a:r>
              <a:rPr lang="zh-CN" altLang="en-US" sz="1200" dirty="0" smtClean="0">
                <a:solidFill>
                  <a:srgbClr val="01779A"/>
                </a:solidFill>
                <a:latin typeface="黑体" panose="02010609060101010101" pitchFamily="49" charset="-122"/>
                <a:ea typeface="黑体" panose="02010609060101010101" pitchFamily="49" charset="-122"/>
              </a:rPr>
              <a:t>、利用</a:t>
            </a:r>
            <a:r>
              <a:rPr lang="en-US" altLang="zh-CN" sz="1200" dirty="0" smtClean="0">
                <a:solidFill>
                  <a:srgbClr val="C00000"/>
                </a:solidFill>
                <a:latin typeface="黑体" panose="02010609060101010101" pitchFamily="49" charset="-122"/>
                <a:ea typeface="黑体" panose="02010609060101010101" pitchFamily="49" charset="-122"/>
              </a:rPr>
              <a:t>4D-CT</a:t>
            </a:r>
            <a:r>
              <a:rPr lang="zh-CN" altLang="en-US" sz="1200" dirty="0" smtClean="0">
                <a:solidFill>
                  <a:srgbClr val="C00000"/>
                </a:solidFill>
                <a:latin typeface="黑体" panose="02010609060101010101" pitchFamily="49" charset="-122"/>
                <a:ea typeface="黑体" panose="02010609060101010101" pitchFamily="49" charset="-122"/>
              </a:rPr>
              <a:t>可以</a:t>
            </a:r>
            <a:r>
              <a:rPr lang="zh-CN" altLang="en-US" sz="1200" dirty="0" smtClean="0">
                <a:solidFill>
                  <a:srgbClr val="01779A"/>
                </a:solidFill>
                <a:latin typeface="黑体" panose="02010609060101010101" pitchFamily="49" charset="-122"/>
                <a:ea typeface="黑体" panose="02010609060101010101" pitchFamily="49" charset="-122"/>
              </a:rPr>
              <a:t>建立体表的</a:t>
            </a:r>
            <a:r>
              <a:rPr lang="zh-CN" altLang="en-US" sz="1200" dirty="0" smtClean="0">
                <a:solidFill>
                  <a:srgbClr val="C00000"/>
                </a:solidFill>
                <a:latin typeface="黑体" panose="02010609060101010101" pitchFamily="49" charset="-122"/>
                <a:ea typeface="黑体" panose="02010609060101010101" pitchFamily="49" charset="-122"/>
              </a:rPr>
              <a:t>运动概率场，这样激光扫描点云必然处于该运动概率场内。如此，原问题就转换成概率模型的配准问题，可以解决非刚性变换和无法完全匹配的问题</a:t>
            </a:r>
            <a:endParaRPr lang="en-US" altLang="zh-CN" sz="1200" dirty="0" smtClean="0">
              <a:solidFill>
                <a:srgbClr val="C00000"/>
              </a:solidFill>
              <a:latin typeface="黑体" panose="02010609060101010101" pitchFamily="49" charset="-122"/>
              <a:ea typeface="黑体" panose="02010609060101010101" pitchFamily="49" charset="-122"/>
            </a:endParaRPr>
          </a:p>
          <a:p>
            <a:r>
              <a:rPr lang="en-US" altLang="zh-CN" sz="1200" dirty="0" smtClean="0">
                <a:solidFill>
                  <a:srgbClr val="C00000"/>
                </a:solidFill>
                <a:latin typeface="黑体" panose="02010609060101010101" pitchFamily="49" charset="-122"/>
                <a:ea typeface="黑体" panose="02010609060101010101" pitchFamily="49" charset="-122"/>
              </a:rPr>
              <a:t>2</a:t>
            </a:r>
            <a:r>
              <a:rPr lang="zh-CN" altLang="en-US" sz="1200" dirty="0" smtClean="0">
                <a:solidFill>
                  <a:srgbClr val="C00000"/>
                </a:solidFill>
                <a:latin typeface="黑体" panose="02010609060101010101" pitchFamily="49" charset="-122"/>
                <a:ea typeface="黑体" panose="02010609060101010101" pitchFamily="49" charset="-122"/>
              </a:rPr>
              <a:t>、利用运动幅度信息，为各点分配不同权重，提高配准精确率。</a:t>
            </a:r>
            <a:endParaRPr lang="zh-CN" altLang="en-US" dirty="0"/>
          </a:p>
        </p:txBody>
      </p:sp>
      <p:sp>
        <p:nvSpPr>
          <p:cNvPr id="4" name="灯片编号占位符 3"/>
          <p:cNvSpPr>
            <a:spLocks noGrp="1"/>
          </p:cNvSpPr>
          <p:nvPr>
            <p:ph type="sldNum" sz="quarter" idx="10"/>
          </p:nvPr>
        </p:nvSpPr>
        <p:spPr/>
        <p:txBody>
          <a:bodyPr/>
          <a:lstStyle/>
          <a:p>
            <a:fld id="{26C4B558-8361-4A14-8CC3-A2A930739CA8}" type="slidenum">
              <a:rPr lang="zh-CN" altLang="en-US" smtClean="0"/>
              <a:t>30</a:t>
            </a:fld>
            <a:endParaRPr lang="zh-CN" altLang="en-US"/>
          </a:p>
        </p:txBody>
      </p:sp>
    </p:spTree>
    <p:extLst>
      <p:ext uri="{BB962C8B-B14F-4D97-AF65-F5344CB8AC3E}">
        <p14:creationId xmlns:p14="http://schemas.microsoft.com/office/powerpoint/2010/main" val="248473821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我们可以根据粗配准的结果，为激光扫描点云各点进行运动幅度赋值。</a:t>
            </a:r>
            <a:endParaRPr lang="en-US" altLang="zh-CN" dirty="0" smtClean="0"/>
          </a:p>
          <a:p>
            <a:endParaRPr lang="en-US" altLang="zh-CN" dirty="0" smtClean="0"/>
          </a:p>
          <a:p>
            <a:r>
              <a:rPr lang="zh-CN" altLang="en-US" dirty="0" smtClean="0"/>
              <a:t>再根据运动幅度，计算各点的权重，如图所示，幅度越小权重越大。</a:t>
            </a:r>
            <a:endParaRPr lang="zh-CN" altLang="en-US" dirty="0"/>
          </a:p>
        </p:txBody>
      </p:sp>
      <p:sp>
        <p:nvSpPr>
          <p:cNvPr id="4" name="灯片编号占位符 3"/>
          <p:cNvSpPr>
            <a:spLocks noGrp="1"/>
          </p:cNvSpPr>
          <p:nvPr>
            <p:ph type="sldNum" sz="quarter" idx="10"/>
          </p:nvPr>
        </p:nvSpPr>
        <p:spPr/>
        <p:txBody>
          <a:bodyPr/>
          <a:lstStyle/>
          <a:p>
            <a:fld id="{26C4B558-8361-4A14-8CC3-A2A930739CA8}" type="slidenum">
              <a:rPr lang="zh-CN" altLang="en-US" smtClean="0"/>
              <a:t>31</a:t>
            </a:fld>
            <a:endParaRPr lang="zh-CN" altLang="en-US"/>
          </a:p>
        </p:txBody>
      </p:sp>
    </p:spTree>
    <p:extLst>
      <p:ext uri="{BB962C8B-B14F-4D97-AF65-F5344CB8AC3E}">
        <p14:creationId xmlns:p14="http://schemas.microsoft.com/office/powerpoint/2010/main" val="121517317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接着，我们使用</a:t>
            </a:r>
            <a:r>
              <a:rPr lang="en-US" altLang="zh-CN" dirty="0" smtClean="0"/>
              <a:t>GMM</a:t>
            </a:r>
            <a:r>
              <a:rPr lang="zh-CN" altLang="en-US" dirty="0" smtClean="0"/>
              <a:t>模型拟合运动概率场</a:t>
            </a:r>
            <a:endParaRPr lang="en-US" altLang="zh-CN" dirty="0" smtClean="0"/>
          </a:p>
          <a:p>
            <a:endParaRPr lang="en-US" altLang="zh-CN" dirty="0" smtClean="0"/>
          </a:p>
          <a:p>
            <a:r>
              <a:rPr lang="zh-CN" altLang="en-US" dirty="0" smtClean="0"/>
              <a:t>原问题便能等价于求解如下对数似然函数的最大值。</a:t>
            </a:r>
            <a:endParaRPr lang="zh-CN" altLang="en-US" dirty="0"/>
          </a:p>
        </p:txBody>
      </p:sp>
      <p:sp>
        <p:nvSpPr>
          <p:cNvPr id="4" name="灯片编号占位符 3"/>
          <p:cNvSpPr>
            <a:spLocks noGrp="1"/>
          </p:cNvSpPr>
          <p:nvPr>
            <p:ph type="sldNum" sz="quarter" idx="10"/>
          </p:nvPr>
        </p:nvSpPr>
        <p:spPr/>
        <p:txBody>
          <a:bodyPr/>
          <a:lstStyle/>
          <a:p>
            <a:fld id="{26C4B558-8361-4A14-8CC3-A2A930739CA8}" type="slidenum">
              <a:rPr lang="zh-CN" altLang="en-US" smtClean="0"/>
              <a:t>32</a:t>
            </a:fld>
            <a:endParaRPr lang="zh-CN" altLang="en-US"/>
          </a:p>
        </p:txBody>
      </p:sp>
    </p:spTree>
    <p:extLst>
      <p:ext uri="{BB962C8B-B14F-4D97-AF65-F5344CB8AC3E}">
        <p14:creationId xmlns:p14="http://schemas.microsoft.com/office/powerpoint/2010/main" val="40598079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defTabSz="1097236">
              <a:defRPr/>
            </a:pPr>
            <a:r>
              <a:rPr lang="zh-CN" altLang="en-US" dirty="0" smtClean="0">
                <a:solidFill>
                  <a:sysClr val="windowText" lastClr="000000"/>
                </a:solidFill>
                <a:latin typeface="黑体" panose="02010609060101010101" pitchFamily="49" charset="-122"/>
                <a:ea typeface="黑体" panose="02010609060101010101" pitchFamily="49" charset="-122"/>
                <a:cs typeface="Times New Roman" panose="02020603050405020304" pitchFamily="18" charset="0"/>
              </a:rPr>
              <a:t>激光扫描与</a:t>
            </a:r>
            <a:r>
              <a:rPr lang="en-US" altLang="zh-CN" dirty="0" smtClean="0">
                <a:solidFill>
                  <a:sysClr val="windowText" lastClr="000000"/>
                </a:solidFill>
                <a:latin typeface="黑体" panose="02010609060101010101" pitchFamily="49" charset="-122"/>
                <a:ea typeface="黑体" panose="02010609060101010101" pitchFamily="49" charset="-122"/>
                <a:cs typeface="Times New Roman" panose="02020603050405020304" pitchFamily="18" charset="0"/>
              </a:rPr>
              <a:t>CT</a:t>
            </a:r>
            <a:r>
              <a:rPr lang="zh-CN" altLang="en-US" dirty="0" smtClean="0">
                <a:solidFill>
                  <a:sysClr val="windowText" lastClr="000000"/>
                </a:solidFill>
                <a:latin typeface="黑体" panose="02010609060101010101" pitchFamily="49" charset="-122"/>
                <a:ea typeface="黑体" panose="02010609060101010101" pitchFamily="49" charset="-122"/>
                <a:cs typeface="Times New Roman" panose="02020603050405020304" pitchFamily="18" charset="0"/>
              </a:rPr>
              <a:t>点云配准技术具有重要临床应用价值，</a:t>
            </a:r>
            <a:endParaRPr lang="en-US" altLang="zh-CN" dirty="0" smtClean="0"/>
          </a:p>
          <a:p>
            <a:r>
              <a:rPr lang="zh-CN" altLang="en-US" dirty="0" smtClean="0"/>
              <a:t>如图所示，通过配准，可以建立患者坐标系与机械臂坐标系的究竟位置关系，从而进行精确手术。</a:t>
            </a:r>
            <a:endParaRPr lang="zh-CN" altLang="en-US" dirty="0"/>
          </a:p>
        </p:txBody>
      </p:sp>
      <p:sp>
        <p:nvSpPr>
          <p:cNvPr id="4" name="灯片编号占位符 3"/>
          <p:cNvSpPr>
            <a:spLocks noGrp="1"/>
          </p:cNvSpPr>
          <p:nvPr>
            <p:ph type="sldNum" sz="quarter" idx="10"/>
          </p:nvPr>
        </p:nvSpPr>
        <p:spPr/>
        <p:txBody>
          <a:bodyPr/>
          <a:lstStyle/>
          <a:p>
            <a:fld id="{26C4B558-8361-4A14-8CC3-A2A930739CA8}" type="slidenum">
              <a:rPr lang="zh-CN" altLang="en-US" smtClean="0"/>
              <a:t>6</a:t>
            </a:fld>
            <a:endParaRPr lang="zh-CN" altLang="en-US"/>
          </a:p>
        </p:txBody>
      </p:sp>
    </p:spTree>
    <p:extLst>
      <p:ext uri="{BB962C8B-B14F-4D97-AF65-F5344CB8AC3E}">
        <p14:creationId xmlns:p14="http://schemas.microsoft.com/office/powerpoint/2010/main" val="396627348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然后，我们使用</a:t>
            </a:r>
            <a:r>
              <a:rPr lang="en-US" altLang="zh-CN" dirty="0" smtClean="0"/>
              <a:t>ECM</a:t>
            </a:r>
            <a:r>
              <a:rPr lang="zh-CN" altLang="en-US" dirty="0" smtClean="0"/>
              <a:t>算法来求解对数似然函数的最大值。</a:t>
            </a:r>
          </a:p>
          <a:p>
            <a:endParaRPr lang="zh-CN" altLang="en-US" dirty="0"/>
          </a:p>
        </p:txBody>
      </p:sp>
      <p:sp>
        <p:nvSpPr>
          <p:cNvPr id="4" name="灯片编号占位符 3"/>
          <p:cNvSpPr>
            <a:spLocks noGrp="1"/>
          </p:cNvSpPr>
          <p:nvPr>
            <p:ph type="sldNum" sz="quarter" idx="10"/>
          </p:nvPr>
        </p:nvSpPr>
        <p:spPr/>
        <p:txBody>
          <a:bodyPr/>
          <a:lstStyle/>
          <a:p>
            <a:fld id="{26C4B558-8361-4A14-8CC3-A2A930739CA8}" type="slidenum">
              <a:rPr lang="zh-CN" altLang="en-US" smtClean="0"/>
              <a:t>33</a:t>
            </a:fld>
            <a:endParaRPr lang="zh-CN" altLang="en-US"/>
          </a:p>
        </p:txBody>
      </p:sp>
    </p:spTree>
    <p:extLst>
      <p:ext uri="{BB962C8B-B14F-4D97-AF65-F5344CB8AC3E}">
        <p14:creationId xmlns:p14="http://schemas.microsoft.com/office/powerpoint/2010/main" val="379363486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因为</a:t>
            </a:r>
            <a:r>
              <a:rPr lang="zh-CN" altLang="en-US" sz="1200" dirty="0" smtClean="0">
                <a:solidFill>
                  <a:srgbClr val="01779A"/>
                </a:solidFill>
                <a:latin typeface="黑体" panose="02010609060101010101" pitchFamily="49" charset="-122"/>
                <a:ea typeface="黑体" panose="02010609060101010101" pitchFamily="49" charset="-122"/>
              </a:rPr>
              <a:t>激光点云与</a:t>
            </a:r>
            <a:r>
              <a:rPr lang="en-US" altLang="zh-CN" sz="1200" dirty="0" smtClean="0">
                <a:solidFill>
                  <a:srgbClr val="01779A"/>
                </a:solidFill>
                <a:latin typeface="黑体" panose="02010609060101010101" pitchFamily="49" charset="-122"/>
                <a:ea typeface="黑体" panose="02010609060101010101" pitchFamily="49" charset="-122"/>
              </a:rPr>
              <a:t>CT</a:t>
            </a:r>
            <a:r>
              <a:rPr lang="zh-CN" altLang="en-US" sz="1200" dirty="0" smtClean="0">
                <a:solidFill>
                  <a:srgbClr val="01779A"/>
                </a:solidFill>
                <a:latin typeface="黑体" panose="02010609060101010101" pitchFamily="49" charset="-122"/>
                <a:ea typeface="黑体" panose="02010609060101010101" pitchFamily="49" charset="-122"/>
              </a:rPr>
              <a:t>点云之间</a:t>
            </a:r>
            <a:r>
              <a:rPr lang="zh-CN" altLang="en-US" sz="1200" dirty="0" smtClean="0">
                <a:solidFill>
                  <a:srgbClr val="C00000"/>
                </a:solidFill>
                <a:latin typeface="黑体" panose="02010609060101010101" pitchFamily="49" charset="-122"/>
                <a:ea typeface="黑体" panose="02010609060101010101" pitchFamily="49" charset="-122"/>
              </a:rPr>
              <a:t>没有</a:t>
            </a:r>
            <a:r>
              <a:rPr lang="en-US" altLang="zh-CN" sz="1200" dirty="0" err="1" smtClean="0">
                <a:solidFill>
                  <a:srgbClr val="C00000"/>
                </a:solidFill>
                <a:latin typeface="黑体" panose="02010609060101010101" pitchFamily="49" charset="-122"/>
                <a:ea typeface="黑体" panose="02010609060101010101" pitchFamily="49" charset="-122"/>
              </a:rPr>
              <a:t>groudtruth</a:t>
            </a:r>
            <a:r>
              <a:rPr lang="zh-CN" altLang="en-US" sz="1200" dirty="0" smtClean="0">
                <a:solidFill>
                  <a:srgbClr val="C00000"/>
                </a:solidFill>
                <a:latin typeface="黑体" panose="02010609060101010101" pitchFamily="49" charset="-122"/>
                <a:ea typeface="黑体" panose="02010609060101010101" pitchFamily="49" charset="-122"/>
              </a:rPr>
              <a:t>变换关系</a:t>
            </a:r>
            <a:r>
              <a:rPr lang="zh-CN" altLang="en-US" sz="1200" dirty="0" smtClean="0">
                <a:solidFill>
                  <a:srgbClr val="01779A"/>
                </a:solidFill>
                <a:latin typeface="黑体" panose="02010609060101010101" pitchFamily="49" charset="-122"/>
                <a:ea typeface="黑体" panose="02010609060101010101" pitchFamily="49" charset="-122"/>
              </a:rPr>
              <a:t>，我们使用如下方案进行替代：</a:t>
            </a:r>
            <a:endParaRPr lang="en-US" altLang="zh-CN" sz="1200" dirty="0" smtClean="0">
              <a:solidFill>
                <a:srgbClr val="01779A"/>
              </a:solidFill>
              <a:latin typeface="黑体" panose="02010609060101010101" pitchFamily="49" charset="-122"/>
              <a:ea typeface="黑体" panose="02010609060101010101" pitchFamily="49" charset="-122"/>
            </a:endParaRPr>
          </a:p>
          <a:p>
            <a:r>
              <a:rPr lang="en-US" altLang="zh-CN" sz="1200" dirty="0" smtClean="0">
                <a:solidFill>
                  <a:srgbClr val="01779A"/>
                </a:solidFill>
                <a:latin typeface="黑体" panose="02010609060101010101" pitchFamily="49" charset="-122"/>
                <a:ea typeface="黑体" panose="02010609060101010101" pitchFamily="49" charset="-122"/>
              </a:rPr>
              <a:t>1</a:t>
            </a:r>
            <a:r>
              <a:rPr lang="zh-CN" altLang="en-US" sz="1200" dirty="0" smtClean="0">
                <a:solidFill>
                  <a:srgbClr val="01779A"/>
                </a:solidFill>
                <a:latin typeface="黑体" panose="02010609060101010101" pitchFamily="49" charset="-122"/>
                <a:ea typeface="黑体" panose="02010609060101010101" pitchFamily="49" charset="-122"/>
              </a:rPr>
              <a:t>、从</a:t>
            </a:r>
            <a:r>
              <a:rPr lang="en-US" altLang="zh-CN" sz="1200" dirty="0" smtClean="0">
                <a:solidFill>
                  <a:srgbClr val="01779A"/>
                </a:solidFill>
                <a:latin typeface="黑体" panose="02010609060101010101" pitchFamily="49" charset="-122"/>
                <a:ea typeface="黑体" panose="02010609060101010101" pitchFamily="49" charset="-122"/>
              </a:rPr>
              <a:t>4D-CT</a:t>
            </a:r>
            <a:r>
              <a:rPr lang="zh-CN" altLang="en-US" sz="1200" dirty="0" smtClean="0">
                <a:solidFill>
                  <a:srgbClr val="01779A"/>
                </a:solidFill>
                <a:latin typeface="黑体" panose="02010609060101010101" pitchFamily="49" charset="-122"/>
                <a:ea typeface="黑体" panose="02010609060101010101" pitchFamily="49" charset="-122"/>
              </a:rPr>
              <a:t>提出</a:t>
            </a:r>
            <a:r>
              <a:rPr lang="en-US" altLang="zh-CN" sz="1200" dirty="0" smtClean="0">
                <a:solidFill>
                  <a:srgbClr val="01779A"/>
                </a:solidFill>
                <a:latin typeface="黑体" panose="02010609060101010101" pitchFamily="49" charset="-122"/>
                <a:ea typeface="黑体" panose="02010609060101010101" pitchFamily="49" charset="-122"/>
              </a:rPr>
              <a:t>N</a:t>
            </a:r>
            <a:r>
              <a:rPr lang="zh-CN" altLang="en-US" sz="1200" dirty="0" smtClean="0">
                <a:solidFill>
                  <a:srgbClr val="01779A"/>
                </a:solidFill>
                <a:latin typeface="黑体" panose="02010609060101010101" pitchFamily="49" charset="-122"/>
                <a:ea typeface="黑体" panose="02010609060101010101" pitchFamily="49" charset="-122"/>
              </a:rPr>
              <a:t>个时刻的动态点云</a:t>
            </a:r>
            <a:endParaRPr lang="en-US" altLang="zh-CN" sz="1200" dirty="0" smtClean="0">
              <a:solidFill>
                <a:srgbClr val="01779A"/>
              </a:solidFill>
              <a:latin typeface="黑体" panose="02010609060101010101" pitchFamily="49" charset="-122"/>
              <a:ea typeface="黑体" panose="02010609060101010101" pitchFamily="49" charset="-122"/>
            </a:endParaRPr>
          </a:p>
          <a:p>
            <a:r>
              <a:rPr lang="en-US" altLang="zh-CN" sz="1200" dirty="0" smtClean="0">
                <a:solidFill>
                  <a:srgbClr val="01779A"/>
                </a:solidFill>
                <a:latin typeface="黑体" panose="02010609060101010101" pitchFamily="49" charset="-122"/>
                <a:ea typeface="黑体" panose="02010609060101010101" pitchFamily="49" charset="-122"/>
              </a:rPr>
              <a:t>2</a:t>
            </a:r>
            <a:r>
              <a:rPr lang="zh-CN" altLang="en-US" sz="1200" dirty="0" smtClean="0">
                <a:solidFill>
                  <a:srgbClr val="01779A"/>
                </a:solidFill>
                <a:latin typeface="黑体" panose="02010609060101010101" pitchFamily="49" charset="-122"/>
                <a:ea typeface="黑体" panose="02010609060101010101" pitchFamily="49" charset="-122"/>
              </a:rPr>
              <a:t>、随机抽取</a:t>
            </a:r>
            <a:r>
              <a:rPr lang="en-US" altLang="zh-CN" sz="1200" dirty="0" smtClean="0">
                <a:solidFill>
                  <a:srgbClr val="01779A"/>
                </a:solidFill>
                <a:latin typeface="黑体" panose="02010609060101010101" pitchFamily="49" charset="-122"/>
                <a:ea typeface="黑体" panose="02010609060101010101" pitchFamily="49" charset="-122"/>
              </a:rPr>
              <a:t>1</a:t>
            </a:r>
            <a:r>
              <a:rPr lang="zh-CN" altLang="en-US" sz="1200" dirty="0" smtClean="0">
                <a:solidFill>
                  <a:srgbClr val="01779A"/>
                </a:solidFill>
                <a:latin typeface="黑体" panose="02010609060101010101" pitchFamily="49" charset="-122"/>
                <a:ea typeface="黑体" panose="02010609060101010101" pitchFamily="49" charset="-122"/>
              </a:rPr>
              <a:t>帧点云，用于模拟激光扫描点云，其余的</a:t>
            </a:r>
            <a:r>
              <a:rPr lang="en-US" altLang="zh-CN" sz="1200" dirty="0" smtClean="0">
                <a:solidFill>
                  <a:srgbClr val="01779A"/>
                </a:solidFill>
                <a:latin typeface="黑体" panose="02010609060101010101" pitchFamily="49" charset="-122"/>
                <a:ea typeface="黑体" panose="02010609060101010101" pitchFamily="49" charset="-122"/>
              </a:rPr>
              <a:t>N-1</a:t>
            </a:r>
            <a:r>
              <a:rPr lang="zh-CN" altLang="en-US" sz="1200" dirty="0" smtClean="0">
                <a:solidFill>
                  <a:srgbClr val="01779A"/>
                </a:solidFill>
                <a:latin typeface="黑体" panose="02010609060101010101" pitchFamily="49" charset="-122"/>
                <a:ea typeface="黑体" panose="02010609060101010101" pitchFamily="49" charset="-122"/>
              </a:rPr>
              <a:t>个则为模板点云</a:t>
            </a:r>
            <a:endParaRPr lang="en-US" altLang="zh-CN" sz="1200" dirty="0" smtClean="0">
              <a:solidFill>
                <a:srgbClr val="01779A"/>
              </a:solidFill>
              <a:latin typeface="黑体" panose="02010609060101010101" pitchFamily="49" charset="-122"/>
              <a:ea typeface="黑体" panose="02010609060101010101" pitchFamily="49" charset="-122"/>
            </a:endParaRPr>
          </a:p>
          <a:p>
            <a:r>
              <a:rPr lang="en-US" altLang="zh-CN" sz="1200" dirty="0" smtClean="0">
                <a:solidFill>
                  <a:srgbClr val="01779A"/>
                </a:solidFill>
                <a:latin typeface="黑体" panose="02010609060101010101" pitchFamily="49" charset="-122"/>
                <a:ea typeface="黑体" panose="02010609060101010101" pitchFamily="49" charset="-122"/>
              </a:rPr>
              <a:t>3</a:t>
            </a:r>
            <a:r>
              <a:rPr lang="zh-CN" altLang="en-US" sz="1200" dirty="0" smtClean="0">
                <a:solidFill>
                  <a:srgbClr val="01779A"/>
                </a:solidFill>
                <a:latin typeface="黑体" panose="02010609060101010101" pitchFamily="49" charset="-122"/>
                <a:ea typeface="黑体" panose="02010609060101010101" pitchFamily="49" charset="-122"/>
              </a:rPr>
              <a:t>、使用各个方法进行配准，并统计结果。</a:t>
            </a:r>
            <a:endParaRPr lang="en-US" altLang="zh-CN" sz="1200" dirty="0" smtClean="0">
              <a:solidFill>
                <a:srgbClr val="01779A"/>
              </a:solidFill>
              <a:latin typeface="黑体" panose="02010609060101010101" pitchFamily="49" charset="-122"/>
              <a:ea typeface="黑体" panose="02010609060101010101" pitchFamily="49" charset="-122"/>
            </a:endParaRPr>
          </a:p>
          <a:p>
            <a:endParaRPr lang="en-US" altLang="zh-CN" sz="1200" dirty="0" smtClean="0">
              <a:solidFill>
                <a:srgbClr val="01779A"/>
              </a:solidFill>
              <a:latin typeface="黑体" panose="02010609060101010101" pitchFamily="49" charset="-122"/>
              <a:ea typeface="黑体" panose="02010609060101010101" pitchFamily="49" charset="-122"/>
            </a:endParaRPr>
          </a:p>
          <a:p>
            <a:r>
              <a:rPr lang="zh-CN" altLang="en-US" dirty="0" smtClean="0"/>
              <a:t>这里能用抽取出的</a:t>
            </a:r>
            <a:r>
              <a:rPr lang="en-US" altLang="zh-CN" dirty="0" smtClean="0"/>
              <a:t>1</a:t>
            </a:r>
            <a:r>
              <a:rPr lang="zh-CN" altLang="en-US" dirty="0" smtClean="0"/>
              <a:t>帧点云，模拟激光点云，原因有</a:t>
            </a:r>
            <a:r>
              <a:rPr lang="en-US" altLang="zh-CN" dirty="0" smtClean="0"/>
              <a:t>2</a:t>
            </a:r>
            <a:r>
              <a:rPr lang="zh-CN" altLang="en-US" dirty="0" smtClean="0"/>
              <a:t>：</a:t>
            </a:r>
            <a:endParaRPr lang="en-US" altLang="zh-CN" dirty="0" smtClean="0"/>
          </a:p>
          <a:p>
            <a:r>
              <a:rPr lang="en-US" altLang="zh-CN" dirty="0" smtClean="0"/>
              <a:t>1</a:t>
            </a:r>
            <a:r>
              <a:rPr lang="zh-CN" altLang="en-US" dirty="0" smtClean="0"/>
              <a:t>、两者均与动态</a:t>
            </a:r>
            <a:r>
              <a:rPr lang="en-US" altLang="zh-CN" dirty="0" smtClean="0"/>
              <a:t>CT</a:t>
            </a:r>
            <a:r>
              <a:rPr lang="zh-CN" altLang="en-US" dirty="0" smtClean="0"/>
              <a:t>点云数据无法完全匹配上；</a:t>
            </a:r>
            <a:endParaRPr lang="en-US" altLang="zh-CN" dirty="0" smtClean="0"/>
          </a:p>
          <a:p>
            <a:r>
              <a:rPr lang="en-US" altLang="zh-CN" dirty="0" smtClean="0"/>
              <a:t>2</a:t>
            </a:r>
            <a:r>
              <a:rPr lang="zh-CN" altLang="en-US" dirty="0" smtClean="0"/>
              <a:t>、两者均位于运动概率场中。</a:t>
            </a:r>
            <a:endParaRPr lang="zh-CN" altLang="en-US" dirty="0"/>
          </a:p>
        </p:txBody>
      </p:sp>
      <p:sp>
        <p:nvSpPr>
          <p:cNvPr id="4" name="灯片编号占位符 3"/>
          <p:cNvSpPr>
            <a:spLocks noGrp="1"/>
          </p:cNvSpPr>
          <p:nvPr>
            <p:ph type="sldNum" sz="quarter" idx="10"/>
          </p:nvPr>
        </p:nvSpPr>
        <p:spPr/>
        <p:txBody>
          <a:bodyPr/>
          <a:lstStyle/>
          <a:p>
            <a:fld id="{26C4B558-8361-4A14-8CC3-A2A930739CA8}" type="slidenum">
              <a:rPr lang="zh-CN" altLang="en-US" smtClean="0"/>
              <a:t>34</a:t>
            </a:fld>
            <a:endParaRPr lang="zh-CN" altLang="en-US"/>
          </a:p>
        </p:txBody>
      </p:sp>
    </p:spTree>
    <p:extLst>
      <p:ext uri="{BB962C8B-B14F-4D97-AF65-F5344CB8AC3E}">
        <p14:creationId xmlns:p14="http://schemas.microsoft.com/office/powerpoint/2010/main" val="235008380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buClr>
                <a:srgbClr val="01779A"/>
              </a:buClr>
              <a:buFont typeface="+mj-ea"/>
              <a:buNone/>
            </a:pPr>
            <a:r>
              <a:rPr lang="zh-CN" altLang="en-US" dirty="0" smtClean="0"/>
              <a:t>首先，我们介绍一下</a:t>
            </a:r>
            <a:r>
              <a:rPr lang="zh-CN" altLang="en-US" sz="1200" dirty="0" smtClean="0">
                <a:solidFill>
                  <a:srgbClr val="01779A"/>
                </a:solidFill>
                <a:latin typeface="黑体" panose="02010609060101010101" pitchFamily="49" charset="-122"/>
                <a:ea typeface="黑体" panose="02010609060101010101" pitchFamily="49" charset="-122"/>
              </a:rPr>
              <a:t>基于粗配准结果的精配准实验。</a:t>
            </a:r>
            <a:endParaRPr lang="en-US" altLang="zh-CN" sz="1200" dirty="0" smtClean="0">
              <a:solidFill>
                <a:srgbClr val="01779A"/>
              </a:solidFill>
              <a:latin typeface="黑体" panose="02010609060101010101" pitchFamily="49" charset="-122"/>
              <a:ea typeface="黑体" panose="02010609060101010101" pitchFamily="49" charset="-122"/>
            </a:endParaRPr>
          </a:p>
          <a:p>
            <a:pPr algn="just">
              <a:buClr>
                <a:srgbClr val="01779A"/>
              </a:buClr>
              <a:buFont typeface="+mj-ea"/>
              <a:buNone/>
            </a:pPr>
            <a:r>
              <a:rPr lang="zh-CN" altLang="en-US" sz="1200" dirty="0" smtClean="0">
                <a:solidFill>
                  <a:srgbClr val="01779A"/>
                </a:solidFill>
                <a:latin typeface="黑体" panose="02010609060101010101" pitchFamily="49" charset="-122"/>
                <a:ea typeface="黑体" panose="02010609060101010101" pitchFamily="49" charset="-122"/>
              </a:rPr>
              <a:t>该数据来源是，从</a:t>
            </a:r>
            <a:r>
              <a:rPr lang="en-US" altLang="zh-CN" sz="1200" dirty="0" smtClean="0">
                <a:solidFill>
                  <a:srgbClr val="01779A"/>
                </a:solidFill>
                <a:latin typeface="黑体" panose="02010609060101010101" pitchFamily="49" charset="-122"/>
                <a:ea typeface="黑体" panose="02010609060101010101" pitchFamily="49" charset="-122"/>
              </a:rPr>
              <a:t>4D-CT</a:t>
            </a:r>
            <a:r>
              <a:rPr lang="zh-CN" altLang="en-US" sz="1200" dirty="0" smtClean="0">
                <a:solidFill>
                  <a:srgbClr val="01779A"/>
                </a:solidFill>
                <a:latin typeface="黑体" panose="02010609060101010101" pitchFamily="49" charset="-122"/>
                <a:ea typeface="黑体" panose="02010609060101010101" pitchFamily="49" charset="-122"/>
              </a:rPr>
              <a:t>中重建的动态点云数据，共</a:t>
            </a:r>
            <a:r>
              <a:rPr lang="en-US" altLang="zh-CN" sz="1200" dirty="0" smtClean="0">
                <a:solidFill>
                  <a:srgbClr val="01779A"/>
                </a:solidFill>
                <a:latin typeface="黑体" panose="02010609060101010101" pitchFamily="49" charset="-122"/>
                <a:ea typeface="黑体" panose="02010609060101010101" pitchFamily="49" charset="-122"/>
              </a:rPr>
              <a:t>13</a:t>
            </a:r>
            <a:r>
              <a:rPr lang="zh-CN" altLang="en-US" sz="1200" dirty="0" smtClean="0">
                <a:solidFill>
                  <a:srgbClr val="01779A"/>
                </a:solidFill>
                <a:latin typeface="黑体" panose="02010609060101010101" pitchFamily="49" charset="-122"/>
                <a:ea typeface="黑体" panose="02010609060101010101" pitchFamily="49" charset="-122"/>
              </a:rPr>
              <a:t>伴患者</a:t>
            </a:r>
            <a:endParaRPr lang="en-US" altLang="zh-CN" sz="1200" dirty="0" smtClean="0">
              <a:solidFill>
                <a:srgbClr val="01779A"/>
              </a:solidFill>
              <a:latin typeface="黑体" panose="02010609060101010101" pitchFamily="49" charset="-122"/>
              <a:ea typeface="黑体" panose="02010609060101010101" pitchFamily="49" charset="-122"/>
            </a:endParaRPr>
          </a:p>
          <a:p>
            <a:pPr algn="just">
              <a:buClr>
                <a:srgbClr val="01779A"/>
              </a:buClr>
              <a:buFont typeface="+mj-ea"/>
              <a:buNone/>
            </a:pPr>
            <a:endParaRPr lang="en-US" altLang="zh-CN" sz="1200" dirty="0" smtClean="0">
              <a:solidFill>
                <a:srgbClr val="01779A"/>
              </a:solidFill>
              <a:latin typeface="黑体" panose="02010609060101010101" pitchFamily="49" charset="-122"/>
              <a:ea typeface="黑体" panose="02010609060101010101" pitchFamily="49" charset="-122"/>
            </a:endParaRPr>
          </a:p>
          <a:p>
            <a:pPr algn="just">
              <a:buClr>
                <a:srgbClr val="01779A"/>
              </a:buClr>
              <a:buFont typeface="+mj-ea"/>
              <a:buNone/>
            </a:pPr>
            <a:r>
              <a:rPr lang="zh-CN" altLang="en-US" sz="1200" dirty="0" smtClean="0">
                <a:solidFill>
                  <a:srgbClr val="01779A"/>
                </a:solidFill>
                <a:latin typeface="黑体" panose="02010609060101010101" pitchFamily="49" charset="-122"/>
                <a:ea typeface="黑体" panose="02010609060101010101" pitchFamily="49" charset="-122"/>
              </a:rPr>
              <a:t>我们首先进行粗配准，再于其基础上，进行各个方法的精配准。</a:t>
            </a:r>
            <a:endParaRPr lang="en-US" altLang="zh-CN" sz="1200" dirty="0" smtClean="0">
              <a:solidFill>
                <a:srgbClr val="01779A"/>
              </a:solidFill>
              <a:latin typeface="黑体" panose="02010609060101010101" pitchFamily="49" charset="-122"/>
              <a:ea typeface="黑体" panose="02010609060101010101" pitchFamily="49" charset="-122"/>
            </a:endParaRPr>
          </a:p>
          <a:p>
            <a:pPr algn="just">
              <a:buClr>
                <a:srgbClr val="01779A"/>
              </a:buClr>
              <a:buFont typeface="+mj-ea"/>
              <a:buNone/>
            </a:pPr>
            <a:r>
              <a:rPr lang="zh-CN" altLang="en-US" sz="1200" dirty="0" smtClean="0">
                <a:solidFill>
                  <a:srgbClr val="01779A"/>
                </a:solidFill>
                <a:latin typeface="黑体" panose="02010609060101010101" pitchFamily="49" charset="-122"/>
                <a:ea typeface="黑体" panose="02010609060101010101" pitchFamily="49" charset="-122"/>
              </a:rPr>
              <a:t>由表格可看出，我们的方法大部分优于其他方法</a:t>
            </a:r>
            <a:endParaRPr lang="en-US" altLang="zh-CN" sz="1200" dirty="0" smtClean="0">
              <a:solidFill>
                <a:srgbClr val="01779A"/>
              </a:solidFill>
              <a:latin typeface="黑体" panose="02010609060101010101" pitchFamily="49" charset="-122"/>
              <a:ea typeface="黑体" panose="02010609060101010101" pitchFamily="49" charset="-122"/>
            </a:endParaRPr>
          </a:p>
        </p:txBody>
      </p:sp>
      <p:sp>
        <p:nvSpPr>
          <p:cNvPr id="4" name="灯片编号占位符 3"/>
          <p:cNvSpPr>
            <a:spLocks noGrp="1"/>
          </p:cNvSpPr>
          <p:nvPr>
            <p:ph type="sldNum" sz="quarter" idx="10"/>
          </p:nvPr>
        </p:nvSpPr>
        <p:spPr/>
        <p:txBody>
          <a:bodyPr/>
          <a:lstStyle/>
          <a:p>
            <a:fld id="{26C4B558-8361-4A14-8CC3-A2A930739CA8}" type="slidenum">
              <a:rPr lang="zh-CN" altLang="en-US" smtClean="0"/>
              <a:t>35</a:t>
            </a:fld>
            <a:endParaRPr lang="zh-CN" altLang="en-US"/>
          </a:p>
        </p:txBody>
      </p:sp>
    </p:spTree>
    <p:extLst>
      <p:ext uri="{BB962C8B-B14F-4D97-AF65-F5344CB8AC3E}">
        <p14:creationId xmlns:p14="http://schemas.microsoft.com/office/powerpoint/2010/main" val="351440873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上面的配准误差图中，红色代表误差小，蓝色代表误差大，我们的方法在最后一列。</a:t>
            </a:r>
            <a:endParaRPr lang="en-US" altLang="zh-CN" dirty="0" smtClean="0"/>
          </a:p>
          <a:p>
            <a:r>
              <a:rPr lang="zh-CN" altLang="en-US" dirty="0" smtClean="0"/>
              <a:t>可以看到，不论误差大或者小，我们的方法各个部位颜色几乎一致，即误差相近；而其他方法，则明显肚子部分的误差较大，这充分说明了，利用权重信息，能很好地抑制各部位运动差异带来的影响。</a:t>
            </a:r>
            <a:endParaRPr lang="en-US" altLang="zh-CN" dirty="0" smtClean="0"/>
          </a:p>
          <a:p>
            <a:endParaRPr lang="en-US" altLang="zh-CN" dirty="0" smtClean="0"/>
          </a:p>
          <a:p>
            <a:r>
              <a:rPr lang="zh-CN" altLang="en-US" dirty="0" smtClean="0"/>
              <a:t>同时，也应看到，因为涉及高斯分布计算，我们的算法运行速度较慢。</a:t>
            </a:r>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fld id="{26C4B558-8361-4A14-8CC3-A2A930739CA8}" type="slidenum">
              <a:rPr lang="zh-CN" altLang="en-US" smtClean="0"/>
              <a:t>36</a:t>
            </a:fld>
            <a:endParaRPr lang="zh-CN" altLang="en-US"/>
          </a:p>
        </p:txBody>
      </p:sp>
    </p:spTree>
    <p:extLst>
      <p:ext uri="{BB962C8B-B14F-4D97-AF65-F5344CB8AC3E}">
        <p14:creationId xmlns:p14="http://schemas.microsoft.com/office/powerpoint/2010/main" val="334720518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solidFill>
                  <a:srgbClr val="01779A"/>
                </a:solidFill>
                <a:latin typeface="黑体" panose="02010609060101010101" pitchFamily="49" charset="-122"/>
                <a:ea typeface="黑体" panose="02010609060101010101" pitchFamily="49" charset="-122"/>
              </a:rPr>
              <a:t>精配准方法中，为了避免陷入局部最优解，往往需要</a:t>
            </a:r>
            <a:r>
              <a:rPr lang="zh-CN" altLang="en-US" sz="1200" dirty="0" smtClean="0">
                <a:solidFill>
                  <a:srgbClr val="C00000"/>
                </a:solidFill>
                <a:latin typeface="黑体" panose="02010609060101010101" pitchFamily="49" charset="-122"/>
                <a:ea typeface="黑体" panose="02010609060101010101" pitchFamily="49" charset="-122"/>
              </a:rPr>
              <a:t>先进行粗配准</a:t>
            </a:r>
            <a:r>
              <a:rPr lang="zh-CN" altLang="en-US" sz="1200" dirty="0" smtClean="0">
                <a:solidFill>
                  <a:srgbClr val="01779A"/>
                </a:solidFill>
                <a:latin typeface="黑体" panose="02010609060101010101" pitchFamily="49" charset="-122"/>
                <a:ea typeface="黑体" panose="02010609060101010101" pitchFamily="49" charset="-122"/>
              </a:rPr>
              <a:t>。为了验证我们的方法具有一定</a:t>
            </a:r>
            <a:r>
              <a:rPr lang="zh-CN" altLang="en-US" sz="1200" dirty="0" smtClean="0">
                <a:solidFill>
                  <a:srgbClr val="C00000"/>
                </a:solidFill>
                <a:latin typeface="黑体" panose="02010609060101010101" pitchFamily="49" charset="-122"/>
                <a:ea typeface="黑体" panose="02010609060101010101" pitchFamily="49" charset="-122"/>
              </a:rPr>
              <a:t>鲁棒性</a:t>
            </a:r>
            <a:r>
              <a:rPr lang="zh-CN" altLang="en-US" sz="1200" dirty="0" smtClean="0">
                <a:solidFill>
                  <a:srgbClr val="01779A"/>
                </a:solidFill>
                <a:latin typeface="黑体" panose="02010609060101010101" pitchFamily="49" charset="-122"/>
                <a:ea typeface="黑体" panose="02010609060101010101" pitchFamily="49" charset="-122"/>
              </a:rPr>
              <a:t>，</a:t>
            </a:r>
            <a:r>
              <a:rPr lang="zh-CN" altLang="en-US" sz="1200" dirty="0" smtClean="0">
                <a:solidFill>
                  <a:srgbClr val="C00000"/>
                </a:solidFill>
                <a:latin typeface="黑体" panose="02010609060101010101" pitchFamily="49" charset="-122"/>
                <a:ea typeface="黑体" panose="02010609060101010101" pitchFamily="49" charset="-122"/>
              </a:rPr>
              <a:t>跳过粗配准阶段</a:t>
            </a:r>
            <a:r>
              <a:rPr lang="zh-CN" altLang="en-US" sz="1200" dirty="0" smtClean="0">
                <a:solidFill>
                  <a:srgbClr val="01779A"/>
                </a:solidFill>
                <a:latin typeface="黑体" panose="02010609060101010101" pitchFamily="49" charset="-122"/>
                <a:ea typeface="黑体" panose="02010609060101010101" pitchFamily="49" charset="-122"/>
              </a:rPr>
              <a:t>，</a:t>
            </a:r>
            <a:r>
              <a:rPr lang="zh-CN" altLang="en-US" sz="1200" dirty="0" smtClean="0">
                <a:solidFill>
                  <a:srgbClr val="C00000"/>
                </a:solidFill>
                <a:latin typeface="黑体" panose="02010609060101010101" pitchFamily="49" charset="-122"/>
                <a:ea typeface="黑体" panose="02010609060101010101" pitchFamily="49" charset="-122"/>
              </a:rPr>
              <a:t>直接</a:t>
            </a:r>
            <a:r>
              <a:rPr lang="zh-CN" altLang="en-US" sz="1200" dirty="0" smtClean="0">
                <a:solidFill>
                  <a:srgbClr val="01779A"/>
                </a:solidFill>
                <a:latin typeface="黑体" panose="02010609060101010101" pitchFamily="49" charset="-122"/>
                <a:ea typeface="黑体" panose="02010609060101010101" pitchFamily="49" charset="-122"/>
              </a:rPr>
              <a:t>使用精配准的方法进行配准。</a:t>
            </a:r>
            <a:endParaRPr lang="en-US" altLang="zh-CN" sz="1200" dirty="0" smtClean="0">
              <a:solidFill>
                <a:srgbClr val="01779A"/>
              </a:solidFill>
              <a:latin typeface="黑体" panose="02010609060101010101" pitchFamily="49" charset="-122"/>
              <a:ea typeface="黑体" panose="02010609060101010101" pitchFamily="49"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dirty="0" smtClean="0">
              <a:solidFill>
                <a:srgbClr val="01779A"/>
              </a:solidFill>
              <a:latin typeface="黑体" panose="02010609060101010101" pitchFamily="49" charset="-122"/>
              <a:ea typeface="黑体" panose="02010609060101010101" pitchFamily="49"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首先，先进行初始变换关系，是小范围随机旋转平移变换的实验。</a:t>
            </a:r>
            <a:endParaRPr lang="en-US" altLang="zh-CN"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结果显示，</a:t>
            </a:r>
            <a:r>
              <a:rPr lang="zh-CN" altLang="en-US" sz="1200" dirty="0" smtClean="0">
                <a:solidFill>
                  <a:srgbClr val="307790"/>
                </a:solidFill>
                <a:latin typeface="黑体" panose="02010609060101010101" pitchFamily="49" charset="-122"/>
                <a:ea typeface="黑体" panose="02010609060101010101" pitchFamily="49" charset="-122"/>
              </a:rPr>
              <a:t>在其他方法部分或者全部失效的情况下，我们的精配准方法</a:t>
            </a:r>
            <a:r>
              <a:rPr lang="zh-CN" altLang="en-US" sz="1200" dirty="0" smtClean="0">
                <a:solidFill>
                  <a:srgbClr val="C00000"/>
                </a:solidFill>
                <a:latin typeface="黑体" panose="02010609060101010101" pitchFamily="49" charset="-122"/>
                <a:ea typeface="黑体" panose="02010609060101010101" pitchFamily="49" charset="-122"/>
              </a:rPr>
              <a:t>均能最终收敛</a:t>
            </a:r>
            <a:r>
              <a:rPr lang="zh-CN" altLang="en-US" sz="1200" dirty="0" smtClean="0">
                <a:solidFill>
                  <a:srgbClr val="307790"/>
                </a:solidFill>
                <a:latin typeface="黑体" panose="02010609060101010101" pitchFamily="49" charset="-122"/>
                <a:ea typeface="黑体" panose="02010609060101010101" pitchFamily="49" charset="-122"/>
              </a:rPr>
              <a:t>。且误差几乎均是最小。</a:t>
            </a:r>
            <a:endParaRPr lang="en-US" altLang="zh-CN" sz="1200" dirty="0" smtClean="0">
              <a:solidFill>
                <a:srgbClr val="307790"/>
              </a:solidFill>
              <a:latin typeface="黑体" panose="02010609060101010101" pitchFamily="49" charset="-122"/>
              <a:ea typeface="黑体" panose="02010609060101010101" pitchFamily="49"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26C4B558-8361-4A14-8CC3-A2A930739CA8}" type="slidenum">
              <a:rPr lang="zh-CN" altLang="en-US" smtClean="0"/>
              <a:t>37</a:t>
            </a:fld>
            <a:endParaRPr lang="zh-CN" altLang="en-US"/>
          </a:p>
        </p:txBody>
      </p:sp>
    </p:spTree>
    <p:extLst>
      <p:ext uri="{BB962C8B-B14F-4D97-AF65-F5344CB8AC3E}">
        <p14:creationId xmlns:p14="http://schemas.microsoft.com/office/powerpoint/2010/main" val="405592017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其次，进行大范围随机旋转平移变换的实验。</a:t>
            </a:r>
            <a:endParaRPr lang="en-US" altLang="zh-CN"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结果显示，</a:t>
            </a:r>
            <a:r>
              <a:rPr lang="zh-CN" altLang="en-US" sz="1200" dirty="0" smtClean="0">
                <a:solidFill>
                  <a:srgbClr val="307790"/>
                </a:solidFill>
                <a:latin typeface="黑体" panose="02010609060101010101" pitchFamily="49" charset="-122"/>
                <a:ea typeface="黑体" panose="02010609060101010101" pitchFamily="49" charset="-122"/>
              </a:rPr>
              <a:t>在其他方法失效的情况下，我们的精配准方法在</a:t>
            </a:r>
            <a:r>
              <a:rPr lang="zh-CN" altLang="en-US" sz="1200" dirty="0" smtClean="0">
                <a:solidFill>
                  <a:srgbClr val="C00000"/>
                </a:solidFill>
                <a:latin typeface="黑体" panose="02010609060101010101" pitchFamily="49" charset="-122"/>
                <a:ea typeface="黑体" panose="02010609060101010101" pitchFamily="49" charset="-122"/>
              </a:rPr>
              <a:t>收敛的同时，还能保证较高的精确性。</a:t>
            </a:r>
            <a:endParaRPr lang="en-US" altLang="zh-CN" sz="1200" dirty="0" smtClean="0">
              <a:solidFill>
                <a:srgbClr val="C00000"/>
              </a:solidFill>
              <a:latin typeface="黑体" panose="02010609060101010101" pitchFamily="49" charset="-122"/>
              <a:ea typeface="黑体" panose="02010609060101010101" pitchFamily="49"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dirty="0" smtClean="0">
              <a:solidFill>
                <a:srgbClr val="C00000"/>
              </a:solidFill>
              <a:latin typeface="黑体" panose="02010609060101010101" pitchFamily="49" charset="-122"/>
              <a:ea typeface="黑体" panose="02010609060101010101" pitchFamily="49"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同时，可以看到初始变换函数过大，会导致算法无法收敛。这论证了我们选择先粗配准再精配准的方案是科学的。</a:t>
            </a:r>
            <a:endParaRPr lang="zh-CN" altLang="en-US" dirty="0"/>
          </a:p>
        </p:txBody>
      </p:sp>
      <p:sp>
        <p:nvSpPr>
          <p:cNvPr id="4" name="灯片编号占位符 3"/>
          <p:cNvSpPr>
            <a:spLocks noGrp="1"/>
          </p:cNvSpPr>
          <p:nvPr>
            <p:ph type="sldNum" sz="quarter" idx="10"/>
          </p:nvPr>
        </p:nvSpPr>
        <p:spPr/>
        <p:txBody>
          <a:bodyPr/>
          <a:lstStyle/>
          <a:p>
            <a:fld id="{26C4B558-8361-4A14-8CC3-A2A930739CA8}" type="slidenum">
              <a:rPr lang="zh-CN" altLang="en-US" smtClean="0"/>
              <a:t>38</a:t>
            </a:fld>
            <a:endParaRPr lang="zh-CN" altLang="en-US"/>
          </a:p>
        </p:txBody>
      </p:sp>
    </p:spTree>
    <p:extLst>
      <p:ext uri="{BB962C8B-B14F-4D97-AF65-F5344CB8AC3E}">
        <p14:creationId xmlns:p14="http://schemas.microsoft.com/office/powerpoint/2010/main" val="23281949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我的展示结束了，谢谢！</a:t>
            </a:r>
            <a:endParaRPr lang="zh-CN" altLang="en-US" dirty="0"/>
          </a:p>
        </p:txBody>
      </p:sp>
      <p:sp>
        <p:nvSpPr>
          <p:cNvPr id="4" name="灯片编号占位符 3"/>
          <p:cNvSpPr>
            <a:spLocks noGrp="1"/>
          </p:cNvSpPr>
          <p:nvPr>
            <p:ph type="sldNum" sz="quarter" idx="10"/>
          </p:nvPr>
        </p:nvSpPr>
        <p:spPr/>
        <p:txBody>
          <a:bodyPr/>
          <a:lstStyle/>
          <a:p>
            <a:fld id="{26C4B558-8361-4A14-8CC3-A2A930739CA8}" type="slidenum">
              <a:rPr lang="zh-CN" altLang="en-US" smtClean="0"/>
              <a:t>39</a:t>
            </a:fld>
            <a:endParaRPr lang="zh-CN" altLang="en-US"/>
          </a:p>
        </p:txBody>
      </p:sp>
    </p:spTree>
    <p:extLst>
      <p:ext uri="{BB962C8B-B14F-4D97-AF65-F5344CB8AC3E}">
        <p14:creationId xmlns:p14="http://schemas.microsoft.com/office/powerpoint/2010/main" val="35022516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defTabSz="1097236">
              <a:defRPr/>
            </a:pPr>
            <a:r>
              <a:rPr lang="zh-CN" altLang="en-US" dirty="0" smtClean="0">
                <a:solidFill>
                  <a:sysClr val="windowText" lastClr="000000"/>
                </a:solidFill>
                <a:latin typeface="黑体" panose="02010609060101010101" pitchFamily="49" charset="-122"/>
                <a:ea typeface="黑体" panose="02010609060101010101" pitchFamily="49" charset="-122"/>
                <a:cs typeface="Times New Roman" panose="02020603050405020304" pitchFamily="18" charset="0"/>
              </a:rPr>
              <a:t>激光扫描与</a:t>
            </a:r>
            <a:r>
              <a:rPr lang="en-US" altLang="zh-CN" dirty="0" smtClean="0">
                <a:solidFill>
                  <a:sysClr val="windowText" lastClr="000000"/>
                </a:solidFill>
                <a:latin typeface="黑体" panose="02010609060101010101" pitchFamily="49" charset="-122"/>
                <a:ea typeface="黑体" panose="02010609060101010101" pitchFamily="49" charset="-122"/>
                <a:cs typeface="Times New Roman" panose="02020603050405020304" pitchFamily="18" charset="0"/>
              </a:rPr>
              <a:t>CT</a:t>
            </a:r>
            <a:r>
              <a:rPr lang="zh-CN" altLang="en-US" dirty="0" smtClean="0">
                <a:solidFill>
                  <a:sysClr val="windowText" lastClr="000000"/>
                </a:solidFill>
                <a:latin typeface="黑体" panose="02010609060101010101" pitchFamily="49" charset="-122"/>
                <a:ea typeface="黑体" panose="02010609060101010101" pitchFamily="49" charset="-122"/>
                <a:cs typeface="Times New Roman" panose="02020603050405020304" pitchFamily="18" charset="0"/>
              </a:rPr>
              <a:t>点云配准技术具有重要临床应用价值，</a:t>
            </a:r>
            <a:endParaRPr lang="en-US" altLang="zh-CN" dirty="0" smtClean="0"/>
          </a:p>
          <a:p>
            <a:r>
              <a:rPr lang="zh-CN" altLang="en-US" dirty="0" smtClean="0"/>
              <a:t>如图所示，通过配准，可以建立患者坐标系与机械臂坐标系的究竟位置关系，从而进行精确手术。</a:t>
            </a:r>
            <a:endParaRPr lang="zh-CN" altLang="en-US" dirty="0"/>
          </a:p>
        </p:txBody>
      </p:sp>
      <p:sp>
        <p:nvSpPr>
          <p:cNvPr id="4" name="灯片编号占位符 3"/>
          <p:cNvSpPr>
            <a:spLocks noGrp="1"/>
          </p:cNvSpPr>
          <p:nvPr>
            <p:ph type="sldNum" sz="quarter" idx="10"/>
          </p:nvPr>
        </p:nvSpPr>
        <p:spPr/>
        <p:txBody>
          <a:bodyPr/>
          <a:lstStyle/>
          <a:p>
            <a:fld id="{26C4B558-8361-4A14-8CC3-A2A930739CA8}" type="slidenum">
              <a:rPr lang="zh-CN" altLang="en-US" smtClean="0"/>
              <a:t>7</a:t>
            </a:fld>
            <a:endParaRPr lang="zh-CN" altLang="en-US"/>
          </a:p>
        </p:txBody>
      </p:sp>
    </p:spTree>
    <p:extLst>
      <p:ext uri="{BB962C8B-B14F-4D97-AF65-F5344CB8AC3E}">
        <p14:creationId xmlns:p14="http://schemas.microsoft.com/office/powerpoint/2010/main" val="41536441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由于人体体表较为平坦，直接使用精确配准的方法，容易陷入局部最优解。</a:t>
            </a:r>
            <a:endParaRPr lang="en-US" altLang="zh-CN" dirty="0" smtClean="0"/>
          </a:p>
          <a:p>
            <a:r>
              <a:rPr lang="zh-CN" altLang="en-US" dirty="0" smtClean="0"/>
              <a:t>所以把配准过程分成了粗配准和精配准两个过程。</a:t>
            </a:r>
            <a:endParaRPr lang="en-US" altLang="zh-CN" dirty="0" smtClean="0"/>
          </a:p>
          <a:p>
            <a:r>
              <a:rPr lang="zh-CN" altLang="en-US" dirty="0" smtClean="0"/>
              <a:t>首先，针对激光点云存在噪声的问题，进行预处理。</a:t>
            </a:r>
            <a:endParaRPr lang="en-US" altLang="zh-CN" dirty="0" smtClean="0"/>
          </a:p>
          <a:p>
            <a:r>
              <a:rPr lang="zh-CN" altLang="en-US" dirty="0" smtClean="0"/>
              <a:t>其次，针对特征描述子区分度较小的问题，提出</a:t>
            </a:r>
            <a:r>
              <a:rPr lang="en-US" altLang="zh-CN" sz="1200" dirty="0" err="1" smtClean="0">
                <a:solidFill>
                  <a:srgbClr val="C00000"/>
                </a:solidFill>
                <a:latin typeface="黑体" panose="02010609060101010101" pitchFamily="49" charset="-122"/>
                <a:ea typeface="黑体" panose="02010609060101010101" pitchFamily="49" charset="-122"/>
              </a:rPr>
              <a:t>PointRegNet</a:t>
            </a:r>
            <a:r>
              <a:rPr lang="zh-CN" altLang="en-US" sz="1200" dirty="0" smtClean="0">
                <a:solidFill>
                  <a:srgbClr val="C00000"/>
                </a:solidFill>
                <a:latin typeface="黑体" panose="02010609060101010101" pitchFamily="49" charset="-122"/>
                <a:ea typeface="黑体" panose="02010609060101010101" pitchFamily="49" charset="-122"/>
              </a:rPr>
              <a:t>网络。</a:t>
            </a:r>
            <a:endParaRPr lang="en-US" altLang="zh-CN" sz="1200" dirty="0" smtClean="0">
              <a:solidFill>
                <a:srgbClr val="C00000"/>
              </a:solidFill>
              <a:latin typeface="黑体" panose="02010609060101010101" pitchFamily="49" charset="-122"/>
              <a:ea typeface="黑体" panose="02010609060101010101" pitchFamily="49" charset="-122"/>
            </a:endParaRPr>
          </a:p>
          <a:p>
            <a:r>
              <a:rPr lang="zh-CN" altLang="en-US" dirty="0" smtClean="0"/>
              <a:t>然后，针对特征描述子匹配准确率低的问题，提出</a:t>
            </a:r>
            <a:r>
              <a:rPr lang="zh-CN" altLang="en-US" sz="1200" dirty="0" smtClean="0">
                <a:solidFill>
                  <a:srgbClr val="C00000"/>
                </a:solidFill>
                <a:latin typeface="黑体" panose="02010609060101010101" pitchFamily="49" charset="-122"/>
                <a:ea typeface="黑体" panose="02010609060101010101" pitchFamily="49" charset="-122"/>
              </a:rPr>
              <a:t>基于整数线性规划的粗配准方法。</a:t>
            </a:r>
            <a:endParaRPr lang="en-US" altLang="zh-CN" sz="1200" dirty="0" smtClean="0">
              <a:solidFill>
                <a:srgbClr val="C00000"/>
              </a:solidFill>
              <a:latin typeface="黑体" panose="02010609060101010101" pitchFamily="49" charset="-122"/>
              <a:ea typeface="黑体" panose="02010609060101010101" pitchFamily="49" charset="-122"/>
            </a:endParaRPr>
          </a:p>
          <a:p>
            <a:r>
              <a:rPr lang="zh-CN" altLang="en-US" dirty="0" smtClean="0"/>
              <a:t>最后，针对呼吸导致的点云精配准困难的问题，提出</a:t>
            </a:r>
            <a:r>
              <a:rPr lang="zh-CN" altLang="en-US" sz="1200" dirty="0" smtClean="0">
                <a:solidFill>
                  <a:srgbClr val="C00000"/>
                </a:solidFill>
                <a:latin typeface="黑体" panose="02010609060101010101" pitchFamily="49" charset="-122"/>
                <a:ea typeface="黑体" panose="02010609060101010101" pitchFamily="49" charset="-122"/>
              </a:rPr>
              <a:t>基于带权重</a:t>
            </a:r>
            <a:r>
              <a:rPr lang="en-US" altLang="zh-CN" sz="1200" dirty="0" smtClean="0">
                <a:solidFill>
                  <a:srgbClr val="C00000"/>
                </a:solidFill>
                <a:latin typeface="黑体" panose="02010609060101010101" pitchFamily="49" charset="-122"/>
                <a:ea typeface="黑体" panose="02010609060101010101" pitchFamily="49" charset="-122"/>
              </a:rPr>
              <a:t>CPD</a:t>
            </a:r>
            <a:r>
              <a:rPr lang="zh-CN" altLang="en-US" sz="1200" dirty="0" smtClean="0">
                <a:solidFill>
                  <a:srgbClr val="C00000"/>
                </a:solidFill>
                <a:latin typeface="黑体" panose="02010609060101010101" pitchFamily="49" charset="-122"/>
                <a:ea typeface="黑体" panose="02010609060101010101" pitchFamily="49" charset="-122"/>
              </a:rPr>
              <a:t>的精配准</a:t>
            </a:r>
            <a:r>
              <a:rPr lang="zh-CN" altLang="en-US" sz="1200" dirty="0" smtClean="0">
                <a:solidFill>
                  <a:srgbClr val="01779A"/>
                </a:solidFill>
                <a:latin typeface="黑体" panose="02010609060101010101" pitchFamily="49" charset="-122"/>
                <a:ea typeface="黑体" panose="02010609060101010101" pitchFamily="49" charset="-122"/>
              </a:rPr>
              <a:t>方法。</a:t>
            </a:r>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fld id="{26C4B558-8361-4A14-8CC3-A2A930739CA8}" type="slidenum">
              <a:rPr lang="zh-CN" altLang="en-US" smtClean="0"/>
              <a:t>8</a:t>
            </a:fld>
            <a:endParaRPr lang="zh-CN" altLang="en-US"/>
          </a:p>
        </p:txBody>
      </p:sp>
    </p:spTree>
    <p:extLst>
      <p:ext uri="{BB962C8B-B14F-4D97-AF65-F5344CB8AC3E}">
        <p14:creationId xmlns:p14="http://schemas.microsoft.com/office/powerpoint/2010/main" val="8538069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先看预处理步骤</a:t>
            </a:r>
            <a:endParaRPr lang="en-US" altLang="zh-CN" dirty="0" smtClean="0"/>
          </a:p>
          <a:p>
            <a:r>
              <a:rPr lang="zh-CN" altLang="en-US" dirty="0" smtClean="0"/>
              <a:t>一般地，激光点云有</a:t>
            </a:r>
            <a:r>
              <a:rPr lang="en-US" altLang="zh-CN" dirty="0" smtClean="0"/>
              <a:t>3</a:t>
            </a:r>
            <a:r>
              <a:rPr lang="zh-CN" altLang="en-US" dirty="0" smtClean="0"/>
              <a:t>个缺点：</a:t>
            </a:r>
            <a:endParaRPr lang="en-US" altLang="zh-CN" dirty="0" smtClean="0"/>
          </a:p>
          <a:p>
            <a:r>
              <a:rPr lang="en-US" altLang="zh-CN" dirty="0" smtClean="0"/>
              <a:t>1</a:t>
            </a:r>
            <a:r>
              <a:rPr lang="zh-CN" altLang="en-US" dirty="0" smtClean="0"/>
              <a:t>、存在噪声点</a:t>
            </a:r>
            <a:endParaRPr lang="en-US" altLang="zh-CN" dirty="0" smtClean="0"/>
          </a:p>
          <a:p>
            <a:r>
              <a:rPr lang="en-US" altLang="zh-CN" dirty="0" smtClean="0"/>
              <a:t>2</a:t>
            </a:r>
            <a:r>
              <a:rPr lang="zh-CN" altLang="en-US" dirty="0" smtClean="0"/>
              <a:t>、数据量巨大</a:t>
            </a:r>
            <a:endParaRPr lang="en-US" altLang="zh-CN" dirty="0" smtClean="0"/>
          </a:p>
          <a:p>
            <a:r>
              <a:rPr lang="en-US" altLang="zh-CN" dirty="0" smtClean="0"/>
              <a:t>3</a:t>
            </a:r>
            <a:r>
              <a:rPr lang="zh-CN" altLang="en-US" dirty="0" smtClean="0"/>
              <a:t>、分布不均匀</a:t>
            </a:r>
            <a:endParaRPr lang="en-US" altLang="zh-CN" dirty="0" smtClean="0"/>
          </a:p>
          <a:p>
            <a:endParaRPr lang="en-US" altLang="zh-CN" dirty="0" smtClean="0"/>
          </a:p>
          <a:p>
            <a:r>
              <a:rPr lang="zh-CN" altLang="en-US" dirty="0" smtClean="0"/>
              <a:t>所以先后使用统计滤波、区域生长、体表滤波，将其转成均匀、无噪声的点云</a:t>
            </a:r>
            <a:endParaRPr lang="en-US" altLang="zh-CN" dirty="0" smtClean="0"/>
          </a:p>
        </p:txBody>
      </p:sp>
      <p:sp>
        <p:nvSpPr>
          <p:cNvPr id="4" name="灯片编号占位符 3"/>
          <p:cNvSpPr>
            <a:spLocks noGrp="1"/>
          </p:cNvSpPr>
          <p:nvPr>
            <p:ph type="sldNum" sz="quarter" idx="10"/>
          </p:nvPr>
        </p:nvSpPr>
        <p:spPr/>
        <p:txBody>
          <a:bodyPr/>
          <a:lstStyle/>
          <a:p>
            <a:fld id="{26C4B558-8361-4A14-8CC3-A2A930739CA8}" type="slidenum">
              <a:rPr lang="zh-CN" altLang="en-US" smtClean="0"/>
              <a:t>9</a:t>
            </a:fld>
            <a:endParaRPr lang="zh-CN" altLang="en-US"/>
          </a:p>
        </p:txBody>
      </p:sp>
    </p:spTree>
    <p:extLst>
      <p:ext uri="{BB962C8B-B14F-4D97-AF65-F5344CB8AC3E}">
        <p14:creationId xmlns:p14="http://schemas.microsoft.com/office/powerpoint/2010/main" val="23436773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接着介绍</a:t>
            </a:r>
            <a:r>
              <a:rPr lang="en-US" altLang="zh-CN" dirty="0" err="1" smtClean="0"/>
              <a:t>PointRegNet</a:t>
            </a:r>
            <a:r>
              <a:rPr lang="zh-CN" altLang="en-US" dirty="0" smtClean="0"/>
              <a:t>网络。</a:t>
            </a:r>
            <a:endParaRPr lang="en-US" altLang="zh-CN" dirty="0" smtClean="0"/>
          </a:p>
          <a:p>
            <a:r>
              <a:rPr lang="zh-CN" altLang="en-US" dirty="0" smtClean="0"/>
              <a:t>因为体表平坦，导致常用的三维点云特征描述子区分度过小，粗配准效果较差。</a:t>
            </a:r>
            <a:endParaRPr lang="en-US" altLang="zh-CN" dirty="0" smtClean="0"/>
          </a:p>
          <a:p>
            <a:r>
              <a:rPr lang="zh-CN" altLang="en-US" dirty="0" smtClean="0"/>
              <a:t>所以我们提出</a:t>
            </a:r>
            <a:r>
              <a:rPr lang="en-US" altLang="zh-CN" dirty="0" err="1" smtClean="0"/>
              <a:t>PointRegNet</a:t>
            </a:r>
            <a:r>
              <a:rPr lang="zh-CN" altLang="en-US" dirty="0" smtClean="0"/>
              <a:t>网络，用于提取高效且区分度高的描述子。</a:t>
            </a:r>
            <a:endParaRPr lang="zh-CN" altLang="en-US" dirty="0"/>
          </a:p>
        </p:txBody>
      </p:sp>
      <p:sp>
        <p:nvSpPr>
          <p:cNvPr id="4" name="灯片编号占位符 3"/>
          <p:cNvSpPr>
            <a:spLocks noGrp="1"/>
          </p:cNvSpPr>
          <p:nvPr>
            <p:ph type="sldNum" sz="quarter" idx="10"/>
          </p:nvPr>
        </p:nvSpPr>
        <p:spPr/>
        <p:txBody>
          <a:bodyPr/>
          <a:lstStyle/>
          <a:p>
            <a:fld id="{26C4B558-8361-4A14-8CC3-A2A930739CA8}" type="slidenum">
              <a:rPr lang="zh-CN" altLang="en-US" smtClean="0"/>
              <a:t>10</a:t>
            </a:fld>
            <a:endParaRPr lang="zh-CN" altLang="en-US"/>
          </a:p>
        </p:txBody>
      </p:sp>
    </p:spTree>
    <p:extLst>
      <p:ext uri="{BB962C8B-B14F-4D97-AF65-F5344CB8AC3E}">
        <p14:creationId xmlns:p14="http://schemas.microsoft.com/office/powerpoint/2010/main" val="32965466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该网络主要有</a:t>
            </a:r>
            <a:r>
              <a:rPr lang="en-US" altLang="zh-CN" dirty="0" smtClean="0"/>
              <a:t>5</a:t>
            </a:r>
            <a:r>
              <a:rPr lang="zh-CN" altLang="en-US" dirty="0" smtClean="0"/>
              <a:t>层，最后输出各个体素块的</a:t>
            </a:r>
            <a:r>
              <a:rPr lang="en-US" altLang="zh-CN" dirty="0" smtClean="0"/>
              <a:t>M</a:t>
            </a:r>
            <a:r>
              <a:rPr lang="zh-CN" altLang="en-US" dirty="0" smtClean="0"/>
              <a:t>维特征描述子及对应的特征坐标，输出结果可以直接用于配准。</a:t>
            </a:r>
            <a:endParaRPr lang="en-US" altLang="zh-CN" dirty="0" smtClean="0"/>
          </a:p>
        </p:txBody>
      </p:sp>
      <p:sp>
        <p:nvSpPr>
          <p:cNvPr id="4" name="灯片编号占位符 3"/>
          <p:cNvSpPr>
            <a:spLocks noGrp="1"/>
          </p:cNvSpPr>
          <p:nvPr>
            <p:ph type="sldNum" sz="quarter" idx="10"/>
          </p:nvPr>
        </p:nvSpPr>
        <p:spPr/>
        <p:txBody>
          <a:bodyPr/>
          <a:lstStyle/>
          <a:p>
            <a:fld id="{26C4B558-8361-4A14-8CC3-A2A930739CA8}" type="slidenum">
              <a:rPr lang="zh-CN" altLang="en-US" smtClean="0"/>
              <a:t>11</a:t>
            </a:fld>
            <a:endParaRPr lang="zh-CN" altLang="en-US"/>
          </a:p>
        </p:txBody>
      </p:sp>
    </p:spTree>
    <p:extLst>
      <p:ext uri="{BB962C8B-B14F-4D97-AF65-F5344CB8AC3E}">
        <p14:creationId xmlns:p14="http://schemas.microsoft.com/office/powerpoint/2010/main" val="9616038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网络优势有</a:t>
            </a:r>
            <a:r>
              <a:rPr lang="en-US" altLang="zh-CN" dirty="0" smtClean="0"/>
              <a:t>2</a:t>
            </a:r>
            <a:r>
              <a:rPr lang="zh-CN" altLang="en-US" dirty="0" smtClean="0"/>
              <a:t>点。</a:t>
            </a:r>
            <a:endParaRPr lang="en-US" altLang="zh-CN" dirty="0" smtClean="0"/>
          </a:p>
          <a:p>
            <a:r>
              <a:rPr lang="zh-CN" altLang="en-US" dirty="0" smtClean="0"/>
              <a:t>网络能将特征提取与匹配工作融合为一步，速度快、效率高。</a:t>
            </a:r>
            <a:endParaRPr lang="en-US" altLang="zh-CN" dirty="0" smtClean="0"/>
          </a:p>
          <a:p>
            <a:endParaRPr lang="en-US" altLang="zh-CN" dirty="0" smtClean="0"/>
          </a:p>
          <a:p>
            <a:r>
              <a:rPr lang="zh-CN" altLang="en-US" dirty="0" smtClean="0"/>
              <a:t>数据集方面，我们使用</a:t>
            </a:r>
            <a:r>
              <a:rPr lang="en-US" altLang="zh-CN" dirty="0" smtClean="0"/>
              <a:t>TCIA</a:t>
            </a:r>
            <a:r>
              <a:rPr lang="zh-CN" altLang="en-US" dirty="0" smtClean="0"/>
              <a:t>的</a:t>
            </a:r>
            <a:r>
              <a:rPr lang="en-US" altLang="zh-CN" dirty="0" smtClean="0"/>
              <a:t>CT</a:t>
            </a:r>
            <a:r>
              <a:rPr lang="zh-CN" altLang="en-US" dirty="0" smtClean="0"/>
              <a:t>图像，从</a:t>
            </a:r>
            <a:r>
              <a:rPr lang="en-US" altLang="zh-CN" dirty="0" smtClean="0"/>
              <a:t>CT</a:t>
            </a:r>
            <a:r>
              <a:rPr lang="zh-CN" altLang="en-US" dirty="0" smtClean="0"/>
              <a:t>图像中重建出众多体表点云，然后使用数据增强方法扩增数据集。</a:t>
            </a:r>
            <a:endParaRPr lang="en-US" altLang="zh-CN" dirty="0" smtClean="0"/>
          </a:p>
          <a:p>
            <a:endParaRPr lang="en-US" altLang="zh-CN" dirty="0" smtClean="0"/>
          </a:p>
          <a:p>
            <a:r>
              <a:rPr lang="zh-CN" altLang="en-US" dirty="0" smtClean="0"/>
              <a:t>对比方法方面，因为</a:t>
            </a:r>
            <a:r>
              <a:rPr lang="en-US" altLang="zh-CN" dirty="0" err="1" smtClean="0"/>
              <a:t>PointRegNet</a:t>
            </a:r>
            <a:r>
              <a:rPr lang="zh-CN" altLang="en-US" dirty="0" smtClean="0"/>
              <a:t>网络将特征提取和匹配融合在一起，所以我们使用常见的配准方法和描述子来做为对比。</a:t>
            </a:r>
            <a:endParaRPr lang="zh-CN" altLang="en-US" dirty="0"/>
          </a:p>
        </p:txBody>
      </p:sp>
      <p:sp>
        <p:nvSpPr>
          <p:cNvPr id="4" name="灯片编号占位符 3"/>
          <p:cNvSpPr>
            <a:spLocks noGrp="1"/>
          </p:cNvSpPr>
          <p:nvPr>
            <p:ph type="sldNum" sz="quarter" idx="10"/>
          </p:nvPr>
        </p:nvSpPr>
        <p:spPr/>
        <p:txBody>
          <a:bodyPr/>
          <a:lstStyle/>
          <a:p>
            <a:fld id="{26C4B558-8361-4A14-8CC3-A2A930739CA8}" type="slidenum">
              <a:rPr lang="zh-CN" altLang="en-US" smtClean="0"/>
              <a:t>12</a:t>
            </a:fld>
            <a:endParaRPr lang="zh-CN" altLang="en-US"/>
          </a:p>
        </p:txBody>
      </p:sp>
    </p:spTree>
    <p:extLst>
      <p:ext uri="{BB962C8B-B14F-4D97-AF65-F5344CB8AC3E}">
        <p14:creationId xmlns:p14="http://schemas.microsoft.com/office/powerpoint/2010/main" val="25055297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35B0BA-ED7D-4FEA-8ED3-9BC765525694}"/>
              </a:ext>
            </a:extLst>
          </p:cNvPr>
          <p:cNvSpPr>
            <a:spLocks noGrp="1"/>
          </p:cNvSpPr>
          <p:nvPr>
            <p:ph type="ctrTitle"/>
          </p:nvPr>
        </p:nvSpPr>
        <p:spPr>
          <a:xfrm>
            <a:off x="1143000" y="1122363"/>
            <a:ext cx="6858000" cy="2387600"/>
          </a:xfrm>
        </p:spPr>
        <p:txBody>
          <a:bodyPr anchor="b"/>
          <a:lstStyle>
            <a:lvl1pPr algn="ctr">
              <a:defRPr sz="4500"/>
            </a:lvl1pPr>
          </a:lstStyle>
          <a:p>
            <a:r>
              <a:rPr lang="zh-CN" altLang="en-US"/>
              <a:t>单击此处编辑母版标题样式</a:t>
            </a:r>
          </a:p>
        </p:txBody>
      </p:sp>
      <p:sp>
        <p:nvSpPr>
          <p:cNvPr id="3" name="副标题 2">
            <a:extLst>
              <a:ext uri="{FF2B5EF4-FFF2-40B4-BE49-F238E27FC236}">
                <a16:creationId xmlns:a16="http://schemas.microsoft.com/office/drawing/2014/main" id="{4C6EAA48-E86C-49C0-80F1-ADF95B91B024}"/>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单击此处编辑母版副标题样式</a:t>
            </a:r>
          </a:p>
        </p:txBody>
      </p:sp>
      <p:sp>
        <p:nvSpPr>
          <p:cNvPr id="4" name="日期占位符 3">
            <a:extLst>
              <a:ext uri="{FF2B5EF4-FFF2-40B4-BE49-F238E27FC236}">
                <a16:creationId xmlns:a16="http://schemas.microsoft.com/office/drawing/2014/main" id="{1A01FAFB-1E7F-414C-803B-DFB1AF7488DE}"/>
              </a:ext>
            </a:extLst>
          </p:cNvPr>
          <p:cNvSpPr>
            <a:spLocks noGrp="1"/>
          </p:cNvSpPr>
          <p:nvPr>
            <p:ph type="dt" sz="half" idx="10"/>
          </p:nvPr>
        </p:nvSpPr>
        <p:spPr/>
        <p:txBody>
          <a:bodyPr/>
          <a:lstStyle/>
          <a:p>
            <a:fld id="{C256FE43-A238-4DB0-9916-0B6630A84D6A}" type="datetimeFigureOut">
              <a:rPr lang="zh-CN" altLang="en-US" smtClean="0"/>
              <a:t>2020/5/22</a:t>
            </a:fld>
            <a:endParaRPr lang="zh-CN" altLang="en-US"/>
          </a:p>
        </p:txBody>
      </p:sp>
      <p:sp>
        <p:nvSpPr>
          <p:cNvPr id="5" name="页脚占位符 4">
            <a:extLst>
              <a:ext uri="{FF2B5EF4-FFF2-40B4-BE49-F238E27FC236}">
                <a16:creationId xmlns:a16="http://schemas.microsoft.com/office/drawing/2014/main" id="{9423699B-71A2-4078-8EBD-203FB077638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35DA09F-093C-4580-910C-8036B47DD023}"/>
              </a:ext>
            </a:extLst>
          </p:cNvPr>
          <p:cNvSpPr>
            <a:spLocks noGrp="1"/>
          </p:cNvSpPr>
          <p:nvPr>
            <p:ph type="sldNum" sz="quarter" idx="12"/>
          </p:nvPr>
        </p:nvSpPr>
        <p:spPr/>
        <p:txBody>
          <a:bodyPr/>
          <a:lstStyle/>
          <a:p>
            <a:fld id="{48C0046B-0988-4355-9E31-C540C7E99670}" type="slidenum">
              <a:rPr lang="zh-CN" altLang="en-US" smtClean="0"/>
              <a:t>‹#›</a:t>
            </a:fld>
            <a:endParaRPr lang="zh-CN" altLang="en-US"/>
          </a:p>
        </p:txBody>
      </p:sp>
    </p:spTree>
    <p:extLst>
      <p:ext uri="{BB962C8B-B14F-4D97-AF65-F5344CB8AC3E}">
        <p14:creationId xmlns:p14="http://schemas.microsoft.com/office/powerpoint/2010/main" val="27149794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990E56-9AD8-4BDA-8518-980D5C5B021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CEA85ED-A19B-4E96-B96E-007A7EF1813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6C3FCB7-5A5F-47FF-B885-A31BAF9FF51F}"/>
              </a:ext>
            </a:extLst>
          </p:cNvPr>
          <p:cNvSpPr>
            <a:spLocks noGrp="1"/>
          </p:cNvSpPr>
          <p:nvPr>
            <p:ph type="dt" sz="half" idx="10"/>
          </p:nvPr>
        </p:nvSpPr>
        <p:spPr/>
        <p:txBody>
          <a:bodyPr/>
          <a:lstStyle/>
          <a:p>
            <a:fld id="{C256FE43-A238-4DB0-9916-0B6630A84D6A}" type="datetimeFigureOut">
              <a:rPr lang="zh-CN" altLang="en-US" smtClean="0"/>
              <a:t>2020/5/22</a:t>
            </a:fld>
            <a:endParaRPr lang="zh-CN" altLang="en-US"/>
          </a:p>
        </p:txBody>
      </p:sp>
      <p:sp>
        <p:nvSpPr>
          <p:cNvPr id="5" name="页脚占位符 4">
            <a:extLst>
              <a:ext uri="{FF2B5EF4-FFF2-40B4-BE49-F238E27FC236}">
                <a16:creationId xmlns:a16="http://schemas.microsoft.com/office/drawing/2014/main" id="{16366F01-8164-4867-8BED-1BA8FBE397D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E0BBB49-AD62-442D-A0B5-2AA467E7F645}"/>
              </a:ext>
            </a:extLst>
          </p:cNvPr>
          <p:cNvSpPr>
            <a:spLocks noGrp="1"/>
          </p:cNvSpPr>
          <p:nvPr>
            <p:ph type="sldNum" sz="quarter" idx="12"/>
          </p:nvPr>
        </p:nvSpPr>
        <p:spPr/>
        <p:txBody>
          <a:bodyPr/>
          <a:lstStyle/>
          <a:p>
            <a:fld id="{48C0046B-0988-4355-9E31-C540C7E99670}" type="slidenum">
              <a:rPr lang="zh-CN" altLang="en-US" smtClean="0"/>
              <a:t>‹#›</a:t>
            </a:fld>
            <a:endParaRPr lang="zh-CN" altLang="en-US"/>
          </a:p>
        </p:txBody>
      </p:sp>
    </p:spTree>
    <p:extLst>
      <p:ext uri="{BB962C8B-B14F-4D97-AF65-F5344CB8AC3E}">
        <p14:creationId xmlns:p14="http://schemas.microsoft.com/office/powerpoint/2010/main" val="13611454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B1D756A-3939-4869-A378-189172384781}"/>
              </a:ext>
            </a:extLst>
          </p:cNvPr>
          <p:cNvSpPr>
            <a:spLocks noGrp="1"/>
          </p:cNvSpPr>
          <p:nvPr>
            <p:ph type="title" orient="vert"/>
          </p:nvPr>
        </p:nvSpPr>
        <p:spPr>
          <a:xfrm>
            <a:off x="6543675" y="365125"/>
            <a:ext cx="1971675"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B313C3D-5A3B-44A5-9FA4-CA3F4AA6883E}"/>
              </a:ext>
            </a:extLst>
          </p:cNvPr>
          <p:cNvSpPr>
            <a:spLocks noGrp="1"/>
          </p:cNvSpPr>
          <p:nvPr>
            <p:ph type="body" orient="vert" idx="1"/>
          </p:nvPr>
        </p:nvSpPr>
        <p:spPr>
          <a:xfrm>
            <a:off x="628650" y="365125"/>
            <a:ext cx="5800725"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FB3FF71-5930-419A-B21C-24B989D763B5}"/>
              </a:ext>
            </a:extLst>
          </p:cNvPr>
          <p:cNvSpPr>
            <a:spLocks noGrp="1"/>
          </p:cNvSpPr>
          <p:nvPr>
            <p:ph type="dt" sz="half" idx="10"/>
          </p:nvPr>
        </p:nvSpPr>
        <p:spPr/>
        <p:txBody>
          <a:bodyPr/>
          <a:lstStyle/>
          <a:p>
            <a:fld id="{C256FE43-A238-4DB0-9916-0B6630A84D6A}" type="datetimeFigureOut">
              <a:rPr lang="zh-CN" altLang="en-US" smtClean="0"/>
              <a:t>2020/5/22</a:t>
            </a:fld>
            <a:endParaRPr lang="zh-CN" altLang="en-US"/>
          </a:p>
        </p:txBody>
      </p:sp>
      <p:sp>
        <p:nvSpPr>
          <p:cNvPr id="5" name="页脚占位符 4">
            <a:extLst>
              <a:ext uri="{FF2B5EF4-FFF2-40B4-BE49-F238E27FC236}">
                <a16:creationId xmlns:a16="http://schemas.microsoft.com/office/drawing/2014/main" id="{42CAA058-7D04-4F46-966D-70BBBC54108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045D372-E160-48DB-BA59-88346570FDEE}"/>
              </a:ext>
            </a:extLst>
          </p:cNvPr>
          <p:cNvSpPr>
            <a:spLocks noGrp="1"/>
          </p:cNvSpPr>
          <p:nvPr>
            <p:ph type="sldNum" sz="quarter" idx="12"/>
          </p:nvPr>
        </p:nvSpPr>
        <p:spPr/>
        <p:txBody>
          <a:bodyPr/>
          <a:lstStyle/>
          <a:p>
            <a:fld id="{48C0046B-0988-4355-9E31-C540C7E99670}" type="slidenum">
              <a:rPr lang="zh-CN" altLang="en-US" smtClean="0"/>
              <a:t>‹#›</a:t>
            </a:fld>
            <a:endParaRPr lang="zh-CN" altLang="en-US"/>
          </a:p>
        </p:txBody>
      </p:sp>
    </p:spTree>
    <p:extLst>
      <p:ext uri="{BB962C8B-B14F-4D97-AF65-F5344CB8AC3E}">
        <p14:creationId xmlns:p14="http://schemas.microsoft.com/office/powerpoint/2010/main" val="42554881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A89525-E160-437E-AAD3-354F1AA3DA5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22E7173-342F-406A-9320-C376335F276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AE46902-3C8B-4652-A4CD-FFFB57EB6A1F}"/>
              </a:ext>
            </a:extLst>
          </p:cNvPr>
          <p:cNvSpPr>
            <a:spLocks noGrp="1"/>
          </p:cNvSpPr>
          <p:nvPr>
            <p:ph type="dt" sz="half" idx="10"/>
          </p:nvPr>
        </p:nvSpPr>
        <p:spPr/>
        <p:txBody>
          <a:bodyPr/>
          <a:lstStyle/>
          <a:p>
            <a:fld id="{C256FE43-A238-4DB0-9916-0B6630A84D6A}" type="datetimeFigureOut">
              <a:rPr lang="zh-CN" altLang="en-US" smtClean="0"/>
              <a:t>2020/5/22</a:t>
            </a:fld>
            <a:endParaRPr lang="zh-CN" altLang="en-US"/>
          </a:p>
        </p:txBody>
      </p:sp>
      <p:sp>
        <p:nvSpPr>
          <p:cNvPr id="5" name="页脚占位符 4">
            <a:extLst>
              <a:ext uri="{FF2B5EF4-FFF2-40B4-BE49-F238E27FC236}">
                <a16:creationId xmlns:a16="http://schemas.microsoft.com/office/drawing/2014/main" id="{0AB088FB-54AB-4F4B-A61A-1CD0B5B5DDD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F410251-234F-40B3-8129-24A002B47787}"/>
              </a:ext>
            </a:extLst>
          </p:cNvPr>
          <p:cNvSpPr>
            <a:spLocks noGrp="1"/>
          </p:cNvSpPr>
          <p:nvPr>
            <p:ph type="sldNum" sz="quarter" idx="12"/>
          </p:nvPr>
        </p:nvSpPr>
        <p:spPr/>
        <p:txBody>
          <a:bodyPr/>
          <a:lstStyle/>
          <a:p>
            <a:fld id="{48C0046B-0988-4355-9E31-C540C7E99670}" type="slidenum">
              <a:rPr lang="zh-CN" altLang="en-US" smtClean="0"/>
              <a:t>‹#›</a:t>
            </a:fld>
            <a:endParaRPr lang="zh-CN" altLang="en-US"/>
          </a:p>
        </p:txBody>
      </p:sp>
    </p:spTree>
    <p:extLst>
      <p:ext uri="{BB962C8B-B14F-4D97-AF65-F5344CB8AC3E}">
        <p14:creationId xmlns:p14="http://schemas.microsoft.com/office/powerpoint/2010/main" val="8160104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0E79DB-D267-4C54-9550-BE65E642FA72}"/>
              </a:ext>
            </a:extLst>
          </p:cNvPr>
          <p:cNvSpPr>
            <a:spLocks noGrp="1"/>
          </p:cNvSpPr>
          <p:nvPr>
            <p:ph type="title"/>
          </p:nvPr>
        </p:nvSpPr>
        <p:spPr>
          <a:xfrm>
            <a:off x="623888" y="1709739"/>
            <a:ext cx="7886700" cy="2852737"/>
          </a:xfrm>
        </p:spPr>
        <p:txBody>
          <a:bodyPr anchor="b"/>
          <a:lstStyle>
            <a:lvl1pPr>
              <a:defRPr sz="4500"/>
            </a:lvl1pPr>
          </a:lstStyle>
          <a:p>
            <a:r>
              <a:rPr lang="zh-CN" altLang="en-US"/>
              <a:t>单击此处编辑母版标题样式</a:t>
            </a:r>
          </a:p>
        </p:txBody>
      </p:sp>
      <p:sp>
        <p:nvSpPr>
          <p:cNvPr id="3" name="文本占位符 2">
            <a:extLst>
              <a:ext uri="{FF2B5EF4-FFF2-40B4-BE49-F238E27FC236}">
                <a16:creationId xmlns:a16="http://schemas.microsoft.com/office/drawing/2014/main" id="{2E0CF8CC-0E7E-47D0-B659-4E8FC2502772}"/>
              </a:ext>
            </a:extLst>
          </p:cNvPr>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F30AC90-1512-4D21-ABE8-E8C1847A333B}"/>
              </a:ext>
            </a:extLst>
          </p:cNvPr>
          <p:cNvSpPr>
            <a:spLocks noGrp="1"/>
          </p:cNvSpPr>
          <p:nvPr>
            <p:ph type="dt" sz="half" idx="10"/>
          </p:nvPr>
        </p:nvSpPr>
        <p:spPr/>
        <p:txBody>
          <a:bodyPr/>
          <a:lstStyle/>
          <a:p>
            <a:fld id="{C256FE43-A238-4DB0-9916-0B6630A84D6A}" type="datetimeFigureOut">
              <a:rPr lang="zh-CN" altLang="en-US" smtClean="0"/>
              <a:t>2020/5/22</a:t>
            </a:fld>
            <a:endParaRPr lang="zh-CN" altLang="en-US"/>
          </a:p>
        </p:txBody>
      </p:sp>
      <p:sp>
        <p:nvSpPr>
          <p:cNvPr id="5" name="页脚占位符 4">
            <a:extLst>
              <a:ext uri="{FF2B5EF4-FFF2-40B4-BE49-F238E27FC236}">
                <a16:creationId xmlns:a16="http://schemas.microsoft.com/office/drawing/2014/main" id="{D0086001-90BC-40CC-A76C-D1D0955056F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26FCB6E-B698-4C43-B96C-FF34D1C44360}"/>
              </a:ext>
            </a:extLst>
          </p:cNvPr>
          <p:cNvSpPr>
            <a:spLocks noGrp="1"/>
          </p:cNvSpPr>
          <p:nvPr>
            <p:ph type="sldNum" sz="quarter" idx="12"/>
          </p:nvPr>
        </p:nvSpPr>
        <p:spPr/>
        <p:txBody>
          <a:bodyPr/>
          <a:lstStyle/>
          <a:p>
            <a:fld id="{48C0046B-0988-4355-9E31-C540C7E99670}" type="slidenum">
              <a:rPr lang="zh-CN" altLang="en-US" smtClean="0"/>
              <a:t>‹#›</a:t>
            </a:fld>
            <a:endParaRPr lang="zh-CN" altLang="en-US"/>
          </a:p>
        </p:txBody>
      </p:sp>
    </p:spTree>
    <p:extLst>
      <p:ext uri="{BB962C8B-B14F-4D97-AF65-F5344CB8AC3E}">
        <p14:creationId xmlns:p14="http://schemas.microsoft.com/office/powerpoint/2010/main" val="14018164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BB2448-349D-43F6-9006-E94E59F82B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6CCA98-9EB5-4F37-973E-C4553114AE57}"/>
              </a:ext>
            </a:extLst>
          </p:cNvPr>
          <p:cNvSpPr>
            <a:spLocks noGrp="1"/>
          </p:cNvSpPr>
          <p:nvPr>
            <p:ph sz="half" idx="1"/>
          </p:nvPr>
        </p:nvSpPr>
        <p:spPr>
          <a:xfrm>
            <a:off x="628650" y="1825625"/>
            <a:ext cx="38862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3830016-FB7D-4EBB-A2F7-77AF2D775C62}"/>
              </a:ext>
            </a:extLst>
          </p:cNvPr>
          <p:cNvSpPr>
            <a:spLocks noGrp="1"/>
          </p:cNvSpPr>
          <p:nvPr>
            <p:ph sz="half" idx="2"/>
          </p:nvPr>
        </p:nvSpPr>
        <p:spPr>
          <a:xfrm>
            <a:off x="4629150" y="1825625"/>
            <a:ext cx="38862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3F53F40-54C1-4B33-95F9-9C9074B80A00}"/>
              </a:ext>
            </a:extLst>
          </p:cNvPr>
          <p:cNvSpPr>
            <a:spLocks noGrp="1"/>
          </p:cNvSpPr>
          <p:nvPr>
            <p:ph type="dt" sz="half" idx="10"/>
          </p:nvPr>
        </p:nvSpPr>
        <p:spPr/>
        <p:txBody>
          <a:bodyPr/>
          <a:lstStyle/>
          <a:p>
            <a:fld id="{C256FE43-A238-4DB0-9916-0B6630A84D6A}" type="datetimeFigureOut">
              <a:rPr lang="zh-CN" altLang="en-US" smtClean="0"/>
              <a:t>2020/5/22</a:t>
            </a:fld>
            <a:endParaRPr lang="zh-CN" altLang="en-US"/>
          </a:p>
        </p:txBody>
      </p:sp>
      <p:sp>
        <p:nvSpPr>
          <p:cNvPr id="6" name="页脚占位符 5">
            <a:extLst>
              <a:ext uri="{FF2B5EF4-FFF2-40B4-BE49-F238E27FC236}">
                <a16:creationId xmlns:a16="http://schemas.microsoft.com/office/drawing/2014/main" id="{C7583C00-FC00-4E18-8D3A-6D5F9526B6D8}"/>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4B479374-90F0-4246-82B5-1587B676CB41}"/>
              </a:ext>
            </a:extLst>
          </p:cNvPr>
          <p:cNvSpPr>
            <a:spLocks noGrp="1"/>
          </p:cNvSpPr>
          <p:nvPr>
            <p:ph type="sldNum" sz="quarter" idx="12"/>
          </p:nvPr>
        </p:nvSpPr>
        <p:spPr/>
        <p:txBody>
          <a:bodyPr/>
          <a:lstStyle/>
          <a:p>
            <a:fld id="{48C0046B-0988-4355-9E31-C540C7E99670}" type="slidenum">
              <a:rPr lang="zh-CN" altLang="en-US" smtClean="0"/>
              <a:t>‹#›</a:t>
            </a:fld>
            <a:endParaRPr lang="zh-CN" altLang="en-US"/>
          </a:p>
        </p:txBody>
      </p:sp>
    </p:spTree>
    <p:extLst>
      <p:ext uri="{BB962C8B-B14F-4D97-AF65-F5344CB8AC3E}">
        <p14:creationId xmlns:p14="http://schemas.microsoft.com/office/powerpoint/2010/main" val="26073274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E48ED3-57A6-47F8-BDE1-CA87AFFD8F6D}"/>
              </a:ext>
            </a:extLst>
          </p:cNvPr>
          <p:cNvSpPr>
            <a:spLocks noGrp="1"/>
          </p:cNvSpPr>
          <p:nvPr>
            <p:ph type="title"/>
          </p:nvPr>
        </p:nvSpPr>
        <p:spPr>
          <a:xfrm>
            <a:off x="629841"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054F663-0314-4A91-A035-2A7955A709D0}"/>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83A78E8-B9D6-47BB-A41B-6AB8A3194D72}"/>
              </a:ext>
            </a:extLst>
          </p:cNvPr>
          <p:cNvSpPr>
            <a:spLocks noGrp="1"/>
          </p:cNvSpPr>
          <p:nvPr>
            <p:ph sz="half" idx="2"/>
          </p:nvPr>
        </p:nvSpPr>
        <p:spPr>
          <a:xfrm>
            <a:off x="629842" y="2505075"/>
            <a:ext cx="386834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A818F30-466E-46DB-A056-53C951B0EC7C}"/>
              </a:ext>
            </a:extLst>
          </p:cNvPr>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05113B0-2DCC-4C13-A6EB-41B891CFFF65}"/>
              </a:ext>
            </a:extLst>
          </p:cNvPr>
          <p:cNvSpPr>
            <a:spLocks noGrp="1"/>
          </p:cNvSpPr>
          <p:nvPr>
            <p:ph sz="quarter" idx="4"/>
          </p:nvPr>
        </p:nvSpPr>
        <p:spPr>
          <a:xfrm>
            <a:off x="4629150" y="2505075"/>
            <a:ext cx="3887391"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5691323-2AE6-4910-A4BB-0A697AC67C5F}"/>
              </a:ext>
            </a:extLst>
          </p:cNvPr>
          <p:cNvSpPr>
            <a:spLocks noGrp="1"/>
          </p:cNvSpPr>
          <p:nvPr>
            <p:ph type="dt" sz="half" idx="10"/>
          </p:nvPr>
        </p:nvSpPr>
        <p:spPr/>
        <p:txBody>
          <a:bodyPr/>
          <a:lstStyle/>
          <a:p>
            <a:fld id="{C256FE43-A238-4DB0-9916-0B6630A84D6A}" type="datetimeFigureOut">
              <a:rPr lang="zh-CN" altLang="en-US" smtClean="0"/>
              <a:t>2020/5/22</a:t>
            </a:fld>
            <a:endParaRPr lang="zh-CN" altLang="en-US"/>
          </a:p>
        </p:txBody>
      </p:sp>
      <p:sp>
        <p:nvSpPr>
          <p:cNvPr id="8" name="页脚占位符 7">
            <a:extLst>
              <a:ext uri="{FF2B5EF4-FFF2-40B4-BE49-F238E27FC236}">
                <a16:creationId xmlns:a16="http://schemas.microsoft.com/office/drawing/2014/main" id="{20DB529D-ABD5-4324-BA00-D2B66255CC1E}"/>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F6320BB7-3568-414B-9445-DFD07369097C}"/>
              </a:ext>
            </a:extLst>
          </p:cNvPr>
          <p:cNvSpPr>
            <a:spLocks noGrp="1"/>
          </p:cNvSpPr>
          <p:nvPr>
            <p:ph type="sldNum" sz="quarter" idx="12"/>
          </p:nvPr>
        </p:nvSpPr>
        <p:spPr/>
        <p:txBody>
          <a:bodyPr/>
          <a:lstStyle/>
          <a:p>
            <a:fld id="{48C0046B-0988-4355-9E31-C540C7E99670}" type="slidenum">
              <a:rPr lang="zh-CN" altLang="en-US" smtClean="0"/>
              <a:t>‹#›</a:t>
            </a:fld>
            <a:endParaRPr lang="zh-CN" altLang="en-US"/>
          </a:p>
        </p:txBody>
      </p:sp>
    </p:spTree>
    <p:extLst>
      <p:ext uri="{BB962C8B-B14F-4D97-AF65-F5344CB8AC3E}">
        <p14:creationId xmlns:p14="http://schemas.microsoft.com/office/powerpoint/2010/main" val="1110712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9A44C9-9B5F-42D2-A24C-DB66DEC85E1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5A02A4B-7838-4121-B2C3-EE088D311E84}"/>
              </a:ext>
            </a:extLst>
          </p:cNvPr>
          <p:cNvSpPr>
            <a:spLocks noGrp="1"/>
          </p:cNvSpPr>
          <p:nvPr>
            <p:ph type="dt" sz="half" idx="10"/>
          </p:nvPr>
        </p:nvSpPr>
        <p:spPr/>
        <p:txBody>
          <a:bodyPr/>
          <a:lstStyle/>
          <a:p>
            <a:fld id="{C256FE43-A238-4DB0-9916-0B6630A84D6A}" type="datetimeFigureOut">
              <a:rPr lang="zh-CN" altLang="en-US" smtClean="0"/>
              <a:t>2020/5/22</a:t>
            </a:fld>
            <a:endParaRPr lang="zh-CN" altLang="en-US"/>
          </a:p>
        </p:txBody>
      </p:sp>
      <p:sp>
        <p:nvSpPr>
          <p:cNvPr id="4" name="页脚占位符 3">
            <a:extLst>
              <a:ext uri="{FF2B5EF4-FFF2-40B4-BE49-F238E27FC236}">
                <a16:creationId xmlns:a16="http://schemas.microsoft.com/office/drawing/2014/main" id="{8D3283A9-364D-4001-8823-7759609BB754}"/>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B05CFDFE-FDB1-44EB-B504-569AE917D460}"/>
              </a:ext>
            </a:extLst>
          </p:cNvPr>
          <p:cNvSpPr>
            <a:spLocks noGrp="1"/>
          </p:cNvSpPr>
          <p:nvPr>
            <p:ph type="sldNum" sz="quarter" idx="12"/>
          </p:nvPr>
        </p:nvSpPr>
        <p:spPr/>
        <p:txBody>
          <a:bodyPr/>
          <a:lstStyle/>
          <a:p>
            <a:fld id="{48C0046B-0988-4355-9E31-C540C7E99670}" type="slidenum">
              <a:rPr lang="zh-CN" altLang="en-US" smtClean="0"/>
              <a:t>‹#›</a:t>
            </a:fld>
            <a:endParaRPr lang="zh-CN" altLang="en-US"/>
          </a:p>
        </p:txBody>
      </p:sp>
    </p:spTree>
    <p:extLst>
      <p:ext uri="{BB962C8B-B14F-4D97-AF65-F5344CB8AC3E}">
        <p14:creationId xmlns:p14="http://schemas.microsoft.com/office/powerpoint/2010/main" val="39396806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76E47CE-AA64-4193-B2F8-A78101E33C84}"/>
              </a:ext>
            </a:extLst>
          </p:cNvPr>
          <p:cNvSpPr>
            <a:spLocks noGrp="1"/>
          </p:cNvSpPr>
          <p:nvPr>
            <p:ph type="dt" sz="half" idx="10"/>
          </p:nvPr>
        </p:nvSpPr>
        <p:spPr/>
        <p:txBody>
          <a:bodyPr/>
          <a:lstStyle/>
          <a:p>
            <a:fld id="{C256FE43-A238-4DB0-9916-0B6630A84D6A}" type="datetimeFigureOut">
              <a:rPr lang="zh-CN" altLang="en-US" smtClean="0"/>
              <a:t>2020/5/22</a:t>
            </a:fld>
            <a:endParaRPr lang="zh-CN" altLang="en-US"/>
          </a:p>
        </p:txBody>
      </p:sp>
      <p:sp>
        <p:nvSpPr>
          <p:cNvPr id="3" name="页脚占位符 2">
            <a:extLst>
              <a:ext uri="{FF2B5EF4-FFF2-40B4-BE49-F238E27FC236}">
                <a16:creationId xmlns:a16="http://schemas.microsoft.com/office/drawing/2014/main" id="{1B362262-2D24-496F-BF17-2086B1D860CF}"/>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C8E5C672-B7E0-4D73-B3AD-A4E291686A9A}"/>
              </a:ext>
            </a:extLst>
          </p:cNvPr>
          <p:cNvSpPr>
            <a:spLocks noGrp="1"/>
          </p:cNvSpPr>
          <p:nvPr>
            <p:ph type="sldNum" sz="quarter" idx="12"/>
          </p:nvPr>
        </p:nvSpPr>
        <p:spPr/>
        <p:txBody>
          <a:bodyPr/>
          <a:lstStyle/>
          <a:p>
            <a:fld id="{48C0046B-0988-4355-9E31-C540C7E99670}" type="slidenum">
              <a:rPr lang="zh-CN" altLang="en-US" smtClean="0"/>
              <a:t>‹#›</a:t>
            </a:fld>
            <a:endParaRPr lang="zh-CN" altLang="en-US"/>
          </a:p>
        </p:txBody>
      </p:sp>
    </p:spTree>
    <p:extLst>
      <p:ext uri="{BB962C8B-B14F-4D97-AF65-F5344CB8AC3E}">
        <p14:creationId xmlns:p14="http://schemas.microsoft.com/office/powerpoint/2010/main" val="21841657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D9A8A2-00D3-46FC-913A-F0780F7A27C7}"/>
              </a:ext>
            </a:extLst>
          </p:cNvPr>
          <p:cNvSpPr>
            <a:spLocks noGrp="1"/>
          </p:cNvSpPr>
          <p:nvPr>
            <p:ph type="title"/>
          </p:nvPr>
        </p:nvSpPr>
        <p:spPr>
          <a:xfrm>
            <a:off x="629841" y="457200"/>
            <a:ext cx="2949178" cy="1600200"/>
          </a:xfrm>
        </p:spPr>
        <p:txBody>
          <a:bodyPr anchor="b"/>
          <a:lstStyle>
            <a:lvl1pPr>
              <a:defRPr sz="2400"/>
            </a:lvl1pPr>
          </a:lstStyle>
          <a:p>
            <a:r>
              <a:rPr lang="zh-CN" altLang="en-US"/>
              <a:t>单击此处编辑母版标题样式</a:t>
            </a:r>
          </a:p>
        </p:txBody>
      </p:sp>
      <p:sp>
        <p:nvSpPr>
          <p:cNvPr id="3" name="内容占位符 2">
            <a:extLst>
              <a:ext uri="{FF2B5EF4-FFF2-40B4-BE49-F238E27FC236}">
                <a16:creationId xmlns:a16="http://schemas.microsoft.com/office/drawing/2014/main" id="{107A4175-A825-4FD5-A45E-E3FC0C23EC6B}"/>
              </a:ext>
            </a:extLst>
          </p:cNvPr>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F77345C-E4C4-4587-9F86-0B1BA1900697}"/>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E493853-3741-4700-82A1-444103954DDC}"/>
              </a:ext>
            </a:extLst>
          </p:cNvPr>
          <p:cNvSpPr>
            <a:spLocks noGrp="1"/>
          </p:cNvSpPr>
          <p:nvPr>
            <p:ph type="dt" sz="half" idx="10"/>
          </p:nvPr>
        </p:nvSpPr>
        <p:spPr/>
        <p:txBody>
          <a:bodyPr/>
          <a:lstStyle/>
          <a:p>
            <a:fld id="{C256FE43-A238-4DB0-9916-0B6630A84D6A}" type="datetimeFigureOut">
              <a:rPr lang="zh-CN" altLang="en-US" smtClean="0"/>
              <a:t>2020/5/22</a:t>
            </a:fld>
            <a:endParaRPr lang="zh-CN" altLang="en-US"/>
          </a:p>
        </p:txBody>
      </p:sp>
      <p:sp>
        <p:nvSpPr>
          <p:cNvPr id="6" name="页脚占位符 5">
            <a:extLst>
              <a:ext uri="{FF2B5EF4-FFF2-40B4-BE49-F238E27FC236}">
                <a16:creationId xmlns:a16="http://schemas.microsoft.com/office/drawing/2014/main" id="{1269365B-6D55-4127-BAE1-E536D7619B04}"/>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41E8E8D2-2900-40D2-8789-479E8ABB5E22}"/>
              </a:ext>
            </a:extLst>
          </p:cNvPr>
          <p:cNvSpPr>
            <a:spLocks noGrp="1"/>
          </p:cNvSpPr>
          <p:nvPr>
            <p:ph type="sldNum" sz="quarter" idx="12"/>
          </p:nvPr>
        </p:nvSpPr>
        <p:spPr/>
        <p:txBody>
          <a:bodyPr/>
          <a:lstStyle/>
          <a:p>
            <a:fld id="{48C0046B-0988-4355-9E31-C540C7E99670}" type="slidenum">
              <a:rPr lang="zh-CN" altLang="en-US" smtClean="0"/>
              <a:t>‹#›</a:t>
            </a:fld>
            <a:endParaRPr lang="zh-CN" altLang="en-US"/>
          </a:p>
        </p:txBody>
      </p:sp>
    </p:spTree>
    <p:extLst>
      <p:ext uri="{BB962C8B-B14F-4D97-AF65-F5344CB8AC3E}">
        <p14:creationId xmlns:p14="http://schemas.microsoft.com/office/powerpoint/2010/main" val="38047077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AEC16C-EAAA-4B15-8174-DA4EB89CFB54}"/>
              </a:ext>
            </a:extLst>
          </p:cNvPr>
          <p:cNvSpPr>
            <a:spLocks noGrp="1"/>
          </p:cNvSpPr>
          <p:nvPr>
            <p:ph type="title"/>
          </p:nvPr>
        </p:nvSpPr>
        <p:spPr>
          <a:xfrm>
            <a:off x="629841" y="457200"/>
            <a:ext cx="2949178" cy="1600200"/>
          </a:xfrm>
        </p:spPr>
        <p:txBody>
          <a:bodyPr anchor="b"/>
          <a:lstStyle>
            <a:lvl1pPr>
              <a:defRPr sz="2400"/>
            </a:lvl1pPr>
          </a:lstStyle>
          <a:p>
            <a:r>
              <a:rPr lang="zh-CN" altLang="en-US"/>
              <a:t>单击此处编辑母版标题样式</a:t>
            </a:r>
          </a:p>
        </p:txBody>
      </p:sp>
      <p:sp>
        <p:nvSpPr>
          <p:cNvPr id="3" name="图片占位符 2">
            <a:extLst>
              <a:ext uri="{FF2B5EF4-FFF2-40B4-BE49-F238E27FC236}">
                <a16:creationId xmlns:a16="http://schemas.microsoft.com/office/drawing/2014/main" id="{C870D1AF-29F4-4885-BBC2-6C48085B4881}"/>
              </a:ext>
            </a:extLst>
          </p:cNvPr>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4" name="文本占位符 3">
            <a:extLst>
              <a:ext uri="{FF2B5EF4-FFF2-40B4-BE49-F238E27FC236}">
                <a16:creationId xmlns:a16="http://schemas.microsoft.com/office/drawing/2014/main" id="{5D5E0564-0937-49CC-9BB6-AAF40C73C703}"/>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9CB9E79-7B2B-4236-A374-B50A7A5DC6DD}"/>
              </a:ext>
            </a:extLst>
          </p:cNvPr>
          <p:cNvSpPr>
            <a:spLocks noGrp="1"/>
          </p:cNvSpPr>
          <p:nvPr>
            <p:ph type="dt" sz="half" idx="10"/>
          </p:nvPr>
        </p:nvSpPr>
        <p:spPr/>
        <p:txBody>
          <a:bodyPr/>
          <a:lstStyle/>
          <a:p>
            <a:fld id="{C256FE43-A238-4DB0-9916-0B6630A84D6A}" type="datetimeFigureOut">
              <a:rPr lang="zh-CN" altLang="en-US" smtClean="0"/>
              <a:t>2020/5/22</a:t>
            </a:fld>
            <a:endParaRPr lang="zh-CN" altLang="en-US"/>
          </a:p>
        </p:txBody>
      </p:sp>
      <p:sp>
        <p:nvSpPr>
          <p:cNvPr id="6" name="页脚占位符 5">
            <a:extLst>
              <a:ext uri="{FF2B5EF4-FFF2-40B4-BE49-F238E27FC236}">
                <a16:creationId xmlns:a16="http://schemas.microsoft.com/office/drawing/2014/main" id="{6A5A769F-438B-4B68-98E0-6354FBC9A4D9}"/>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E7AFF47F-6CAF-44EE-A87A-FEC1875B9026}"/>
              </a:ext>
            </a:extLst>
          </p:cNvPr>
          <p:cNvSpPr>
            <a:spLocks noGrp="1"/>
          </p:cNvSpPr>
          <p:nvPr>
            <p:ph type="sldNum" sz="quarter" idx="12"/>
          </p:nvPr>
        </p:nvSpPr>
        <p:spPr/>
        <p:txBody>
          <a:bodyPr/>
          <a:lstStyle/>
          <a:p>
            <a:fld id="{48C0046B-0988-4355-9E31-C540C7E99670}" type="slidenum">
              <a:rPr lang="zh-CN" altLang="en-US" smtClean="0"/>
              <a:t>‹#›</a:t>
            </a:fld>
            <a:endParaRPr lang="zh-CN" altLang="en-US"/>
          </a:p>
        </p:txBody>
      </p:sp>
    </p:spTree>
    <p:extLst>
      <p:ext uri="{BB962C8B-B14F-4D97-AF65-F5344CB8AC3E}">
        <p14:creationId xmlns:p14="http://schemas.microsoft.com/office/powerpoint/2010/main" val="41696614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0E94C320-75CF-4162-BFA9-013D9C564592}"/>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6756B8A9-8235-448C-ADCE-C51DDBDBD83A}"/>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94CCF1-B660-47A5-B447-112615DD70D5}"/>
              </a:ext>
            </a:extLst>
          </p:cNvPr>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C256FE43-A238-4DB0-9916-0B6630A84D6A}" type="datetimeFigureOut">
              <a:rPr lang="zh-CN" altLang="en-US" smtClean="0"/>
              <a:t>2020/5/22</a:t>
            </a:fld>
            <a:endParaRPr lang="zh-CN" altLang="en-US"/>
          </a:p>
        </p:txBody>
      </p:sp>
      <p:sp>
        <p:nvSpPr>
          <p:cNvPr id="5" name="页脚占位符 4">
            <a:extLst>
              <a:ext uri="{FF2B5EF4-FFF2-40B4-BE49-F238E27FC236}">
                <a16:creationId xmlns:a16="http://schemas.microsoft.com/office/drawing/2014/main" id="{51F2C39E-4513-43D9-B94E-9B205C4DD517}"/>
              </a:ext>
            </a:extLst>
          </p:cNvPr>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B0AFF007-4B96-4DBA-A2F6-CE2D8090C1AE}"/>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48C0046B-0988-4355-9E31-C540C7E99670}" type="slidenum">
              <a:rPr lang="zh-CN" altLang="en-US" smtClean="0"/>
              <a:t>‹#›</a:t>
            </a:fld>
            <a:endParaRPr lang="zh-CN" altLang="en-US"/>
          </a:p>
        </p:txBody>
      </p:sp>
    </p:spTree>
    <p:extLst>
      <p:ext uri="{BB962C8B-B14F-4D97-AF65-F5344CB8AC3E}">
        <p14:creationId xmlns:p14="http://schemas.microsoft.com/office/powerpoint/2010/main" val="18359767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8" Type="http://schemas.openxmlformats.org/officeDocument/2006/relationships/oleObject" Target="../embeddings/oleObject3.bin"/><Relationship Id="rId3" Type="http://schemas.openxmlformats.org/officeDocument/2006/relationships/notesSlide" Target="../notesSlides/notesSlide15.xml"/><Relationship Id="rId7" Type="http://schemas.openxmlformats.org/officeDocument/2006/relationships/image" Target="../media/image17.wmf"/><Relationship Id="rId12" Type="http://schemas.openxmlformats.org/officeDocument/2006/relationships/image" Target="../media/image15.png"/><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oleObject" Target="../embeddings/oleObject2.bin"/><Relationship Id="rId11" Type="http://schemas.openxmlformats.org/officeDocument/2006/relationships/image" Target="../media/image19.wmf"/><Relationship Id="rId5" Type="http://schemas.openxmlformats.org/officeDocument/2006/relationships/image" Target="../media/image16.wmf"/><Relationship Id="rId10" Type="http://schemas.openxmlformats.org/officeDocument/2006/relationships/oleObject" Target="../embeddings/oleObject4.bin"/><Relationship Id="rId4" Type="http://schemas.openxmlformats.org/officeDocument/2006/relationships/oleObject" Target="../embeddings/oleObject1.bin"/><Relationship Id="rId9" Type="http://schemas.openxmlformats.org/officeDocument/2006/relationships/image" Target="../media/image18.wmf"/></Relationships>
</file>

<file path=ppt/slides/_rels/slide19.xml.rels><?xml version="1.0" encoding="UTF-8" standalone="yes"?>
<Relationships xmlns="http://schemas.openxmlformats.org/package/2006/relationships"><Relationship Id="rId8" Type="http://schemas.openxmlformats.org/officeDocument/2006/relationships/image" Target="../media/image17.wmf"/><Relationship Id="rId13" Type="http://schemas.openxmlformats.org/officeDocument/2006/relationships/image" Target="../media/image15.png"/><Relationship Id="rId3" Type="http://schemas.openxmlformats.org/officeDocument/2006/relationships/notesSlide" Target="../notesSlides/notesSlide16.xml"/><Relationship Id="rId7" Type="http://schemas.openxmlformats.org/officeDocument/2006/relationships/oleObject" Target="../embeddings/oleObject2.bin"/><Relationship Id="rId12" Type="http://schemas.openxmlformats.org/officeDocument/2006/relationships/image" Target="../media/image19.wmf"/><Relationship Id="rId2" Type="http://schemas.openxmlformats.org/officeDocument/2006/relationships/slideLayout" Target="../slideLayouts/slideLayout7.xml"/><Relationship Id="rId1" Type="http://schemas.openxmlformats.org/officeDocument/2006/relationships/vmlDrawing" Target="../drawings/vmlDrawing2.vml"/><Relationship Id="rId6" Type="http://schemas.openxmlformats.org/officeDocument/2006/relationships/image" Target="../media/image16.wmf"/><Relationship Id="rId11" Type="http://schemas.openxmlformats.org/officeDocument/2006/relationships/oleObject" Target="../embeddings/oleObject4.bin"/><Relationship Id="rId5" Type="http://schemas.openxmlformats.org/officeDocument/2006/relationships/oleObject" Target="../embeddings/oleObject1.bin"/><Relationship Id="rId10" Type="http://schemas.openxmlformats.org/officeDocument/2006/relationships/image" Target="../media/image18.wmf"/><Relationship Id="rId4" Type="http://schemas.openxmlformats.org/officeDocument/2006/relationships/image" Target="../media/image20.png"/><Relationship Id="rId9" Type="http://schemas.openxmlformats.org/officeDocument/2006/relationships/oleObject" Target="../embeddings/oleObject3.bin"/></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image" Target="../media/image17.wmf"/><Relationship Id="rId13" Type="http://schemas.openxmlformats.org/officeDocument/2006/relationships/image" Target="../media/image15.png"/><Relationship Id="rId3" Type="http://schemas.openxmlformats.org/officeDocument/2006/relationships/notesSlide" Target="../notesSlides/notesSlide17.xml"/><Relationship Id="rId7" Type="http://schemas.openxmlformats.org/officeDocument/2006/relationships/oleObject" Target="../embeddings/oleObject2.bin"/><Relationship Id="rId12" Type="http://schemas.openxmlformats.org/officeDocument/2006/relationships/image" Target="../media/image19.wmf"/><Relationship Id="rId2" Type="http://schemas.openxmlformats.org/officeDocument/2006/relationships/slideLayout" Target="../slideLayouts/slideLayout7.xml"/><Relationship Id="rId1" Type="http://schemas.openxmlformats.org/officeDocument/2006/relationships/vmlDrawing" Target="../drawings/vmlDrawing3.vml"/><Relationship Id="rId6" Type="http://schemas.openxmlformats.org/officeDocument/2006/relationships/image" Target="../media/image16.wmf"/><Relationship Id="rId11" Type="http://schemas.openxmlformats.org/officeDocument/2006/relationships/oleObject" Target="../embeddings/oleObject4.bin"/><Relationship Id="rId5" Type="http://schemas.openxmlformats.org/officeDocument/2006/relationships/oleObject" Target="../embeddings/oleObject1.bin"/><Relationship Id="rId10" Type="http://schemas.openxmlformats.org/officeDocument/2006/relationships/image" Target="../media/image18.wmf"/><Relationship Id="rId4" Type="http://schemas.openxmlformats.org/officeDocument/2006/relationships/image" Target="../media/image21.png"/><Relationship Id="rId9" Type="http://schemas.openxmlformats.org/officeDocument/2006/relationships/oleObject" Target="../embeddings/oleObject3.bin"/></Relationships>
</file>

<file path=ppt/slides/_rels/slide21.xml.rels><?xml version="1.0" encoding="UTF-8" standalone="yes"?>
<Relationships xmlns="http://schemas.openxmlformats.org/package/2006/relationships"><Relationship Id="rId8" Type="http://schemas.openxmlformats.org/officeDocument/2006/relationships/oleObject" Target="../embeddings/oleObject7.bin"/><Relationship Id="rId13" Type="http://schemas.openxmlformats.org/officeDocument/2006/relationships/oleObject" Target="../embeddings/oleObject9.bin"/><Relationship Id="rId18" Type="http://schemas.openxmlformats.org/officeDocument/2006/relationships/image" Target="../media/image28.wmf"/><Relationship Id="rId3" Type="http://schemas.openxmlformats.org/officeDocument/2006/relationships/notesSlide" Target="../notesSlides/notesSlide18.xml"/><Relationship Id="rId7" Type="http://schemas.openxmlformats.org/officeDocument/2006/relationships/image" Target="../media/image23.wmf"/><Relationship Id="rId12" Type="http://schemas.openxmlformats.org/officeDocument/2006/relationships/image" Target="../media/image29.png"/><Relationship Id="rId17" Type="http://schemas.openxmlformats.org/officeDocument/2006/relationships/oleObject" Target="../embeddings/oleObject11.bin"/><Relationship Id="rId2" Type="http://schemas.openxmlformats.org/officeDocument/2006/relationships/slideLayout" Target="../slideLayouts/slideLayout7.xml"/><Relationship Id="rId16" Type="http://schemas.openxmlformats.org/officeDocument/2006/relationships/image" Target="../media/image27.wmf"/><Relationship Id="rId1" Type="http://schemas.openxmlformats.org/officeDocument/2006/relationships/vmlDrawing" Target="../drawings/vmlDrawing4.vml"/><Relationship Id="rId6" Type="http://schemas.openxmlformats.org/officeDocument/2006/relationships/oleObject" Target="../embeddings/oleObject6.bin"/><Relationship Id="rId11" Type="http://schemas.openxmlformats.org/officeDocument/2006/relationships/image" Target="../media/image25.wmf"/><Relationship Id="rId5" Type="http://schemas.openxmlformats.org/officeDocument/2006/relationships/image" Target="../media/image22.wmf"/><Relationship Id="rId15" Type="http://schemas.openxmlformats.org/officeDocument/2006/relationships/oleObject" Target="../embeddings/oleObject10.bin"/><Relationship Id="rId10" Type="http://schemas.openxmlformats.org/officeDocument/2006/relationships/oleObject" Target="../embeddings/oleObject8.bin"/><Relationship Id="rId19" Type="http://schemas.openxmlformats.org/officeDocument/2006/relationships/image" Target="../media/image15.png"/><Relationship Id="rId4" Type="http://schemas.openxmlformats.org/officeDocument/2006/relationships/oleObject" Target="../embeddings/oleObject5.bin"/><Relationship Id="rId9" Type="http://schemas.openxmlformats.org/officeDocument/2006/relationships/image" Target="../media/image24.wmf"/><Relationship Id="rId14" Type="http://schemas.openxmlformats.org/officeDocument/2006/relationships/image" Target="../media/image26.wmf"/></Relationships>
</file>

<file path=ppt/slides/_rels/slide22.xml.rels><?xml version="1.0" encoding="UTF-8" standalone="yes"?>
<Relationships xmlns="http://schemas.openxmlformats.org/package/2006/relationships"><Relationship Id="rId8" Type="http://schemas.openxmlformats.org/officeDocument/2006/relationships/image" Target="../media/image31.wmf"/><Relationship Id="rId3" Type="http://schemas.openxmlformats.org/officeDocument/2006/relationships/notesSlide" Target="../notesSlides/notesSlide19.xml"/><Relationship Id="rId7" Type="http://schemas.openxmlformats.org/officeDocument/2006/relationships/oleObject" Target="../embeddings/oleObject13.bin"/><Relationship Id="rId2" Type="http://schemas.openxmlformats.org/officeDocument/2006/relationships/slideLayout" Target="../slideLayouts/slideLayout7.xml"/><Relationship Id="rId1" Type="http://schemas.openxmlformats.org/officeDocument/2006/relationships/vmlDrawing" Target="../drawings/vmlDrawing5.vml"/><Relationship Id="rId6" Type="http://schemas.openxmlformats.org/officeDocument/2006/relationships/image" Target="../media/image30.wmf"/><Relationship Id="rId5" Type="http://schemas.openxmlformats.org/officeDocument/2006/relationships/oleObject" Target="../embeddings/oleObject12.bin"/><Relationship Id="rId4" Type="http://schemas.openxmlformats.org/officeDocument/2006/relationships/image" Target="../media/image32.png"/><Relationship Id="rId9" Type="http://schemas.openxmlformats.org/officeDocument/2006/relationships/image" Target="../media/image33.png"/></Relationships>
</file>

<file path=ppt/slides/_rels/slide23.xml.rels><?xml version="1.0" encoding="UTF-8" standalone="yes"?>
<Relationships xmlns="http://schemas.openxmlformats.org/package/2006/relationships"><Relationship Id="rId8" Type="http://schemas.openxmlformats.org/officeDocument/2006/relationships/image" Target="../media/image35.wmf"/><Relationship Id="rId3" Type="http://schemas.openxmlformats.org/officeDocument/2006/relationships/notesSlide" Target="../notesSlides/notesSlide20.xml"/><Relationship Id="rId7" Type="http://schemas.openxmlformats.org/officeDocument/2006/relationships/oleObject" Target="../embeddings/oleObject15.bin"/><Relationship Id="rId2" Type="http://schemas.openxmlformats.org/officeDocument/2006/relationships/slideLayout" Target="../slideLayouts/slideLayout7.xml"/><Relationship Id="rId1" Type="http://schemas.openxmlformats.org/officeDocument/2006/relationships/vmlDrawing" Target="../drawings/vmlDrawing6.vml"/><Relationship Id="rId6" Type="http://schemas.openxmlformats.org/officeDocument/2006/relationships/image" Target="../media/image34.wmf"/><Relationship Id="rId5" Type="http://schemas.openxmlformats.org/officeDocument/2006/relationships/oleObject" Target="../embeddings/oleObject14.bin"/><Relationship Id="rId10" Type="http://schemas.openxmlformats.org/officeDocument/2006/relationships/image" Target="../media/image36.wmf"/><Relationship Id="rId4" Type="http://schemas.openxmlformats.org/officeDocument/2006/relationships/image" Target="../media/image32.png"/><Relationship Id="rId9" Type="http://schemas.openxmlformats.org/officeDocument/2006/relationships/oleObject" Target="../embeddings/oleObject16.bin"/></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1.xml"/><Relationship Id="rId1" Type="http://schemas.openxmlformats.org/officeDocument/2006/relationships/slideLayout" Target="../slideLayouts/slideLayout7.xml"/><Relationship Id="rId5" Type="http://schemas.openxmlformats.org/officeDocument/2006/relationships/image" Target="../media/image39.png"/><Relationship Id="rId4" Type="http://schemas.openxmlformats.org/officeDocument/2006/relationships/image" Target="../media/image38.png"/></Relationships>
</file>

<file path=ppt/slides/_rels/slide2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7.xml"/><Relationship Id="rId1" Type="http://schemas.openxmlformats.org/officeDocument/2006/relationships/slideLayout" Target="../slideLayouts/slideLayout7.xml"/><Relationship Id="rId5" Type="http://schemas.openxmlformats.org/officeDocument/2006/relationships/image" Target="../media/image45.png"/><Relationship Id="rId4" Type="http://schemas.openxmlformats.org/officeDocument/2006/relationships/image" Target="../media/image44.gif"/></Relationships>
</file>

<file path=ppt/slides/_rels/slide31.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notesSlide" Target="../notesSlides/notesSlide28.xml"/><Relationship Id="rId7" Type="http://schemas.openxmlformats.org/officeDocument/2006/relationships/image" Target="../media/image47.wmf"/><Relationship Id="rId2" Type="http://schemas.openxmlformats.org/officeDocument/2006/relationships/slideLayout" Target="../slideLayouts/slideLayout7.xml"/><Relationship Id="rId1" Type="http://schemas.openxmlformats.org/officeDocument/2006/relationships/vmlDrawing" Target="../drawings/vmlDrawing7.vml"/><Relationship Id="rId6" Type="http://schemas.openxmlformats.org/officeDocument/2006/relationships/oleObject" Target="../embeddings/oleObject18.bin"/><Relationship Id="rId5" Type="http://schemas.openxmlformats.org/officeDocument/2006/relationships/image" Target="../media/image46.wmf"/><Relationship Id="rId4" Type="http://schemas.openxmlformats.org/officeDocument/2006/relationships/oleObject" Target="../embeddings/oleObject17.bin"/></Relationships>
</file>

<file path=ppt/slides/_rels/slide32.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notesSlide" Target="../notesSlides/notesSlide29.xml"/><Relationship Id="rId7" Type="http://schemas.openxmlformats.org/officeDocument/2006/relationships/image" Target="../media/image50.wmf"/><Relationship Id="rId2" Type="http://schemas.openxmlformats.org/officeDocument/2006/relationships/slideLayout" Target="../slideLayouts/slideLayout7.xml"/><Relationship Id="rId1" Type="http://schemas.openxmlformats.org/officeDocument/2006/relationships/vmlDrawing" Target="../drawings/vmlDrawing8.vml"/><Relationship Id="rId6" Type="http://schemas.openxmlformats.org/officeDocument/2006/relationships/oleObject" Target="../embeddings/oleObject20.bin"/><Relationship Id="rId5" Type="http://schemas.openxmlformats.org/officeDocument/2006/relationships/image" Target="../media/image49.wmf"/><Relationship Id="rId4" Type="http://schemas.openxmlformats.org/officeDocument/2006/relationships/oleObject" Target="../embeddings/oleObject19.bin"/></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7.xml"/><Relationship Id="rId1" Type="http://schemas.openxmlformats.org/officeDocument/2006/relationships/vmlDrawing" Target="../drawings/vmlDrawing9.vml"/><Relationship Id="rId5" Type="http://schemas.openxmlformats.org/officeDocument/2006/relationships/image" Target="../media/image52.emf"/><Relationship Id="rId4" Type="http://schemas.openxmlformats.org/officeDocument/2006/relationships/oleObject" Target="../embeddings/oleObject21.bin"/></Relationships>
</file>

<file path=ppt/slides/_rels/slide3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4.emf"/><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a:extLst>
              <a:ext uri="{FF2B5EF4-FFF2-40B4-BE49-F238E27FC236}">
                <a16:creationId xmlns:a16="http://schemas.microsoft.com/office/drawing/2014/main" id="{B416720C-4BE5-4DF2-BD1F-876716C1A88D}"/>
              </a:ext>
            </a:extLst>
          </p:cNvPr>
          <p:cNvCxnSpPr/>
          <p:nvPr/>
        </p:nvCxnSpPr>
        <p:spPr>
          <a:xfrm flipV="1">
            <a:off x="447792" y="1301205"/>
            <a:ext cx="8255477" cy="20075"/>
          </a:xfrm>
          <a:prstGeom prst="line">
            <a:avLst/>
          </a:prstGeom>
          <a:ln w="63500">
            <a:solidFill>
              <a:srgbClr val="01779A"/>
            </a:solidFill>
          </a:ln>
        </p:spPr>
        <p:style>
          <a:lnRef idx="1">
            <a:schemeClr val="accent1"/>
          </a:lnRef>
          <a:fillRef idx="0">
            <a:schemeClr val="accent1"/>
          </a:fillRef>
          <a:effectRef idx="0">
            <a:schemeClr val="accent1"/>
          </a:effectRef>
          <a:fontRef idx="minor">
            <a:schemeClr val="tx1"/>
          </a:fontRef>
        </p:style>
      </p:cxnSp>
      <p:sp>
        <p:nvSpPr>
          <p:cNvPr id="8" name="副标题 2">
            <a:extLst>
              <a:ext uri="{FF2B5EF4-FFF2-40B4-BE49-F238E27FC236}">
                <a16:creationId xmlns:a16="http://schemas.microsoft.com/office/drawing/2014/main" id="{77EB94B6-4796-4F29-BF40-F10B4FD5F7C0}"/>
              </a:ext>
            </a:extLst>
          </p:cNvPr>
          <p:cNvSpPr txBox="1">
            <a:spLocks/>
          </p:cNvSpPr>
          <p:nvPr/>
        </p:nvSpPr>
        <p:spPr>
          <a:xfrm>
            <a:off x="447791" y="2176380"/>
            <a:ext cx="8255477" cy="2620414"/>
          </a:xfrm>
          <a:prstGeom prst="rect">
            <a:avLst/>
          </a:prstGeom>
        </p:spPr>
        <p:txBody>
          <a:bodyPr vert="horz" lIns="109728" tIns="54864" rIns="109728" bIns="54864"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defTabSz="1097236">
              <a:defRPr/>
            </a:pPr>
            <a:endParaRPr lang="en-US" altLang="zh-CN" sz="1200" dirty="0">
              <a:solidFill>
                <a:sysClr val="windowText" lastClr="000000"/>
              </a:solidFill>
              <a:latin typeface="Calibri"/>
              <a:ea typeface="宋体" panose="02010600030101010101" pitchFamily="2" charset="-122"/>
            </a:endParaRPr>
          </a:p>
          <a:p>
            <a:pPr defTabSz="1097236">
              <a:defRPr/>
            </a:pPr>
            <a:r>
              <a:rPr lang="zh-CN" altLang="en-US" dirty="0" smtClean="0">
                <a:solidFill>
                  <a:sysClr val="windowText" lastClr="000000"/>
                </a:solidFill>
                <a:latin typeface="黑体" panose="02010609060101010101" pitchFamily="49" charset="-122"/>
                <a:ea typeface="黑体" panose="02010609060101010101" pitchFamily="49" charset="-122"/>
                <a:cs typeface="Times New Roman" panose="02020603050405020304" pitchFamily="18" charset="0"/>
              </a:rPr>
              <a:t>研究生研究内容介绍</a:t>
            </a:r>
            <a:endParaRPr lang="zh-CN" altLang="en-US" dirty="0">
              <a:solidFill>
                <a:sysClr val="windowText" lastClr="000000"/>
              </a:solidFill>
              <a:latin typeface="黑体" panose="02010609060101010101" pitchFamily="49" charset="-122"/>
              <a:ea typeface="黑体" panose="02010609060101010101" pitchFamily="49" charset="-122"/>
              <a:cs typeface="Times New Roman" panose="02020603050405020304" pitchFamily="18" charset="0"/>
            </a:endParaRPr>
          </a:p>
          <a:p>
            <a:pPr lvl="0"/>
            <a:endParaRPr lang="en-US" altLang="zh-CN" sz="1920" dirty="0">
              <a:solidFill>
                <a:sysClr val="windowText" lastClr="000000"/>
              </a:solidFill>
              <a:latin typeface="Calibri"/>
              <a:ea typeface="宋体" panose="02010600030101010101" pitchFamily="2" charset="-122"/>
            </a:endParaRPr>
          </a:p>
          <a:p>
            <a:pPr defTabSz="1097236">
              <a:lnSpc>
                <a:spcPct val="130000"/>
              </a:lnSpc>
              <a:defRPr/>
            </a:pPr>
            <a:r>
              <a:rPr lang="zh-CN" altLang="en-US" sz="2400" dirty="0" smtClean="0">
                <a:solidFill>
                  <a:sysClr val="windowText" lastClr="000000"/>
                </a:solidFill>
                <a:latin typeface="黑体" panose="02010609060101010101" pitchFamily="49" charset="-122"/>
                <a:ea typeface="黑体" panose="02010609060101010101" pitchFamily="49" charset="-122"/>
              </a:rPr>
              <a:t>陈敬恒</a:t>
            </a:r>
            <a:endParaRPr lang="en-US" altLang="zh-CN" sz="2400" dirty="0">
              <a:solidFill>
                <a:sysClr val="windowText" lastClr="000000"/>
              </a:solidFill>
              <a:latin typeface="黑体" panose="02010609060101010101" pitchFamily="49" charset="-122"/>
              <a:ea typeface="黑体" panose="02010609060101010101" pitchFamily="49" charset="-122"/>
            </a:endParaRPr>
          </a:p>
          <a:p>
            <a:pPr defTabSz="1097236">
              <a:lnSpc>
                <a:spcPct val="130000"/>
              </a:lnSpc>
              <a:spcBef>
                <a:spcPts val="0"/>
              </a:spcBef>
              <a:defRPr/>
            </a:pPr>
            <a:r>
              <a:rPr lang="en-US" altLang="zh-CN" sz="2400" dirty="0" smtClean="0">
                <a:solidFill>
                  <a:sysClr val="windowText" lastClr="000000"/>
                </a:solidFill>
                <a:latin typeface="黑体" panose="02010609060101010101" pitchFamily="49" charset="-122"/>
                <a:ea typeface="黑体" panose="02010609060101010101" pitchFamily="49" charset="-122"/>
              </a:rPr>
              <a:t>c00558882</a:t>
            </a:r>
            <a:endParaRPr lang="en-US" altLang="zh-CN" sz="2400" dirty="0">
              <a:solidFill>
                <a:sysClr val="windowText" lastClr="000000"/>
              </a:solidFill>
              <a:latin typeface="黑体" panose="02010609060101010101" pitchFamily="49" charset="-122"/>
              <a:ea typeface="黑体" panose="02010609060101010101" pitchFamily="49" charset="-122"/>
            </a:endParaRPr>
          </a:p>
          <a:p>
            <a:pPr defTabSz="1097236">
              <a:defRPr/>
            </a:pPr>
            <a:endParaRPr lang="en-US" altLang="zh-CN" sz="2280" dirty="0">
              <a:solidFill>
                <a:sysClr val="windowText" lastClr="000000"/>
              </a:solidFill>
              <a:latin typeface="Calibri"/>
              <a:ea typeface="宋体" panose="02010600030101010101" pitchFamily="2" charset="-122"/>
            </a:endParaRPr>
          </a:p>
          <a:p>
            <a:pPr defTabSz="1097236">
              <a:defRPr/>
            </a:pPr>
            <a:endParaRPr lang="en-US" altLang="zh-CN" sz="2400" b="1" dirty="0">
              <a:solidFill>
                <a:sysClr val="windowText" lastClr="000000"/>
              </a:solidFill>
              <a:latin typeface="Calibri"/>
              <a:ea typeface="宋体" panose="02010600030101010101" pitchFamily="2" charset="-122"/>
            </a:endParaRPr>
          </a:p>
          <a:p>
            <a:pPr defTabSz="1097236">
              <a:defRPr/>
            </a:pPr>
            <a:endParaRPr lang="en-US" altLang="zh-CN" sz="2400" dirty="0">
              <a:solidFill>
                <a:sysClr val="windowText" lastClr="000000"/>
              </a:solidFill>
              <a:latin typeface="Calibri"/>
              <a:ea typeface="宋体" panose="02010600030101010101" pitchFamily="2" charset="-122"/>
            </a:endParaRPr>
          </a:p>
        </p:txBody>
      </p:sp>
    </p:spTree>
    <p:extLst>
      <p:ext uri="{BB962C8B-B14F-4D97-AF65-F5344CB8AC3E}">
        <p14:creationId xmlns:p14="http://schemas.microsoft.com/office/powerpoint/2010/main" val="421796957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a:extLst>
              <a:ext uri="{FF2B5EF4-FFF2-40B4-BE49-F238E27FC236}">
                <a16:creationId xmlns:a16="http://schemas.microsoft.com/office/drawing/2014/main" id="{E600F731-67AF-4054-9E56-2BEECA142B10}"/>
              </a:ext>
            </a:extLst>
          </p:cNvPr>
          <p:cNvCxnSpPr>
            <a:cxnSpLocks/>
          </p:cNvCxnSpPr>
          <p:nvPr/>
        </p:nvCxnSpPr>
        <p:spPr>
          <a:xfrm flipV="1">
            <a:off x="260181" y="1360561"/>
            <a:ext cx="8623637" cy="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9E436595-C7E7-44A0-B901-B85D7D2BDC81}"/>
              </a:ext>
            </a:extLst>
          </p:cNvPr>
          <p:cNvSpPr txBox="1"/>
          <p:nvPr/>
        </p:nvSpPr>
        <p:spPr>
          <a:xfrm>
            <a:off x="1955913" y="205367"/>
            <a:ext cx="5233182" cy="1077218"/>
          </a:xfrm>
          <a:prstGeom prst="rect">
            <a:avLst/>
          </a:prstGeom>
          <a:noFill/>
        </p:spPr>
        <p:txBody>
          <a:bodyPr wrap="square" rtlCol="0">
            <a:spAutoFit/>
          </a:bodyPr>
          <a:lstStyle/>
          <a:p>
            <a:pPr algn="ctr"/>
            <a:r>
              <a:rPr lang="en-US" altLang="zh-CN" sz="3200" b="1" dirty="0" smtClean="0">
                <a:solidFill>
                  <a:srgbClr val="01779A"/>
                </a:solidFill>
                <a:latin typeface="黑体" panose="02010609060101010101" pitchFamily="49" charset="-122"/>
                <a:ea typeface="黑体" panose="02010609060101010101" pitchFamily="49" charset="-122"/>
              </a:rPr>
              <a:t>2.2 </a:t>
            </a:r>
            <a:r>
              <a:rPr lang="en-US" altLang="zh-CN" sz="3200" b="1" dirty="0" err="1" smtClean="0">
                <a:solidFill>
                  <a:srgbClr val="01779A"/>
                </a:solidFill>
                <a:latin typeface="黑体" panose="02010609060101010101" pitchFamily="49" charset="-122"/>
                <a:ea typeface="黑体" panose="02010609060101010101" pitchFamily="49" charset="-122"/>
              </a:rPr>
              <a:t>PointRegNet</a:t>
            </a:r>
            <a:r>
              <a:rPr lang="zh-CN" altLang="en-US" sz="3200" b="1" dirty="0">
                <a:solidFill>
                  <a:srgbClr val="01779A"/>
                </a:solidFill>
                <a:latin typeface="黑体" panose="02010609060101010101" pitchFamily="49" charset="-122"/>
                <a:ea typeface="黑体" panose="02010609060101010101" pitchFamily="49" charset="-122"/>
              </a:rPr>
              <a:t>特征描述子提取</a:t>
            </a:r>
            <a:r>
              <a:rPr lang="zh-CN" altLang="en-US" sz="3200" b="1" dirty="0" smtClean="0">
                <a:solidFill>
                  <a:srgbClr val="01779A"/>
                </a:solidFill>
                <a:latin typeface="黑体" panose="02010609060101010101" pitchFamily="49" charset="-122"/>
                <a:ea typeface="黑体" panose="02010609060101010101" pitchFamily="49" charset="-122"/>
              </a:rPr>
              <a:t>网络</a:t>
            </a:r>
            <a:endParaRPr lang="zh-CN" altLang="en-US" sz="3200" b="1" dirty="0">
              <a:solidFill>
                <a:srgbClr val="01779A"/>
              </a:solidFill>
              <a:latin typeface="黑体" panose="02010609060101010101" pitchFamily="49" charset="-122"/>
              <a:ea typeface="黑体" panose="02010609060101010101" pitchFamily="49" charset="-122"/>
            </a:endParaRPr>
          </a:p>
        </p:txBody>
      </p:sp>
      <p:sp>
        <p:nvSpPr>
          <p:cNvPr id="7" name="内容占位符 2">
            <a:extLst>
              <a:ext uri="{FF2B5EF4-FFF2-40B4-BE49-F238E27FC236}">
                <a16:creationId xmlns:a16="http://schemas.microsoft.com/office/drawing/2014/main" id="{F5D83EC4-3D2F-461D-8007-55FE6EE7F53E}"/>
              </a:ext>
            </a:extLst>
          </p:cNvPr>
          <p:cNvSpPr txBox="1">
            <a:spLocks/>
          </p:cNvSpPr>
          <p:nvPr/>
        </p:nvSpPr>
        <p:spPr bwMode="auto">
          <a:xfrm>
            <a:off x="925689" y="1387207"/>
            <a:ext cx="7552267" cy="2544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hlink"/>
              </a:buClr>
              <a:buFont typeface="Wingdings" pitchFamily="2" charset="2"/>
              <a:buChar char="v"/>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itchFamily="2" charset="2"/>
              <a:buChar char="§"/>
              <a:defRPr sz="2800" b="1">
                <a:solidFill>
                  <a:schemeClr val="tx1"/>
                </a:solidFill>
                <a:latin typeface="仿宋_GB2312" pitchFamily="49" charset="-122"/>
                <a:ea typeface="仿宋_GB2312" pitchFamily="49" charset="-122"/>
                <a:cs typeface="仿宋_GB2312"/>
              </a:defRPr>
            </a:lvl2pPr>
            <a:lvl3pPr marL="1143000" indent="-228600" algn="l" rtl="0" eaLnBrk="0" fontAlgn="base" hangingPunct="0">
              <a:spcBef>
                <a:spcPct val="20000"/>
              </a:spcBef>
              <a:spcAft>
                <a:spcPct val="0"/>
              </a:spcAft>
              <a:buClr>
                <a:schemeClr val="tx1"/>
              </a:buClr>
              <a:buChar char="•"/>
              <a:defRPr sz="2400" b="1">
                <a:solidFill>
                  <a:schemeClr val="tx1"/>
                </a:solidFill>
                <a:latin typeface="仿宋_GB2312" pitchFamily="49" charset="-122"/>
                <a:ea typeface="仿宋_GB2312" pitchFamily="49" charset="-122"/>
                <a:cs typeface="仿宋_GB2312"/>
              </a:defRPr>
            </a:lvl3pPr>
            <a:lvl4pPr marL="1600200" indent="-228600" algn="l" rtl="0" eaLnBrk="0" fontAlgn="base" hangingPunct="0">
              <a:spcBef>
                <a:spcPct val="20000"/>
              </a:spcBef>
              <a:spcAft>
                <a:spcPct val="0"/>
              </a:spcAft>
              <a:buChar char="–"/>
              <a:defRPr sz="2000" b="1">
                <a:solidFill>
                  <a:schemeClr val="tx1"/>
                </a:solidFill>
                <a:latin typeface="仿宋_GB2312" pitchFamily="49" charset="-122"/>
                <a:ea typeface="仿宋_GB2312" pitchFamily="49" charset="-122"/>
                <a:cs typeface="仿宋_GB2312"/>
              </a:defRPr>
            </a:lvl4pPr>
            <a:lvl5pPr marL="2057400" indent="-228600" algn="l" rtl="0" eaLnBrk="0" fontAlgn="base" hangingPunct="0">
              <a:spcBef>
                <a:spcPct val="20000"/>
              </a:spcBef>
              <a:spcAft>
                <a:spcPct val="0"/>
              </a:spcAft>
              <a:buChar char="»"/>
              <a:defRPr sz="2000" b="1">
                <a:solidFill>
                  <a:schemeClr val="tx1"/>
                </a:solidFill>
                <a:latin typeface="仿宋_GB2312" pitchFamily="49" charset="-122"/>
                <a:ea typeface="仿宋_GB2312" pitchFamily="49" charset="-122"/>
                <a:cs typeface="仿宋_GB2312"/>
              </a:defRPr>
            </a:lvl5pPr>
            <a:lvl6pPr marL="2514600" indent="-228600" algn="l" rtl="0" eaLnBrk="1" fontAlgn="base" hangingPunct="1">
              <a:spcBef>
                <a:spcPct val="20000"/>
              </a:spcBef>
              <a:spcAft>
                <a:spcPct val="0"/>
              </a:spcAft>
              <a:buChar char="»"/>
              <a:defRPr sz="2000" b="1">
                <a:solidFill>
                  <a:schemeClr val="tx1"/>
                </a:solidFill>
                <a:latin typeface="仿宋_GB2312" pitchFamily="49" charset="-122"/>
                <a:ea typeface="仿宋_GB2312" pitchFamily="49" charset="-122"/>
              </a:defRPr>
            </a:lvl6pPr>
            <a:lvl7pPr marL="2971800" indent="-228600" algn="l" rtl="0" eaLnBrk="1" fontAlgn="base" hangingPunct="1">
              <a:spcBef>
                <a:spcPct val="20000"/>
              </a:spcBef>
              <a:spcAft>
                <a:spcPct val="0"/>
              </a:spcAft>
              <a:buChar char="»"/>
              <a:defRPr sz="2000" b="1">
                <a:solidFill>
                  <a:schemeClr val="tx1"/>
                </a:solidFill>
                <a:latin typeface="仿宋_GB2312" pitchFamily="49" charset="-122"/>
                <a:ea typeface="仿宋_GB2312" pitchFamily="49" charset="-122"/>
              </a:defRPr>
            </a:lvl7pPr>
            <a:lvl8pPr marL="3429000" indent="-228600" algn="l" rtl="0" eaLnBrk="1" fontAlgn="base" hangingPunct="1">
              <a:spcBef>
                <a:spcPct val="20000"/>
              </a:spcBef>
              <a:spcAft>
                <a:spcPct val="0"/>
              </a:spcAft>
              <a:buChar char="»"/>
              <a:defRPr sz="2000" b="1">
                <a:solidFill>
                  <a:schemeClr val="tx1"/>
                </a:solidFill>
                <a:latin typeface="仿宋_GB2312" pitchFamily="49" charset="-122"/>
                <a:ea typeface="仿宋_GB2312" pitchFamily="49" charset="-122"/>
              </a:defRPr>
            </a:lvl8pPr>
            <a:lvl9pPr marL="3886200" indent="-228600" algn="l" rtl="0" eaLnBrk="1" fontAlgn="base" hangingPunct="1">
              <a:spcBef>
                <a:spcPct val="20000"/>
              </a:spcBef>
              <a:spcAft>
                <a:spcPct val="0"/>
              </a:spcAft>
              <a:buChar char="»"/>
              <a:defRPr sz="2000" b="1">
                <a:solidFill>
                  <a:schemeClr val="tx1"/>
                </a:solidFill>
                <a:latin typeface="仿宋_GB2312" pitchFamily="49" charset="-122"/>
                <a:ea typeface="仿宋_GB2312" pitchFamily="49" charset="-122"/>
              </a:defRPr>
            </a:lvl9pPr>
          </a:lstStyle>
          <a:p>
            <a:pPr marL="0" indent="0" algn="just">
              <a:buClr>
                <a:srgbClr val="99CCFF"/>
              </a:buClr>
              <a:buNone/>
            </a:pPr>
            <a:r>
              <a:rPr lang="zh-CN" altLang="en-US" sz="2000" b="1" dirty="0" smtClean="0">
                <a:solidFill>
                  <a:schemeClr val="accent4">
                    <a:lumMod val="75000"/>
                  </a:schemeClr>
                </a:solidFill>
                <a:latin typeface="黑体" panose="02010609060101010101" pitchFamily="49" charset="-122"/>
                <a:ea typeface="黑体" panose="02010609060101010101" pitchFamily="49" charset="-122"/>
              </a:rPr>
              <a:t>难点分析：</a:t>
            </a:r>
            <a:r>
              <a:rPr lang="zh-CN" altLang="en-US" sz="2000" dirty="0" smtClean="0">
                <a:solidFill>
                  <a:srgbClr val="01779A"/>
                </a:solidFill>
                <a:latin typeface="黑体" panose="02010609060101010101" pitchFamily="49" charset="-122"/>
                <a:ea typeface="黑体" panose="02010609060101010101" pitchFamily="49" charset="-122"/>
              </a:rPr>
              <a:t>体表</a:t>
            </a:r>
            <a:r>
              <a:rPr lang="zh-CN" altLang="en-US" sz="2000" dirty="0">
                <a:solidFill>
                  <a:srgbClr val="01779A"/>
                </a:solidFill>
                <a:latin typeface="黑体" panose="02010609060101010101" pitchFamily="49" charset="-122"/>
                <a:ea typeface="黑体" panose="02010609060101010101" pitchFamily="49" charset="-122"/>
              </a:rPr>
              <a:t>比较</a:t>
            </a:r>
            <a:r>
              <a:rPr lang="zh-CN" altLang="en-US" sz="2000" dirty="0" smtClean="0">
                <a:solidFill>
                  <a:srgbClr val="C00000"/>
                </a:solidFill>
                <a:latin typeface="黑体" panose="02010609060101010101" pitchFamily="49" charset="-122"/>
                <a:ea typeface="黑体" panose="02010609060101010101" pitchFamily="49" charset="-122"/>
              </a:rPr>
              <a:t>平坦</a:t>
            </a:r>
            <a:r>
              <a:rPr lang="zh-CN" altLang="en-US" sz="2000" dirty="0" smtClean="0">
                <a:solidFill>
                  <a:srgbClr val="01779A"/>
                </a:solidFill>
                <a:latin typeface="黑体" panose="02010609060101010101" pitchFamily="49" charset="-122"/>
                <a:ea typeface="黑体" panose="02010609060101010101" pitchFamily="49" charset="-122"/>
              </a:rPr>
              <a:t>的性质，</a:t>
            </a:r>
            <a:r>
              <a:rPr lang="zh-CN" altLang="en-US" sz="2000" dirty="0">
                <a:solidFill>
                  <a:srgbClr val="01779A"/>
                </a:solidFill>
                <a:latin typeface="黑体" panose="02010609060101010101" pitchFamily="49" charset="-122"/>
                <a:ea typeface="黑体" panose="02010609060101010101" pitchFamily="49" charset="-122"/>
              </a:rPr>
              <a:t>导致体表各点的</a:t>
            </a:r>
            <a:r>
              <a:rPr lang="zh-CN" altLang="en-US" sz="2000" dirty="0" smtClean="0">
                <a:solidFill>
                  <a:srgbClr val="01779A"/>
                </a:solidFill>
                <a:latin typeface="黑体" panose="02010609060101010101" pitchFamily="49" charset="-122"/>
                <a:ea typeface="黑体" panose="02010609060101010101" pitchFamily="49" charset="-122"/>
              </a:rPr>
              <a:t>常用三维点云</a:t>
            </a:r>
            <a:r>
              <a:rPr lang="zh-CN" altLang="en-US" sz="2000" dirty="0" smtClean="0">
                <a:solidFill>
                  <a:srgbClr val="C00000"/>
                </a:solidFill>
                <a:latin typeface="黑体" panose="02010609060101010101" pitchFamily="49" charset="-122"/>
                <a:ea typeface="黑体" panose="02010609060101010101" pitchFamily="49" charset="-122"/>
              </a:rPr>
              <a:t>描述</a:t>
            </a:r>
            <a:r>
              <a:rPr lang="zh-CN" altLang="en-US" sz="2000" dirty="0">
                <a:solidFill>
                  <a:srgbClr val="C00000"/>
                </a:solidFill>
                <a:latin typeface="黑体" panose="02010609060101010101" pitchFamily="49" charset="-122"/>
                <a:ea typeface="黑体" panose="02010609060101010101" pitchFamily="49" charset="-122"/>
              </a:rPr>
              <a:t>子</a:t>
            </a:r>
            <a:r>
              <a:rPr lang="zh-CN" altLang="en-US" sz="2000" dirty="0" smtClean="0">
                <a:solidFill>
                  <a:srgbClr val="C00000"/>
                </a:solidFill>
                <a:latin typeface="黑体" panose="02010609060101010101" pitchFamily="49" charset="-122"/>
                <a:ea typeface="黑体" panose="02010609060101010101" pitchFamily="49" charset="-122"/>
              </a:rPr>
              <a:t>区分度较小</a:t>
            </a:r>
            <a:r>
              <a:rPr lang="zh-CN" altLang="en-US" sz="2000" dirty="0" smtClean="0">
                <a:solidFill>
                  <a:srgbClr val="01779A"/>
                </a:solidFill>
                <a:latin typeface="黑体" panose="02010609060101010101" pitchFamily="49" charset="-122"/>
                <a:ea typeface="黑体" panose="02010609060101010101" pitchFamily="49" charset="-122"/>
              </a:rPr>
              <a:t>，</a:t>
            </a:r>
            <a:r>
              <a:rPr lang="zh-CN" altLang="en-US" sz="2000" dirty="0" smtClean="0">
                <a:solidFill>
                  <a:srgbClr val="C00000"/>
                </a:solidFill>
                <a:latin typeface="黑体" panose="02010609060101010101" pitchFamily="49" charset="-122"/>
                <a:ea typeface="黑体" panose="02010609060101010101" pitchFamily="49" charset="-122"/>
              </a:rPr>
              <a:t>粗配准效果较差</a:t>
            </a:r>
            <a:r>
              <a:rPr lang="zh-CN" altLang="en-US" sz="2000" dirty="0" smtClean="0">
                <a:solidFill>
                  <a:srgbClr val="01779A"/>
                </a:solidFill>
                <a:latin typeface="黑体" panose="02010609060101010101" pitchFamily="49" charset="-122"/>
                <a:ea typeface="黑体" panose="02010609060101010101" pitchFamily="49" charset="-122"/>
              </a:rPr>
              <a:t>。</a:t>
            </a:r>
            <a:endParaRPr lang="en-US" altLang="zh-CN" sz="2000" dirty="0" smtClean="0">
              <a:solidFill>
                <a:srgbClr val="01779A"/>
              </a:solidFill>
              <a:latin typeface="黑体" panose="02010609060101010101" pitchFamily="49" charset="-122"/>
              <a:ea typeface="黑体" panose="02010609060101010101" pitchFamily="49" charset="-122"/>
            </a:endParaRPr>
          </a:p>
          <a:p>
            <a:pPr marL="0" indent="0" algn="just">
              <a:buClr>
                <a:srgbClr val="99CCFF"/>
              </a:buClr>
              <a:buNone/>
            </a:pPr>
            <a:endParaRPr lang="en-US" altLang="zh-CN" sz="2000" dirty="0" smtClean="0">
              <a:solidFill>
                <a:srgbClr val="01779A"/>
              </a:solidFill>
              <a:latin typeface="黑体" panose="02010609060101010101" pitchFamily="49" charset="-122"/>
              <a:ea typeface="黑体" panose="02010609060101010101" pitchFamily="49" charset="-122"/>
            </a:endParaRPr>
          </a:p>
          <a:p>
            <a:pPr marL="0" indent="0" algn="just">
              <a:buClr>
                <a:srgbClr val="99CCFF"/>
              </a:buClr>
              <a:buNone/>
            </a:pPr>
            <a:r>
              <a:rPr lang="zh-CN" altLang="en-US" sz="2000" b="1" dirty="0" smtClean="0">
                <a:solidFill>
                  <a:schemeClr val="accent4">
                    <a:lumMod val="75000"/>
                  </a:schemeClr>
                </a:solidFill>
                <a:latin typeface="黑体" panose="02010609060101010101" pitchFamily="49" charset="-122"/>
                <a:ea typeface="黑体" panose="02010609060101010101" pitchFamily="49" charset="-122"/>
              </a:rPr>
              <a:t>解决思路：</a:t>
            </a:r>
            <a:r>
              <a:rPr lang="zh-CN" altLang="en-US" sz="2000" dirty="0" smtClean="0">
                <a:solidFill>
                  <a:srgbClr val="01779A"/>
                </a:solidFill>
                <a:latin typeface="黑体" panose="02010609060101010101" pitchFamily="49" charset="-122"/>
                <a:ea typeface="黑体" panose="02010609060101010101" pitchFamily="49" charset="-122"/>
              </a:rPr>
              <a:t>对</a:t>
            </a:r>
            <a:r>
              <a:rPr lang="en-US" altLang="zh-CN" sz="2000" dirty="0" err="1">
                <a:solidFill>
                  <a:srgbClr val="C00000"/>
                </a:solidFill>
                <a:latin typeface="黑体" panose="02010609060101010101" pitchFamily="49" charset="-122"/>
                <a:ea typeface="黑体" panose="02010609060101010101" pitchFamily="49" charset="-122"/>
              </a:rPr>
              <a:t>PointNet</a:t>
            </a:r>
            <a:r>
              <a:rPr lang="zh-CN" altLang="en-US" sz="2000" dirty="0">
                <a:solidFill>
                  <a:srgbClr val="C00000"/>
                </a:solidFill>
                <a:latin typeface="黑体" panose="02010609060101010101" pitchFamily="49" charset="-122"/>
                <a:ea typeface="黑体" panose="02010609060101010101" pitchFamily="49" charset="-122"/>
              </a:rPr>
              <a:t>网络</a:t>
            </a:r>
            <a:r>
              <a:rPr lang="zh-CN" altLang="en-US" sz="2000" dirty="0">
                <a:solidFill>
                  <a:srgbClr val="01779A"/>
                </a:solidFill>
                <a:latin typeface="黑体" panose="02010609060101010101" pitchFamily="49" charset="-122"/>
                <a:ea typeface="黑体" panose="02010609060101010101" pitchFamily="49" charset="-122"/>
              </a:rPr>
              <a:t>和</a:t>
            </a:r>
            <a:r>
              <a:rPr lang="en-US" altLang="zh-CN" sz="2000" dirty="0" err="1">
                <a:solidFill>
                  <a:srgbClr val="C00000"/>
                </a:solidFill>
                <a:latin typeface="黑体" panose="02010609060101010101" pitchFamily="49" charset="-122"/>
                <a:ea typeface="黑体" panose="02010609060101010101" pitchFamily="49" charset="-122"/>
              </a:rPr>
              <a:t>VoxelNet</a:t>
            </a:r>
            <a:r>
              <a:rPr lang="zh-CN" altLang="en-US" sz="2000" dirty="0" smtClean="0">
                <a:solidFill>
                  <a:srgbClr val="C00000"/>
                </a:solidFill>
                <a:latin typeface="黑体" panose="02010609060101010101" pitchFamily="49" charset="-122"/>
                <a:ea typeface="黑体" panose="02010609060101010101" pitchFamily="49" charset="-122"/>
              </a:rPr>
              <a:t>网络</a:t>
            </a:r>
            <a:r>
              <a:rPr lang="zh-CN" altLang="en-US" sz="2000" dirty="0" smtClean="0">
                <a:solidFill>
                  <a:srgbClr val="01779A"/>
                </a:solidFill>
                <a:latin typeface="黑体" panose="02010609060101010101" pitchFamily="49" charset="-122"/>
                <a:ea typeface="黑体" panose="02010609060101010101" pitchFamily="49" charset="-122"/>
              </a:rPr>
              <a:t>进行融合</a:t>
            </a:r>
            <a:r>
              <a:rPr lang="zh-CN" altLang="en-US" sz="2000" dirty="0">
                <a:solidFill>
                  <a:srgbClr val="01779A"/>
                </a:solidFill>
                <a:latin typeface="黑体" panose="02010609060101010101" pitchFamily="49" charset="-122"/>
                <a:ea typeface="黑体" panose="02010609060101010101" pitchFamily="49" charset="-122"/>
              </a:rPr>
              <a:t>改进，提出了</a:t>
            </a:r>
            <a:r>
              <a:rPr lang="en-US" altLang="zh-CN" sz="2000" dirty="0" err="1">
                <a:solidFill>
                  <a:srgbClr val="C00000"/>
                </a:solidFill>
                <a:latin typeface="黑体" panose="02010609060101010101" pitchFamily="49" charset="-122"/>
                <a:ea typeface="黑体" panose="02010609060101010101" pitchFamily="49" charset="-122"/>
              </a:rPr>
              <a:t>PointRegNet</a:t>
            </a:r>
            <a:r>
              <a:rPr lang="zh-CN" altLang="en-US" sz="2000" dirty="0">
                <a:solidFill>
                  <a:srgbClr val="C00000"/>
                </a:solidFill>
                <a:latin typeface="黑体" panose="02010609060101010101" pitchFamily="49" charset="-122"/>
                <a:ea typeface="黑体" panose="02010609060101010101" pitchFamily="49" charset="-122"/>
              </a:rPr>
              <a:t>特征描述子提取网络</a:t>
            </a:r>
            <a:r>
              <a:rPr lang="zh-CN" altLang="en-US" sz="2000" dirty="0">
                <a:solidFill>
                  <a:srgbClr val="01779A"/>
                </a:solidFill>
                <a:latin typeface="黑体" panose="02010609060101010101" pitchFamily="49" charset="-122"/>
                <a:ea typeface="黑体" panose="02010609060101010101" pitchFamily="49" charset="-122"/>
              </a:rPr>
              <a:t>，用于提取点云的</a:t>
            </a:r>
            <a:r>
              <a:rPr lang="zh-CN" altLang="en-US" sz="2000" dirty="0">
                <a:solidFill>
                  <a:srgbClr val="C00000"/>
                </a:solidFill>
                <a:latin typeface="黑体" panose="02010609060101010101" pitchFamily="49" charset="-122"/>
                <a:ea typeface="黑体" panose="02010609060101010101" pitchFamily="49" charset="-122"/>
              </a:rPr>
              <a:t>配准不变性特征描述子</a:t>
            </a:r>
            <a:r>
              <a:rPr lang="zh-CN" altLang="en-US" sz="2000" dirty="0">
                <a:solidFill>
                  <a:srgbClr val="01779A"/>
                </a:solidFill>
                <a:latin typeface="黑体" panose="02010609060101010101" pitchFamily="49" charset="-122"/>
                <a:ea typeface="黑体" panose="02010609060101010101" pitchFamily="49" charset="-122"/>
              </a:rPr>
              <a:t>。</a:t>
            </a:r>
            <a:endParaRPr lang="en-US" altLang="zh-CN" sz="2000" dirty="0" smtClean="0">
              <a:solidFill>
                <a:srgbClr val="01779A"/>
              </a:solidFill>
              <a:latin typeface="黑体" panose="02010609060101010101" pitchFamily="49" charset="-122"/>
              <a:ea typeface="黑体" panose="02010609060101010101" pitchFamily="49" charset="-122"/>
            </a:endParaRPr>
          </a:p>
        </p:txBody>
      </p:sp>
      <p:pic>
        <p:nvPicPr>
          <p:cNvPr id="10" name="图片 9"/>
          <p:cNvPicPr>
            <a:picLocks noChangeAspect="1"/>
          </p:cNvPicPr>
          <p:nvPr/>
        </p:nvPicPr>
        <p:blipFill>
          <a:blip r:embed="rId3"/>
          <a:stretch>
            <a:fillRect/>
          </a:stretch>
        </p:blipFill>
        <p:spPr>
          <a:xfrm>
            <a:off x="-325120" y="3931920"/>
            <a:ext cx="9469120" cy="2672267"/>
          </a:xfrm>
          <a:prstGeom prst="rect">
            <a:avLst/>
          </a:prstGeom>
        </p:spPr>
      </p:pic>
    </p:spTree>
    <p:extLst>
      <p:ext uri="{BB962C8B-B14F-4D97-AF65-F5344CB8AC3E}">
        <p14:creationId xmlns:p14="http://schemas.microsoft.com/office/powerpoint/2010/main" val="172285052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a:extLst>
              <a:ext uri="{FF2B5EF4-FFF2-40B4-BE49-F238E27FC236}">
                <a16:creationId xmlns:a16="http://schemas.microsoft.com/office/drawing/2014/main" id="{E600F731-67AF-4054-9E56-2BEECA142B10}"/>
              </a:ext>
            </a:extLst>
          </p:cNvPr>
          <p:cNvCxnSpPr>
            <a:cxnSpLocks/>
          </p:cNvCxnSpPr>
          <p:nvPr/>
        </p:nvCxnSpPr>
        <p:spPr>
          <a:xfrm flipV="1">
            <a:off x="260181" y="1360561"/>
            <a:ext cx="8623637" cy="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9E436595-C7E7-44A0-B901-B85D7D2BDC81}"/>
              </a:ext>
            </a:extLst>
          </p:cNvPr>
          <p:cNvSpPr txBox="1"/>
          <p:nvPr/>
        </p:nvSpPr>
        <p:spPr>
          <a:xfrm>
            <a:off x="1955913" y="205367"/>
            <a:ext cx="5233182" cy="1077218"/>
          </a:xfrm>
          <a:prstGeom prst="rect">
            <a:avLst/>
          </a:prstGeom>
          <a:noFill/>
        </p:spPr>
        <p:txBody>
          <a:bodyPr wrap="square" rtlCol="0">
            <a:spAutoFit/>
          </a:bodyPr>
          <a:lstStyle/>
          <a:p>
            <a:pPr algn="ctr"/>
            <a:r>
              <a:rPr lang="en-US" altLang="zh-CN" sz="3200" b="1" dirty="0" smtClean="0">
                <a:solidFill>
                  <a:srgbClr val="01779A"/>
                </a:solidFill>
                <a:latin typeface="黑体" panose="02010609060101010101" pitchFamily="49" charset="-122"/>
                <a:ea typeface="黑体" panose="02010609060101010101" pitchFamily="49" charset="-122"/>
              </a:rPr>
              <a:t>2.2 </a:t>
            </a:r>
            <a:r>
              <a:rPr lang="en-US" altLang="zh-CN" sz="3200" b="1" dirty="0" err="1" smtClean="0">
                <a:solidFill>
                  <a:srgbClr val="01779A"/>
                </a:solidFill>
                <a:latin typeface="黑体" panose="02010609060101010101" pitchFamily="49" charset="-122"/>
                <a:ea typeface="黑体" panose="02010609060101010101" pitchFamily="49" charset="-122"/>
              </a:rPr>
              <a:t>PointRegNet</a:t>
            </a:r>
            <a:r>
              <a:rPr lang="zh-CN" altLang="en-US" sz="3200" b="1" dirty="0">
                <a:solidFill>
                  <a:srgbClr val="01779A"/>
                </a:solidFill>
                <a:latin typeface="黑体" panose="02010609060101010101" pitchFamily="49" charset="-122"/>
                <a:ea typeface="黑体" panose="02010609060101010101" pitchFamily="49" charset="-122"/>
              </a:rPr>
              <a:t>特征描述子提取</a:t>
            </a:r>
            <a:r>
              <a:rPr lang="zh-CN" altLang="en-US" sz="3200" b="1" dirty="0" smtClean="0">
                <a:solidFill>
                  <a:srgbClr val="01779A"/>
                </a:solidFill>
                <a:latin typeface="黑体" panose="02010609060101010101" pitchFamily="49" charset="-122"/>
                <a:ea typeface="黑体" panose="02010609060101010101" pitchFamily="49" charset="-122"/>
              </a:rPr>
              <a:t>网络</a:t>
            </a:r>
            <a:endParaRPr lang="zh-CN" altLang="en-US" sz="3200" b="1" dirty="0">
              <a:solidFill>
                <a:srgbClr val="01779A"/>
              </a:solidFill>
              <a:latin typeface="黑体" panose="02010609060101010101" pitchFamily="49" charset="-122"/>
              <a:ea typeface="黑体" panose="02010609060101010101" pitchFamily="49" charset="-122"/>
            </a:endParaRPr>
          </a:p>
        </p:txBody>
      </p:sp>
      <p:sp>
        <p:nvSpPr>
          <p:cNvPr id="7" name="内容占位符 2">
            <a:extLst>
              <a:ext uri="{FF2B5EF4-FFF2-40B4-BE49-F238E27FC236}">
                <a16:creationId xmlns:a16="http://schemas.microsoft.com/office/drawing/2014/main" id="{F5D83EC4-3D2F-461D-8007-55FE6EE7F53E}"/>
              </a:ext>
            </a:extLst>
          </p:cNvPr>
          <p:cNvSpPr txBox="1">
            <a:spLocks/>
          </p:cNvSpPr>
          <p:nvPr/>
        </p:nvSpPr>
        <p:spPr bwMode="auto">
          <a:xfrm>
            <a:off x="260181" y="1387207"/>
            <a:ext cx="8477250" cy="2544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hlink"/>
              </a:buClr>
              <a:buFont typeface="Wingdings" pitchFamily="2" charset="2"/>
              <a:buChar char="v"/>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itchFamily="2" charset="2"/>
              <a:buChar char="§"/>
              <a:defRPr sz="2800" b="1">
                <a:solidFill>
                  <a:schemeClr val="tx1"/>
                </a:solidFill>
                <a:latin typeface="仿宋_GB2312" pitchFamily="49" charset="-122"/>
                <a:ea typeface="仿宋_GB2312" pitchFamily="49" charset="-122"/>
                <a:cs typeface="仿宋_GB2312"/>
              </a:defRPr>
            </a:lvl2pPr>
            <a:lvl3pPr marL="1143000" indent="-228600" algn="l" rtl="0" eaLnBrk="0" fontAlgn="base" hangingPunct="0">
              <a:spcBef>
                <a:spcPct val="20000"/>
              </a:spcBef>
              <a:spcAft>
                <a:spcPct val="0"/>
              </a:spcAft>
              <a:buClr>
                <a:schemeClr val="tx1"/>
              </a:buClr>
              <a:buChar char="•"/>
              <a:defRPr sz="2400" b="1">
                <a:solidFill>
                  <a:schemeClr val="tx1"/>
                </a:solidFill>
                <a:latin typeface="仿宋_GB2312" pitchFamily="49" charset="-122"/>
                <a:ea typeface="仿宋_GB2312" pitchFamily="49" charset="-122"/>
                <a:cs typeface="仿宋_GB2312"/>
              </a:defRPr>
            </a:lvl3pPr>
            <a:lvl4pPr marL="1600200" indent="-228600" algn="l" rtl="0" eaLnBrk="0" fontAlgn="base" hangingPunct="0">
              <a:spcBef>
                <a:spcPct val="20000"/>
              </a:spcBef>
              <a:spcAft>
                <a:spcPct val="0"/>
              </a:spcAft>
              <a:buChar char="–"/>
              <a:defRPr sz="2000" b="1">
                <a:solidFill>
                  <a:schemeClr val="tx1"/>
                </a:solidFill>
                <a:latin typeface="仿宋_GB2312" pitchFamily="49" charset="-122"/>
                <a:ea typeface="仿宋_GB2312" pitchFamily="49" charset="-122"/>
                <a:cs typeface="仿宋_GB2312"/>
              </a:defRPr>
            </a:lvl4pPr>
            <a:lvl5pPr marL="2057400" indent="-228600" algn="l" rtl="0" eaLnBrk="0" fontAlgn="base" hangingPunct="0">
              <a:spcBef>
                <a:spcPct val="20000"/>
              </a:spcBef>
              <a:spcAft>
                <a:spcPct val="0"/>
              </a:spcAft>
              <a:buChar char="»"/>
              <a:defRPr sz="2000" b="1">
                <a:solidFill>
                  <a:schemeClr val="tx1"/>
                </a:solidFill>
                <a:latin typeface="仿宋_GB2312" pitchFamily="49" charset="-122"/>
                <a:ea typeface="仿宋_GB2312" pitchFamily="49" charset="-122"/>
                <a:cs typeface="仿宋_GB2312"/>
              </a:defRPr>
            </a:lvl5pPr>
            <a:lvl6pPr marL="2514600" indent="-228600" algn="l" rtl="0" eaLnBrk="1" fontAlgn="base" hangingPunct="1">
              <a:spcBef>
                <a:spcPct val="20000"/>
              </a:spcBef>
              <a:spcAft>
                <a:spcPct val="0"/>
              </a:spcAft>
              <a:buChar char="»"/>
              <a:defRPr sz="2000" b="1">
                <a:solidFill>
                  <a:schemeClr val="tx1"/>
                </a:solidFill>
                <a:latin typeface="仿宋_GB2312" pitchFamily="49" charset="-122"/>
                <a:ea typeface="仿宋_GB2312" pitchFamily="49" charset="-122"/>
              </a:defRPr>
            </a:lvl6pPr>
            <a:lvl7pPr marL="2971800" indent="-228600" algn="l" rtl="0" eaLnBrk="1" fontAlgn="base" hangingPunct="1">
              <a:spcBef>
                <a:spcPct val="20000"/>
              </a:spcBef>
              <a:spcAft>
                <a:spcPct val="0"/>
              </a:spcAft>
              <a:buChar char="»"/>
              <a:defRPr sz="2000" b="1">
                <a:solidFill>
                  <a:schemeClr val="tx1"/>
                </a:solidFill>
                <a:latin typeface="仿宋_GB2312" pitchFamily="49" charset="-122"/>
                <a:ea typeface="仿宋_GB2312" pitchFamily="49" charset="-122"/>
              </a:defRPr>
            </a:lvl7pPr>
            <a:lvl8pPr marL="3429000" indent="-228600" algn="l" rtl="0" eaLnBrk="1" fontAlgn="base" hangingPunct="1">
              <a:spcBef>
                <a:spcPct val="20000"/>
              </a:spcBef>
              <a:spcAft>
                <a:spcPct val="0"/>
              </a:spcAft>
              <a:buChar char="»"/>
              <a:defRPr sz="2000" b="1">
                <a:solidFill>
                  <a:schemeClr val="tx1"/>
                </a:solidFill>
                <a:latin typeface="仿宋_GB2312" pitchFamily="49" charset="-122"/>
                <a:ea typeface="仿宋_GB2312" pitchFamily="49" charset="-122"/>
              </a:defRPr>
            </a:lvl8pPr>
            <a:lvl9pPr marL="3886200" indent="-228600" algn="l" rtl="0" eaLnBrk="1" fontAlgn="base" hangingPunct="1">
              <a:spcBef>
                <a:spcPct val="20000"/>
              </a:spcBef>
              <a:spcAft>
                <a:spcPct val="0"/>
              </a:spcAft>
              <a:buChar char="»"/>
              <a:defRPr sz="2000" b="1">
                <a:solidFill>
                  <a:schemeClr val="tx1"/>
                </a:solidFill>
                <a:latin typeface="仿宋_GB2312" pitchFamily="49" charset="-122"/>
                <a:ea typeface="仿宋_GB2312" pitchFamily="49" charset="-122"/>
              </a:defRPr>
            </a:lvl9pPr>
          </a:lstStyle>
          <a:p>
            <a:pPr marL="0" indent="0" algn="just">
              <a:buClr>
                <a:srgbClr val="99CCFF"/>
              </a:buClr>
              <a:buNone/>
            </a:pPr>
            <a:r>
              <a:rPr lang="en-US" altLang="zh-CN" sz="2000" b="1" dirty="0" err="1" smtClean="0">
                <a:solidFill>
                  <a:schemeClr val="accent4">
                    <a:lumMod val="75000"/>
                  </a:schemeClr>
                </a:solidFill>
                <a:latin typeface="黑体" panose="02010609060101010101" pitchFamily="49" charset="-122"/>
                <a:ea typeface="黑体" panose="02010609060101010101" pitchFamily="49" charset="-122"/>
              </a:rPr>
              <a:t>PointRegNet</a:t>
            </a:r>
            <a:r>
              <a:rPr lang="zh-CN" altLang="en-US" sz="2000" b="1" dirty="0" smtClean="0">
                <a:solidFill>
                  <a:schemeClr val="accent4">
                    <a:lumMod val="75000"/>
                  </a:schemeClr>
                </a:solidFill>
                <a:latin typeface="黑体" panose="02010609060101010101" pitchFamily="49" charset="-122"/>
                <a:ea typeface="黑体" panose="02010609060101010101" pitchFamily="49" charset="-122"/>
              </a:rPr>
              <a:t>网络结构：</a:t>
            </a:r>
            <a:endParaRPr lang="en-US" altLang="zh-CN" sz="2000" dirty="0" smtClean="0">
              <a:solidFill>
                <a:srgbClr val="01779A"/>
              </a:solidFill>
              <a:latin typeface="黑体" panose="02010609060101010101" pitchFamily="49" charset="-122"/>
              <a:ea typeface="黑体" panose="02010609060101010101" pitchFamily="49" charset="-122"/>
            </a:endParaRPr>
          </a:p>
          <a:p>
            <a:pPr marL="457200" indent="-457200" algn="just">
              <a:buClr>
                <a:srgbClr val="01779A"/>
              </a:buClr>
              <a:buFont typeface="+mj-ea"/>
              <a:buAutoNum type="circleNumDbPlain"/>
            </a:pPr>
            <a:r>
              <a:rPr lang="zh-CN" altLang="en-US" sz="1600" dirty="0" smtClean="0">
                <a:solidFill>
                  <a:srgbClr val="C00000"/>
                </a:solidFill>
                <a:latin typeface="黑体" panose="02010609060101010101" pitchFamily="49" charset="-122"/>
                <a:ea typeface="黑体" panose="02010609060101010101" pitchFamily="49" charset="-122"/>
              </a:rPr>
              <a:t>点</a:t>
            </a:r>
            <a:r>
              <a:rPr lang="zh-CN" altLang="en-US" sz="1600" dirty="0">
                <a:solidFill>
                  <a:srgbClr val="C00000"/>
                </a:solidFill>
                <a:latin typeface="黑体" panose="02010609060101010101" pitchFamily="49" charset="-122"/>
                <a:ea typeface="黑体" panose="02010609060101010101" pitchFamily="49" charset="-122"/>
              </a:rPr>
              <a:t>云</a:t>
            </a:r>
            <a:r>
              <a:rPr lang="zh-CN" altLang="en-US" sz="1600" dirty="0" smtClean="0">
                <a:solidFill>
                  <a:srgbClr val="C00000"/>
                </a:solidFill>
                <a:latin typeface="黑体" panose="02010609060101010101" pitchFamily="49" charset="-122"/>
                <a:ea typeface="黑体" panose="02010609060101010101" pitchFamily="49" charset="-122"/>
              </a:rPr>
              <a:t>分块层</a:t>
            </a:r>
            <a:r>
              <a:rPr lang="zh-CN" altLang="en-US" sz="1600" dirty="0">
                <a:solidFill>
                  <a:srgbClr val="C00000"/>
                </a:solidFill>
                <a:latin typeface="黑体" panose="02010609060101010101" pitchFamily="49" charset="-122"/>
                <a:ea typeface="黑体" panose="02010609060101010101" pitchFamily="49" charset="-122"/>
              </a:rPr>
              <a:t>（</a:t>
            </a:r>
            <a:r>
              <a:rPr lang="en-US" altLang="zh-CN" sz="1600" dirty="0">
                <a:solidFill>
                  <a:srgbClr val="C00000"/>
                </a:solidFill>
                <a:latin typeface="黑体" panose="02010609060101010101" pitchFamily="49" charset="-122"/>
                <a:ea typeface="黑体" panose="02010609060101010101" pitchFamily="49" charset="-122"/>
              </a:rPr>
              <a:t>Grouping</a:t>
            </a:r>
            <a:r>
              <a:rPr lang="zh-CN" altLang="en-US" sz="1600" dirty="0">
                <a:solidFill>
                  <a:srgbClr val="C00000"/>
                </a:solidFill>
                <a:latin typeface="黑体" panose="02010609060101010101" pitchFamily="49" charset="-122"/>
                <a:ea typeface="黑体" panose="02010609060101010101" pitchFamily="49" charset="-122"/>
              </a:rPr>
              <a:t>）</a:t>
            </a:r>
            <a:r>
              <a:rPr lang="zh-CN" altLang="en-US" sz="1600" dirty="0" smtClean="0">
                <a:solidFill>
                  <a:srgbClr val="01779A"/>
                </a:solidFill>
                <a:latin typeface="黑体" panose="02010609060101010101" pitchFamily="49" charset="-122"/>
                <a:ea typeface="黑体" panose="02010609060101010101" pitchFamily="49" charset="-122"/>
              </a:rPr>
              <a:t>：</a:t>
            </a:r>
            <a:r>
              <a:rPr lang="zh-CN" altLang="en-US" sz="1600" dirty="0">
                <a:solidFill>
                  <a:srgbClr val="01779A"/>
                </a:solidFill>
                <a:latin typeface="黑体" panose="02010609060101010101" pitchFamily="49" charset="-122"/>
                <a:ea typeface="黑体" panose="02010609060101010101" pitchFamily="49" charset="-122"/>
              </a:rPr>
              <a:t>将</a:t>
            </a:r>
            <a:r>
              <a:rPr lang="zh-CN" altLang="en-US" sz="1600" dirty="0" smtClean="0">
                <a:solidFill>
                  <a:srgbClr val="01779A"/>
                </a:solidFill>
                <a:latin typeface="黑体" panose="02010609060101010101" pitchFamily="49" charset="-122"/>
                <a:ea typeface="黑体" panose="02010609060101010101" pitchFamily="49" charset="-122"/>
              </a:rPr>
              <a:t>点云</a:t>
            </a:r>
            <a:r>
              <a:rPr lang="zh-CN" altLang="en-US" sz="1600" dirty="0">
                <a:solidFill>
                  <a:srgbClr val="01779A"/>
                </a:solidFill>
                <a:latin typeface="黑体" panose="02010609060101010101" pitchFamily="49" charset="-122"/>
                <a:ea typeface="黑体" panose="02010609060101010101" pitchFamily="49" charset="-122"/>
              </a:rPr>
              <a:t>的三维空间等分为</a:t>
            </a:r>
            <a:r>
              <a:rPr lang="zh-CN" altLang="en-US" sz="1600" dirty="0">
                <a:solidFill>
                  <a:srgbClr val="C00000"/>
                </a:solidFill>
                <a:latin typeface="黑体" panose="02010609060101010101" pitchFamily="49" charset="-122"/>
                <a:ea typeface="黑体" panose="02010609060101010101" pitchFamily="49" charset="-122"/>
              </a:rPr>
              <a:t>立方体体</a:t>
            </a:r>
            <a:r>
              <a:rPr lang="zh-CN" altLang="en-US" sz="1600" dirty="0" smtClean="0">
                <a:solidFill>
                  <a:srgbClr val="C00000"/>
                </a:solidFill>
                <a:latin typeface="黑体" panose="02010609060101010101" pitchFamily="49" charset="-122"/>
                <a:ea typeface="黑体" panose="02010609060101010101" pitchFamily="49" charset="-122"/>
              </a:rPr>
              <a:t>素</a:t>
            </a:r>
            <a:r>
              <a:rPr lang="zh-CN" altLang="en-US" sz="1600" dirty="0" smtClean="0">
                <a:solidFill>
                  <a:srgbClr val="01779A"/>
                </a:solidFill>
                <a:latin typeface="黑体" panose="02010609060101010101" pitchFamily="49" charset="-122"/>
                <a:ea typeface="黑体" panose="02010609060101010101" pitchFamily="49" charset="-122"/>
              </a:rPr>
              <a:t>；</a:t>
            </a:r>
            <a:endParaRPr lang="en-US" altLang="zh-CN" sz="1600" dirty="0" smtClean="0">
              <a:solidFill>
                <a:srgbClr val="01779A"/>
              </a:solidFill>
              <a:latin typeface="黑体" panose="02010609060101010101" pitchFamily="49" charset="-122"/>
              <a:ea typeface="黑体" panose="02010609060101010101" pitchFamily="49" charset="-122"/>
            </a:endParaRPr>
          </a:p>
          <a:p>
            <a:pPr marL="457200" indent="-457200" algn="just">
              <a:buClr>
                <a:srgbClr val="01779A"/>
              </a:buClr>
              <a:buFont typeface="+mj-ea"/>
              <a:buAutoNum type="circleNumDbPlain"/>
            </a:pPr>
            <a:r>
              <a:rPr lang="zh-CN" altLang="en-US" sz="1600" dirty="0" smtClean="0">
                <a:solidFill>
                  <a:srgbClr val="C00000"/>
                </a:solidFill>
                <a:latin typeface="黑体" panose="02010609060101010101" pitchFamily="49" charset="-122"/>
                <a:ea typeface="黑体" panose="02010609060101010101" pitchFamily="49" charset="-122"/>
              </a:rPr>
              <a:t>降采样层（</a:t>
            </a:r>
            <a:r>
              <a:rPr lang="en-US" altLang="zh-CN" sz="1600" dirty="0" smtClean="0">
                <a:solidFill>
                  <a:srgbClr val="C00000"/>
                </a:solidFill>
                <a:latin typeface="黑体" panose="02010609060101010101" pitchFamily="49" charset="-122"/>
                <a:ea typeface="黑体" panose="02010609060101010101" pitchFamily="49" charset="-122"/>
              </a:rPr>
              <a:t>Random Sampling</a:t>
            </a:r>
            <a:r>
              <a:rPr lang="zh-CN" altLang="en-US" sz="1600" dirty="0" smtClean="0">
                <a:solidFill>
                  <a:srgbClr val="C00000"/>
                </a:solidFill>
                <a:latin typeface="黑体" panose="02010609060101010101" pitchFamily="49" charset="-122"/>
                <a:ea typeface="黑体" panose="02010609060101010101" pitchFamily="49" charset="-122"/>
              </a:rPr>
              <a:t>）</a:t>
            </a:r>
            <a:r>
              <a:rPr lang="zh-CN" altLang="en-US" sz="1600" dirty="0" smtClean="0">
                <a:solidFill>
                  <a:srgbClr val="01779A"/>
                </a:solidFill>
                <a:latin typeface="黑体" panose="02010609060101010101" pitchFamily="49" charset="-122"/>
                <a:ea typeface="黑体" panose="02010609060101010101" pitchFamily="49" charset="-122"/>
              </a:rPr>
              <a:t>：</a:t>
            </a:r>
            <a:r>
              <a:rPr lang="zh-CN" altLang="en-US" sz="1600" dirty="0">
                <a:solidFill>
                  <a:srgbClr val="01779A"/>
                </a:solidFill>
                <a:latin typeface="黑体" panose="02010609060101010101" pitchFamily="49" charset="-122"/>
                <a:ea typeface="黑体" panose="02010609060101010101" pitchFamily="49" charset="-122"/>
              </a:rPr>
              <a:t>每个体素内随机选择</a:t>
            </a:r>
            <a:r>
              <a:rPr lang="zh-CN" altLang="en-US" sz="1600" dirty="0">
                <a:solidFill>
                  <a:srgbClr val="C00000"/>
                </a:solidFill>
                <a:latin typeface="黑体" panose="02010609060101010101" pitchFamily="49" charset="-122"/>
                <a:ea typeface="黑体" panose="02010609060101010101" pitchFamily="49" charset="-122"/>
              </a:rPr>
              <a:t>固定数目的点</a:t>
            </a:r>
            <a:r>
              <a:rPr lang="zh-CN" altLang="en-US" sz="1600" dirty="0" smtClean="0">
                <a:solidFill>
                  <a:srgbClr val="01779A"/>
                </a:solidFill>
                <a:latin typeface="黑体" panose="02010609060101010101" pitchFamily="49" charset="-122"/>
                <a:ea typeface="黑体" panose="02010609060101010101" pitchFamily="49" charset="-122"/>
              </a:rPr>
              <a:t>；</a:t>
            </a:r>
            <a:endParaRPr lang="en-US" altLang="zh-CN" sz="1600" dirty="0" smtClean="0">
              <a:solidFill>
                <a:srgbClr val="01779A"/>
              </a:solidFill>
              <a:latin typeface="黑体" panose="02010609060101010101" pitchFamily="49" charset="-122"/>
              <a:ea typeface="黑体" panose="02010609060101010101" pitchFamily="49" charset="-122"/>
            </a:endParaRPr>
          </a:p>
          <a:p>
            <a:pPr marL="457200" indent="-457200" algn="just">
              <a:buClr>
                <a:srgbClr val="01779A"/>
              </a:buClr>
              <a:buFont typeface="+mj-ea"/>
              <a:buAutoNum type="circleNumDbPlain"/>
            </a:pPr>
            <a:r>
              <a:rPr lang="zh-CN" altLang="en-US" sz="1600" dirty="0" smtClean="0">
                <a:solidFill>
                  <a:srgbClr val="C00000"/>
                </a:solidFill>
                <a:latin typeface="黑体" panose="02010609060101010101" pitchFamily="49" charset="-122"/>
                <a:ea typeface="黑体" panose="02010609060101010101" pitchFamily="49" charset="-122"/>
              </a:rPr>
              <a:t>体</a:t>
            </a:r>
            <a:r>
              <a:rPr lang="zh-CN" altLang="en-US" sz="1600" dirty="0">
                <a:solidFill>
                  <a:srgbClr val="C00000"/>
                </a:solidFill>
                <a:latin typeface="黑体" panose="02010609060101010101" pitchFamily="49" charset="-122"/>
                <a:ea typeface="黑体" panose="02010609060101010101" pitchFamily="49" charset="-122"/>
              </a:rPr>
              <a:t>素编码层（</a:t>
            </a:r>
            <a:r>
              <a:rPr lang="en-US" altLang="zh-CN" sz="1600" dirty="0">
                <a:solidFill>
                  <a:srgbClr val="01779A"/>
                </a:solidFill>
                <a:latin typeface="黑体" panose="02010609060101010101" pitchFamily="49" charset="-122"/>
                <a:ea typeface="黑体" panose="02010609060101010101" pitchFamily="49" charset="-122"/>
              </a:rPr>
              <a:t>Voxel Feature Encoding Layers</a:t>
            </a:r>
            <a:r>
              <a:rPr lang="zh-CN" altLang="en-US" sz="1600" dirty="0">
                <a:solidFill>
                  <a:srgbClr val="01779A"/>
                </a:solidFill>
                <a:latin typeface="黑体" panose="02010609060101010101" pitchFamily="49" charset="-122"/>
                <a:ea typeface="黑体" panose="02010609060101010101" pitchFamily="49" charset="-122"/>
              </a:rPr>
              <a:t>，</a:t>
            </a:r>
            <a:r>
              <a:rPr lang="en-US" altLang="zh-CN" sz="1600" dirty="0">
                <a:solidFill>
                  <a:srgbClr val="C00000"/>
                </a:solidFill>
                <a:latin typeface="黑体" panose="02010609060101010101" pitchFamily="49" charset="-122"/>
                <a:ea typeface="黑体" panose="02010609060101010101" pitchFamily="49" charset="-122"/>
              </a:rPr>
              <a:t>VFE</a:t>
            </a:r>
            <a:r>
              <a:rPr lang="zh-CN" altLang="en-US" sz="1600" dirty="0">
                <a:solidFill>
                  <a:srgbClr val="C00000"/>
                </a:solidFill>
                <a:latin typeface="黑体" panose="02010609060101010101" pitchFamily="49" charset="-122"/>
                <a:ea typeface="黑体" panose="02010609060101010101" pitchFamily="49" charset="-122"/>
              </a:rPr>
              <a:t>层）</a:t>
            </a:r>
            <a:r>
              <a:rPr lang="zh-CN" altLang="en-US" sz="1600" dirty="0">
                <a:solidFill>
                  <a:srgbClr val="01779A"/>
                </a:solidFill>
                <a:latin typeface="黑体" panose="02010609060101010101" pitchFamily="49" charset="-122"/>
                <a:ea typeface="黑体" panose="02010609060101010101" pitchFamily="49" charset="-122"/>
              </a:rPr>
              <a:t>：将体素内的所有点的特征结合起来学习，得到各个点的</a:t>
            </a:r>
            <a:r>
              <a:rPr lang="zh-CN" altLang="en-US" sz="1600" dirty="0">
                <a:solidFill>
                  <a:srgbClr val="C00000"/>
                </a:solidFill>
                <a:latin typeface="黑体" panose="02010609060101010101" pitchFamily="49" charset="-122"/>
                <a:ea typeface="黑体" panose="02010609060101010101" pitchFamily="49" charset="-122"/>
              </a:rPr>
              <a:t>局部特征</a:t>
            </a:r>
            <a:r>
              <a:rPr lang="zh-CN" altLang="en-US" sz="1600" dirty="0" smtClean="0">
                <a:solidFill>
                  <a:srgbClr val="01779A"/>
                </a:solidFill>
                <a:latin typeface="黑体" panose="02010609060101010101" pitchFamily="49" charset="-122"/>
                <a:ea typeface="黑体" panose="02010609060101010101" pitchFamily="49" charset="-122"/>
              </a:rPr>
              <a:t>；</a:t>
            </a:r>
            <a:endParaRPr lang="en-US" altLang="zh-CN" sz="1600" dirty="0" smtClean="0">
              <a:solidFill>
                <a:srgbClr val="01779A"/>
              </a:solidFill>
              <a:latin typeface="黑体" panose="02010609060101010101" pitchFamily="49" charset="-122"/>
              <a:ea typeface="黑体" panose="02010609060101010101" pitchFamily="49" charset="-122"/>
            </a:endParaRPr>
          </a:p>
          <a:p>
            <a:pPr marL="457200" indent="-457200" algn="just">
              <a:buClr>
                <a:srgbClr val="01779A"/>
              </a:buClr>
              <a:buFont typeface="+mj-ea"/>
              <a:buAutoNum type="circleNumDbPlain"/>
            </a:pPr>
            <a:r>
              <a:rPr lang="zh-CN" altLang="en-US" sz="1600" dirty="0" smtClean="0">
                <a:solidFill>
                  <a:srgbClr val="C00000"/>
                </a:solidFill>
                <a:latin typeface="黑体" panose="02010609060101010101" pitchFamily="49" charset="-122"/>
                <a:ea typeface="黑体" panose="02010609060101010101" pitchFamily="49" charset="-122"/>
              </a:rPr>
              <a:t>全</a:t>
            </a:r>
            <a:r>
              <a:rPr lang="zh-CN" altLang="en-US" sz="1600" dirty="0">
                <a:solidFill>
                  <a:srgbClr val="C00000"/>
                </a:solidFill>
                <a:latin typeface="黑体" panose="02010609060101010101" pitchFamily="49" charset="-122"/>
                <a:ea typeface="黑体" panose="02010609060101010101" pitchFamily="49" charset="-122"/>
              </a:rPr>
              <a:t>连接层（</a:t>
            </a:r>
            <a:r>
              <a:rPr lang="en-US" altLang="zh-CN" sz="1600" dirty="0">
                <a:solidFill>
                  <a:srgbClr val="01779A"/>
                </a:solidFill>
                <a:latin typeface="黑体" panose="02010609060101010101" pitchFamily="49" charset="-122"/>
                <a:ea typeface="黑体" panose="02010609060101010101" pitchFamily="49" charset="-122"/>
              </a:rPr>
              <a:t>Multiple Fully Connected Layers</a:t>
            </a:r>
            <a:r>
              <a:rPr lang="zh-CN" altLang="en-US" sz="1600" dirty="0">
                <a:solidFill>
                  <a:srgbClr val="01779A"/>
                </a:solidFill>
                <a:latin typeface="黑体" panose="02010609060101010101" pitchFamily="49" charset="-122"/>
                <a:ea typeface="黑体" panose="02010609060101010101" pitchFamily="49" charset="-122"/>
              </a:rPr>
              <a:t>，</a:t>
            </a:r>
            <a:r>
              <a:rPr lang="en-US" altLang="zh-CN" sz="1600" dirty="0">
                <a:solidFill>
                  <a:srgbClr val="C00000"/>
                </a:solidFill>
                <a:latin typeface="黑体" panose="02010609060101010101" pitchFamily="49" charset="-122"/>
                <a:ea typeface="黑体" panose="02010609060101010101" pitchFamily="49" charset="-122"/>
              </a:rPr>
              <a:t>MLP</a:t>
            </a:r>
            <a:r>
              <a:rPr lang="zh-CN" altLang="en-US" sz="1600" dirty="0">
                <a:solidFill>
                  <a:srgbClr val="C00000"/>
                </a:solidFill>
                <a:latin typeface="黑体" panose="02010609060101010101" pitchFamily="49" charset="-122"/>
                <a:ea typeface="黑体" panose="02010609060101010101" pitchFamily="49" charset="-122"/>
              </a:rPr>
              <a:t>层）</a:t>
            </a:r>
            <a:r>
              <a:rPr lang="zh-CN" altLang="en-US" sz="1600" dirty="0">
                <a:solidFill>
                  <a:srgbClr val="01779A"/>
                </a:solidFill>
                <a:latin typeface="黑体" panose="02010609060101010101" pitchFamily="49" charset="-122"/>
                <a:ea typeface="黑体" panose="02010609060101010101" pitchFamily="49" charset="-122"/>
              </a:rPr>
              <a:t>：多层感知机，对各个点的的局部特征进行非线性映射，整合特征得到</a:t>
            </a:r>
            <a:r>
              <a:rPr lang="zh-CN" altLang="en-US" sz="1600" dirty="0">
                <a:solidFill>
                  <a:srgbClr val="C00000"/>
                </a:solidFill>
                <a:latin typeface="黑体" panose="02010609060101010101" pitchFamily="49" charset="-122"/>
                <a:ea typeface="黑体" panose="02010609060101010101" pitchFamily="49" charset="-122"/>
              </a:rPr>
              <a:t>新特征</a:t>
            </a:r>
            <a:r>
              <a:rPr lang="zh-CN" altLang="en-US" sz="1600" dirty="0" smtClean="0">
                <a:solidFill>
                  <a:srgbClr val="01779A"/>
                </a:solidFill>
                <a:latin typeface="黑体" panose="02010609060101010101" pitchFamily="49" charset="-122"/>
                <a:ea typeface="黑体" panose="02010609060101010101" pitchFamily="49" charset="-122"/>
              </a:rPr>
              <a:t>；</a:t>
            </a:r>
            <a:endParaRPr lang="en-US" altLang="zh-CN" sz="1600" dirty="0" smtClean="0">
              <a:solidFill>
                <a:srgbClr val="01779A"/>
              </a:solidFill>
              <a:latin typeface="黑体" panose="02010609060101010101" pitchFamily="49" charset="-122"/>
              <a:ea typeface="黑体" panose="02010609060101010101" pitchFamily="49" charset="-122"/>
            </a:endParaRPr>
          </a:p>
          <a:p>
            <a:pPr marL="457200" indent="-457200" algn="just">
              <a:buClr>
                <a:srgbClr val="01779A"/>
              </a:buClr>
              <a:buFont typeface="+mj-ea"/>
              <a:buAutoNum type="circleNumDbPlain"/>
            </a:pPr>
            <a:r>
              <a:rPr lang="zh-CN" altLang="en-US" sz="1600" dirty="0" smtClean="0">
                <a:solidFill>
                  <a:srgbClr val="C00000"/>
                </a:solidFill>
                <a:latin typeface="黑体" panose="02010609060101010101" pitchFamily="49" charset="-122"/>
                <a:ea typeface="黑体" panose="02010609060101010101" pitchFamily="49" charset="-122"/>
              </a:rPr>
              <a:t>加权提取层（</a:t>
            </a:r>
            <a:r>
              <a:rPr lang="en-US" altLang="zh-CN" sz="1600" dirty="0">
                <a:solidFill>
                  <a:srgbClr val="01779A"/>
                </a:solidFill>
                <a:latin typeface="黑体" panose="02010609060101010101" pitchFamily="49" charset="-122"/>
                <a:ea typeface="黑体" panose="02010609060101010101" pitchFamily="49" charset="-122"/>
              </a:rPr>
              <a:t>Weighted Extraction Layer</a:t>
            </a:r>
            <a:r>
              <a:rPr lang="zh-CN" altLang="en-US" sz="1600" dirty="0">
                <a:solidFill>
                  <a:srgbClr val="01779A"/>
                </a:solidFill>
                <a:latin typeface="黑体" panose="02010609060101010101" pitchFamily="49" charset="-122"/>
                <a:ea typeface="黑体" panose="02010609060101010101" pitchFamily="49" charset="-122"/>
              </a:rPr>
              <a:t>，</a:t>
            </a:r>
            <a:r>
              <a:rPr lang="en-US" altLang="zh-CN" sz="1600" dirty="0" smtClean="0">
                <a:solidFill>
                  <a:srgbClr val="C00000"/>
                </a:solidFill>
                <a:latin typeface="黑体" panose="02010609060101010101" pitchFamily="49" charset="-122"/>
                <a:ea typeface="黑体" panose="02010609060101010101" pitchFamily="49" charset="-122"/>
              </a:rPr>
              <a:t>WEL</a:t>
            </a:r>
            <a:r>
              <a:rPr lang="zh-CN" altLang="en-US" sz="1600" dirty="0" smtClean="0">
                <a:solidFill>
                  <a:srgbClr val="C00000"/>
                </a:solidFill>
                <a:latin typeface="黑体" panose="02010609060101010101" pitchFamily="49" charset="-122"/>
                <a:ea typeface="黑体" panose="02010609060101010101" pitchFamily="49" charset="-122"/>
              </a:rPr>
              <a:t>层）</a:t>
            </a:r>
            <a:r>
              <a:rPr lang="zh-CN" altLang="en-US" sz="1600" dirty="0" smtClean="0">
                <a:solidFill>
                  <a:srgbClr val="01779A"/>
                </a:solidFill>
                <a:latin typeface="黑体" panose="02010609060101010101" pitchFamily="49" charset="-122"/>
                <a:ea typeface="黑体" panose="02010609060101010101" pitchFamily="49" charset="-122"/>
              </a:rPr>
              <a:t>：</a:t>
            </a:r>
            <a:r>
              <a:rPr lang="zh-CN" altLang="en-US" sz="1600" dirty="0">
                <a:solidFill>
                  <a:srgbClr val="01779A"/>
                </a:solidFill>
                <a:latin typeface="黑体" panose="02010609060101010101" pitchFamily="49" charset="-122"/>
                <a:ea typeface="黑体" panose="02010609060101010101" pitchFamily="49" charset="-122"/>
              </a:rPr>
              <a:t>通过运用</a:t>
            </a:r>
            <a:r>
              <a:rPr lang="en-US" altLang="zh-CN" sz="1600" dirty="0" err="1">
                <a:solidFill>
                  <a:srgbClr val="01779A"/>
                </a:solidFill>
                <a:latin typeface="黑体" panose="02010609060101010101" pitchFamily="49" charset="-122"/>
                <a:ea typeface="黑体" panose="02010609060101010101" pitchFamily="49" charset="-122"/>
              </a:rPr>
              <a:t>softmax</a:t>
            </a:r>
            <a:r>
              <a:rPr lang="zh-CN" altLang="en-US" sz="1600" dirty="0">
                <a:solidFill>
                  <a:srgbClr val="01779A"/>
                </a:solidFill>
                <a:latin typeface="黑体" panose="02010609060101010101" pitchFamily="49" charset="-122"/>
                <a:ea typeface="黑体" panose="02010609060101010101" pitchFamily="49" charset="-122"/>
              </a:rPr>
              <a:t>算法，求取各个体素块的权重归一化后</a:t>
            </a:r>
            <a:r>
              <a:rPr lang="zh-CN" altLang="en-US" sz="1600" dirty="0" smtClean="0">
                <a:solidFill>
                  <a:srgbClr val="01779A"/>
                </a:solidFill>
                <a:latin typeface="黑体" panose="02010609060101010101" pitchFamily="49" charset="-122"/>
                <a:ea typeface="黑体" panose="02010609060101010101" pitchFamily="49" charset="-122"/>
              </a:rPr>
              <a:t>的</a:t>
            </a:r>
            <a:r>
              <a:rPr lang="en-US" altLang="zh-CN" sz="1600" dirty="0" smtClean="0">
                <a:solidFill>
                  <a:srgbClr val="C00000"/>
                </a:solidFill>
                <a:latin typeface="黑体" panose="02010609060101010101" pitchFamily="49" charset="-122"/>
                <a:ea typeface="黑体" panose="02010609060101010101" pitchFamily="49" charset="-122"/>
              </a:rPr>
              <a:t>M</a:t>
            </a:r>
            <a:r>
              <a:rPr lang="zh-CN" altLang="en-US" sz="1600" dirty="0" smtClean="0">
                <a:solidFill>
                  <a:srgbClr val="C00000"/>
                </a:solidFill>
                <a:latin typeface="黑体" panose="02010609060101010101" pitchFamily="49" charset="-122"/>
                <a:ea typeface="黑体" panose="02010609060101010101" pitchFamily="49" charset="-122"/>
              </a:rPr>
              <a:t>维局部</a:t>
            </a:r>
            <a:r>
              <a:rPr lang="zh-CN" altLang="en-US" sz="1600" dirty="0">
                <a:solidFill>
                  <a:srgbClr val="C00000"/>
                </a:solidFill>
                <a:latin typeface="黑体" panose="02010609060101010101" pitchFamily="49" charset="-122"/>
                <a:ea typeface="黑体" panose="02010609060101010101" pitchFamily="49" charset="-122"/>
              </a:rPr>
              <a:t>描述子</a:t>
            </a:r>
            <a:r>
              <a:rPr lang="zh-CN" altLang="en-US" sz="1600" dirty="0">
                <a:solidFill>
                  <a:srgbClr val="01779A"/>
                </a:solidFill>
                <a:latin typeface="黑体" panose="02010609060101010101" pitchFamily="49" charset="-122"/>
                <a:ea typeface="黑体" panose="02010609060101010101" pitchFamily="49" charset="-122"/>
              </a:rPr>
              <a:t>，与及对应</a:t>
            </a:r>
            <a:r>
              <a:rPr lang="zh-CN" altLang="en-US" sz="1600" dirty="0" smtClean="0">
                <a:solidFill>
                  <a:srgbClr val="01779A"/>
                </a:solidFill>
                <a:latin typeface="黑体" panose="02010609060101010101" pitchFamily="49" charset="-122"/>
                <a:ea typeface="黑体" panose="02010609060101010101" pitchFamily="49" charset="-122"/>
              </a:rPr>
              <a:t>的</a:t>
            </a:r>
            <a:r>
              <a:rPr lang="en-US" altLang="zh-CN" sz="1600" dirty="0" smtClean="0">
                <a:solidFill>
                  <a:srgbClr val="C00000"/>
                </a:solidFill>
                <a:latin typeface="黑体" panose="02010609060101010101" pitchFamily="49" charset="-122"/>
                <a:ea typeface="黑体" panose="02010609060101010101" pitchFamily="49" charset="-122"/>
              </a:rPr>
              <a:t>M</a:t>
            </a:r>
            <a:r>
              <a:rPr lang="zh-CN" altLang="en-US" sz="1600" dirty="0" smtClean="0">
                <a:solidFill>
                  <a:srgbClr val="C00000"/>
                </a:solidFill>
                <a:latin typeface="黑体" panose="02010609060101010101" pitchFamily="49" charset="-122"/>
                <a:ea typeface="黑体" panose="02010609060101010101" pitchFamily="49" charset="-122"/>
              </a:rPr>
              <a:t>个</a:t>
            </a:r>
            <a:r>
              <a:rPr lang="zh-CN" altLang="en-US" sz="1600" dirty="0">
                <a:solidFill>
                  <a:srgbClr val="C00000"/>
                </a:solidFill>
                <a:latin typeface="黑体" panose="02010609060101010101" pitchFamily="49" charset="-122"/>
                <a:ea typeface="黑体" panose="02010609060101010101" pitchFamily="49" charset="-122"/>
              </a:rPr>
              <a:t>特征</a:t>
            </a:r>
            <a:r>
              <a:rPr lang="zh-CN" altLang="en-US" sz="1600" dirty="0" smtClean="0">
                <a:solidFill>
                  <a:srgbClr val="C00000"/>
                </a:solidFill>
                <a:latin typeface="黑体" panose="02010609060101010101" pitchFamily="49" charset="-122"/>
                <a:ea typeface="黑体" panose="02010609060101010101" pitchFamily="49" charset="-122"/>
              </a:rPr>
              <a:t>坐标</a:t>
            </a:r>
            <a:r>
              <a:rPr lang="zh-CN" altLang="en-US" sz="1600" dirty="0" smtClean="0">
                <a:solidFill>
                  <a:srgbClr val="01779A"/>
                </a:solidFill>
                <a:latin typeface="黑体" panose="02010609060101010101" pitchFamily="49" charset="-122"/>
                <a:ea typeface="黑体" panose="02010609060101010101" pitchFamily="49" charset="-122"/>
              </a:rPr>
              <a:t>。</a:t>
            </a:r>
            <a:endParaRPr lang="en-US" altLang="zh-CN" sz="1600" dirty="0" smtClean="0">
              <a:solidFill>
                <a:srgbClr val="01779A"/>
              </a:solidFill>
              <a:latin typeface="黑体" panose="02010609060101010101" pitchFamily="49" charset="-122"/>
              <a:ea typeface="黑体" panose="02010609060101010101" pitchFamily="49" charset="-122"/>
            </a:endParaRPr>
          </a:p>
        </p:txBody>
      </p:sp>
      <p:pic>
        <p:nvPicPr>
          <p:cNvPr id="10" name="图片 9"/>
          <p:cNvPicPr>
            <a:picLocks noChangeAspect="1"/>
          </p:cNvPicPr>
          <p:nvPr/>
        </p:nvPicPr>
        <p:blipFill>
          <a:blip r:embed="rId3"/>
          <a:stretch>
            <a:fillRect/>
          </a:stretch>
        </p:blipFill>
        <p:spPr>
          <a:xfrm>
            <a:off x="-325120" y="4114800"/>
            <a:ext cx="9469120" cy="2672267"/>
          </a:xfrm>
          <a:prstGeom prst="rect">
            <a:avLst/>
          </a:prstGeom>
        </p:spPr>
      </p:pic>
    </p:spTree>
    <p:extLst>
      <p:ext uri="{BB962C8B-B14F-4D97-AF65-F5344CB8AC3E}">
        <p14:creationId xmlns:p14="http://schemas.microsoft.com/office/powerpoint/2010/main" val="377378222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a:extLst>
              <a:ext uri="{FF2B5EF4-FFF2-40B4-BE49-F238E27FC236}">
                <a16:creationId xmlns:a16="http://schemas.microsoft.com/office/drawing/2014/main" id="{E600F731-67AF-4054-9E56-2BEECA142B10}"/>
              </a:ext>
            </a:extLst>
          </p:cNvPr>
          <p:cNvCxnSpPr>
            <a:cxnSpLocks/>
          </p:cNvCxnSpPr>
          <p:nvPr/>
        </p:nvCxnSpPr>
        <p:spPr>
          <a:xfrm flipV="1">
            <a:off x="260181" y="1360561"/>
            <a:ext cx="8623637" cy="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9E436595-C7E7-44A0-B901-B85D7D2BDC81}"/>
              </a:ext>
            </a:extLst>
          </p:cNvPr>
          <p:cNvSpPr txBox="1"/>
          <p:nvPr/>
        </p:nvSpPr>
        <p:spPr>
          <a:xfrm>
            <a:off x="1955913" y="205367"/>
            <a:ext cx="5233182" cy="1077218"/>
          </a:xfrm>
          <a:prstGeom prst="rect">
            <a:avLst/>
          </a:prstGeom>
          <a:noFill/>
        </p:spPr>
        <p:txBody>
          <a:bodyPr wrap="square" rtlCol="0">
            <a:spAutoFit/>
          </a:bodyPr>
          <a:lstStyle/>
          <a:p>
            <a:pPr algn="ctr"/>
            <a:r>
              <a:rPr lang="en-US" altLang="zh-CN" sz="3200" b="1" dirty="0" smtClean="0">
                <a:solidFill>
                  <a:srgbClr val="01779A"/>
                </a:solidFill>
                <a:latin typeface="黑体" panose="02010609060101010101" pitchFamily="49" charset="-122"/>
                <a:ea typeface="黑体" panose="02010609060101010101" pitchFamily="49" charset="-122"/>
              </a:rPr>
              <a:t>2.2 </a:t>
            </a:r>
            <a:r>
              <a:rPr lang="en-US" altLang="zh-CN" sz="3200" b="1" dirty="0" err="1" smtClean="0">
                <a:solidFill>
                  <a:srgbClr val="01779A"/>
                </a:solidFill>
                <a:latin typeface="黑体" panose="02010609060101010101" pitchFamily="49" charset="-122"/>
                <a:ea typeface="黑体" panose="02010609060101010101" pitchFamily="49" charset="-122"/>
              </a:rPr>
              <a:t>PointRegNet</a:t>
            </a:r>
            <a:r>
              <a:rPr lang="zh-CN" altLang="en-US" sz="3200" b="1" dirty="0">
                <a:solidFill>
                  <a:srgbClr val="01779A"/>
                </a:solidFill>
                <a:latin typeface="黑体" panose="02010609060101010101" pitchFamily="49" charset="-122"/>
                <a:ea typeface="黑体" panose="02010609060101010101" pitchFamily="49" charset="-122"/>
              </a:rPr>
              <a:t>特征描述子提取</a:t>
            </a:r>
            <a:r>
              <a:rPr lang="zh-CN" altLang="en-US" sz="3200" b="1" dirty="0" smtClean="0">
                <a:solidFill>
                  <a:srgbClr val="01779A"/>
                </a:solidFill>
                <a:latin typeface="黑体" panose="02010609060101010101" pitchFamily="49" charset="-122"/>
                <a:ea typeface="黑体" panose="02010609060101010101" pitchFamily="49" charset="-122"/>
              </a:rPr>
              <a:t>网络</a:t>
            </a:r>
            <a:endParaRPr lang="zh-CN" altLang="en-US" sz="3200" b="1" dirty="0">
              <a:solidFill>
                <a:srgbClr val="01779A"/>
              </a:solidFill>
              <a:latin typeface="黑体" panose="02010609060101010101" pitchFamily="49" charset="-122"/>
              <a:ea typeface="黑体" panose="02010609060101010101" pitchFamily="49" charset="-122"/>
            </a:endParaRPr>
          </a:p>
        </p:txBody>
      </p:sp>
      <p:sp>
        <p:nvSpPr>
          <p:cNvPr id="7" name="内容占位符 2">
            <a:extLst>
              <a:ext uri="{FF2B5EF4-FFF2-40B4-BE49-F238E27FC236}">
                <a16:creationId xmlns:a16="http://schemas.microsoft.com/office/drawing/2014/main" id="{F5D83EC4-3D2F-461D-8007-55FE6EE7F53E}"/>
              </a:ext>
            </a:extLst>
          </p:cNvPr>
          <p:cNvSpPr txBox="1">
            <a:spLocks/>
          </p:cNvSpPr>
          <p:nvPr/>
        </p:nvSpPr>
        <p:spPr bwMode="auto">
          <a:xfrm>
            <a:off x="260181" y="1387207"/>
            <a:ext cx="8477250" cy="2544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hlink"/>
              </a:buClr>
              <a:buFont typeface="Wingdings" pitchFamily="2" charset="2"/>
              <a:buChar char="v"/>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itchFamily="2" charset="2"/>
              <a:buChar char="§"/>
              <a:defRPr sz="2800" b="1">
                <a:solidFill>
                  <a:schemeClr val="tx1"/>
                </a:solidFill>
                <a:latin typeface="仿宋_GB2312" pitchFamily="49" charset="-122"/>
                <a:ea typeface="仿宋_GB2312" pitchFamily="49" charset="-122"/>
                <a:cs typeface="仿宋_GB2312"/>
              </a:defRPr>
            </a:lvl2pPr>
            <a:lvl3pPr marL="1143000" indent="-228600" algn="l" rtl="0" eaLnBrk="0" fontAlgn="base" hangingPunct="0">
              <a:spcBef>
                <a:spcPct val="20000"/>
              </a:spcBef>
              <a:spcAft>
                <a:spcPct val="0"/>
              </a:spcAft>
              <a:buClr>
                <a:schemeClr val="tx1"/>
              </a:buClr>
              <a:buChar char="•"/>
              <a:defRPr sz="2400" b="1">
                <a:solidFill>
                  <a:schemeClr val="tx1"/>
                </a:solidFill>
                <a:latin typeface="仿宋_GB2312" pitchFamily="49" charset="-122"/>
                <a:ea typeface="仿宋_GB2312" pitchFamily="49" charset="-122"/>
                <a:cs typeface="仿宋_GB2312"/>
              </a:defRPr>
            </a:lvl3pPr>
            <a:lvl4pPr marL="1600200" indent="-228600" algn="l" rtl="0" eaLnBrk="0" fontAlgn="base" hangingPunct="0">
              <a:spcBef>
                <a:spcPct val="20000"/>
              </a:spcBef>
              <a:spcAft>
                <a:spcPct val="0"/>
              </a:spcAft>
              <a:buChar char="–"/>
              <a:defRPr sz="2000" b="1">
                <a:solidFill>
                  <a:schemeClr val="tx1"/>
                </a:solidFill>
                <a:latin typeface="仿宋_GB2312" pitchFamily="49" charset="-122"/>
                <a:ea typeface="仿宋_GB2312" pitchFamily="49" charset="-122"/>
                <a:cs typeface="仿宋_GB2312"/>
              </a:defRPr>
            </a:lvl4pPr>
            <a:lvl5pPr marL="2057400" indent="-228600" algn="l" rtl="0" eaLnBrk="0" fontAlgn="base" hangingPunct="0">
              <a:spcBef>
                <a:spcPct val="20000"/>
              </a:spcBef>
              <a:spcAft>
                <a:spcPct val="0"/>
              </a:spcAft>
              <a:buChar char="»"/>
              <a:defRPr sz="2000" b="1">
                <a:solidFill>
                  <a:schemeClr val="tx1"/>
                </a:solidFill>
                <a:latin typeface="仿宋_GB2312" pitchFamily="49" charset="-122"/>
                <a:ea typeface="仿宋_GB2312" pitchFamily="49" charset="-122"/>
                <a:cs typeface="仿宋_GB2312"/>
              </a:defRPr>
            </a:lvl5pPr>
            <a:lvl6pPr marL="2514600" indent="-228600" algn="l" rtl="0" eaLnBrk="1" fontAlgn="base" hangingPunct="1">
              <a:spcBef>
                <a:spcPct val="20000"/>
              </a:spcBef>
              <a:spcAft>
                <a:spcPct val="0"/>
              </a:spcAft>
              <a:buChar char="»"/>
              <a:defRPr sz="2000" b="1">
                <a:solidFill>
                  <a:schemeClr val="tx1"/>
                </a:solidFill>
                <a:latin typeface="仿宋_GB2312" pitchFamily="49" charset="-122"/>
                <a:ea typeface="仿宋_GB2312" pitchFamily="49" charset="-122"/>
              </a:defRPr>
            </a:lvl6pPr>
            <a:lvl7pPr marL="2971800" indent="-228600" algn="l" rtl="0" eaLnBrk="1" fontAlgn="base" hangingPunct="1">
              <a:spcBef>
                <a:spcPct val="20000"/>
              </a:spcBef>
              <a:spcAft>
                <a:spcPct val="0"/>
              </a:spcAft>
              <a:buChar char="»"/>
              <a:defRPr sz="2000" b="1">
                <a:solidFill>
                  <a:schemeClr val="tx1"/>
                </a:solidFill>
                <a:latin typeface="仿宋_GB2312" pitchFamily="49" charset="-122"/>
                <a:ea typeface="仿宋_GB2312" pitchFamily="49" charset="-122"/>
              </a:defRPr>
            </a:lvl7pPr>
            <a:lvl8pPr marL="3429000" indent="-228600" algn="l" rtl="0" eaLnBrk="1" fontAlgn="base" hangingPunct="1">
              <a:spcBef>
                <a:spcPct val="20000"/>
              </a:spcBef>
              <a:spcAft>
                <a:spcPct val="0"/>
              </a:spcAft>
              <a:buChar char="»"/>
              <a:defRPr sz="2000" b="1">
                <a:solidFill>
                  <a:schemeClr val="tx1"/>
                </a:solidFill>
                <a:latin typeface="仿宋_GB2312" pitchFamily="49" charset="-122"/>
                <a:ea typeface="仿宋_GB2312" pitchFamily="49" charset="-122"/>
              </a:defRPr>
            </a:lvl8pPr>
            <a:lvl9pPr marL="3886200" indent="-228600" algn="l" rtl="0" eaLnBrk="1" fontAlgn="base" hangingPunct="1">
              <a:spcBef>
                <a:spcPct val="20000"/>
              </a:spcBef>
              <a:spcAft>
                <a:spcPct val="0"/>
              </a:spcAft>
              <a:buChar char="»"/>
              <a:defRPr sz="2000" b="1">
                <a:solidFill>
                  <a:schemeClr val="tx1"/>
                </a:solidFill>
                <a:latin typeface="仿宋_GB2312" pitchFamily="49" charset="-122"/>
                <a:ea typeface="仿宋_GB2312" pitchFamily="49" charset="-122"/>
              </a:defRPr>
            </a:lvl9pPr>
          </a:lstStyle>
          <a:p>
            <a:pPr marL="0" indent="0" algn="just">
              <a:buClr>
                <a:srgbClr val="99CCFF"/>
              </a:buClr>
              <a:buNone/>
            </a:pPr>
            <a:r>
              <a:rPr lang="zh-CN" altLang="en-US" sz="2000" b="1" dirty="0" smtClean="0">
                <a:solidFill>
                  <a:schemeClr val="accent4">
                    <a:lumMod val="75000"/>
                  </a:schemeClr>
                </a:solidFill>
                <a:latin typeface="黑体" panose="02010609060101010101" pitchFamily="49" charset="-122"/>
                <a:ea typeface="黑体" panose="02010609060101010101" pitchFamily="49" charset="-122"/>
              </a:rPr>
              <a:t>网络优势：</a:t>
            </a:r>
            <a:endParaRPr lang="en-US" altLang="zh-CN" sz="2000" dirty="0" smtClean="0">
              <a:solidFill>
                <a:srgbClr val="01779A"/>
              </a:solidFill>
              <a:latin typeface="黑体" panose="02010609060101010101" pitchFamily="49" charset="-122"/>
              <a:ea typeface="黑体" panose="02010609060101010101" pitchFamily="49" charset="-122"/>
            </a:endParaRPr>
          </a:p>
          <a:p>
            <a:pPr marL="457200" indent="-457200" algn="just">
              <a:buClr>
                <a:srgbClr val="01779A"/>
              </a:buClr>
              <a:buFont typeface="+mj-ea"/>
              <a:buAutoNum type="circleNumDbPlain"/>
            </a:pPr>
            <a:r>
              <a:rPr lang="zh-CN" altLang="en-US" sz="1600" dirty="0" smtClean="0">
                <a:solidFill>
                  <a:srgbClr val="C00000"/>
                </a:solidFill>
                <a:latin typeface="黑体" panose="02010609060101010101" pitchFamily="49" charset="-122"/>
                <a:ea typeface="黑体" panose="02010609060101010101" pitchFamily="49" charset="-122"/>
              </a:rPr>
              <a:t>效率高、速度快：</a:t>
            </a:r>
            <a:r>
              <a:rPr lang="zh-CN" altLang="en-US" sz="1600" dirty="0" smtClean="0">
                <a:solidFill>
                  <a:srgbClr val="01779A"/>
                </a:solidFill>
                <a:latin typeface="黑体" panose="02010609060101010101" pitchFamily="49" charset="-122"/>
                <a:ea typeface="黑体" panose="02010609060101010101" pitchFamily="49" charset="-122"/>
              </a:rPr>
              <a:t>网络直接输出</a:t>
            </a:r>
            <a:r>
              <a:rPr lang="zh-CN" altLang="en-US" sz="1600" dirty="0" smtClean="0">
                <a:solidFill>
                  <a:srgbClr val="C00000"/>
                </a:solidFill>
                <a:latin typeface="黑体" panose="02010609060101010101" pitchFamily="49" charset="-122"/>
                <a:ea typeface="黑体" panose="02010609060101010101" pitchFamily="49" charset="-122"/>
              </a:rPr>
              <a:t>特征匹配对</a:t>
            </a:r>
            <a:r>
              <a:rPr lang="zh-CN" altLang="en-US" sz="1600" dirty="0" smtClean="0">
                <a:solidFill>
                  <a:srgbClr val="01779A"/>
                </a:solidFill>
                <a:latin typeface="黑体" panose="02010609060101010101" pitchFamily="49" charset="-122"/>
                <a:ea typeface="黑体" panose="02010609060101010101" pitchFamily="49" charset="-122"/>
              </a:rPr>
              <a:t>的坐标，使得</a:t>
            </a:r>
            <a:r>
              <a:rPr lang="zh-CN" altLang="en-US" sz="1600" dirty="0" smtClean="0">
                <a:solidFill>
                  <a:srgbClr val="C00000"/>
                </a:solidFill>
                <a:latin typeface="黑体" panose="02010609060101010101" pitchFamily="49" charset="-122"/>
                <a:ea typeface="黑体" panose="02010609060101010101" pitchFamily="49" charset="-122"/>
              </a:rPr>
              <a:t>特征提取</a:t>
            </a:r>
            <a:r>
              <a:rPr lang="zh-CN" altLang="en-US" sz="1600" dirty="0" smtClean="0">
                <a:solidFill>
                  <a:srgbClr val="01779A"/>
                </a:solidFill>
                <a:latin typeface="黑体" panose="02010609060101010101" pitchFamily="49" charset="-122"/>
                <a:ea typeface="黑体" panose="02010609060101010101" pitchFamily="49" charset="-122"/>
              </a:rPr>
              <a:t>和</a:t>
            </a:r>
            <a:r>
              <a:rPr lang="zh-CN" altLang="en-US" sz="1600" dirty="0" smtClean="0">
                <a:solidFill>
                  <a:srgbClr val="C00000"/>
                </a:solidFill>
                <a:latin typeface="黑体" panose="02010609060101010101" pitchFamily="49" charset="-122"/>
                <a:ea typeface="黑体" panose="02010609060101010101" pitchFamily="49" charset="-122"/>
              </a:rPr>
              <a:t>匹配</a:t>
            </a:r>
            <a:r>
              <a:rPr lang="zh-CN" altLang="en-US" sz="1600" dirty="0" smtClean="0">
                <a:solidFill>
                  <a:srgbClr val="01779A"/>
                </a:solidFill>
                <a:latin typeface="黑体" panose="02010609060101010101" pitchFamily="49" charset="-122"/>
                <a:ea typeface="黑体" panose="02010609060101010101" pitchFamily="49" charset="-122"/>
              </a:rPr>
              <a:t>融合为一步，算法更加高效快速；</a:t>
            </a:r>
            <a:endParaRPr lang="en-US" altLang="zh-CN" sz="1600" dirty="0" smtClean="0">
              <a:solidFill>
                <a:srgbClr val="01779A"/>
              </a:solidFill>
              <a:latin typeface="黑体" panose="02010609060101010101" pitchFamily="49" charset="-122"/>
              <a:ea typeface="黑体" panose="02010609060101010101" pitchFamily="49" charset="-122"/>
            </a:endParaRPr>
          </a:p>
          <a:p>
            <a:pPr marL="457200" indent="-457200" algn="just">
              <a:buClr>
                <a:srgbClr val="01779A"/>
              </a:buClr>
              <a:buFont typeface="+mj-ea"/>
              <a:buAutoNum type="circleNumDbPlain"/>
            </a:pPr>
            <a:r>
              <a:rPr lang="zh-CN" altLang="en-US" sz="1600" dirty="0" smtClean="0">
                <a:solidFill>
                  <a:srgbClr val="C00000"/>
                </a:solidFill>
                <a:latin typeface="黑体" panose="02010609060101010101" pitchFamily="49" charset="-122"/>
                <a:ea typeface="黑体" panose="02010609060101010101" pitchFamily="49" charset="-122"/>
              </a:rPr>
              <a:t>各点的特征描述子区分度明显</a:t>
            </a:r>
            <a:r>
              <a:rPr lang="zh-CN" altLang="en-US" sz="1600" dirty="0" smtClean="0">
                <a:solidFill>
                  <a:srgbClr val="01779A"/>
                </a:solidFill>
                <a:latin typeface="黑体" panose="02010609060101010101" pitchFamily="49" charset="-122"/>
                <a:ea typeface="黑体" panose="02010609060101010101" pitchFamily="49" charset="-122"/>
              </a:rPr>
              <a:t>；</a:t>
            </a:r>
            <a:endParaRPr lang="en-US" altLang="zh-CN" sz="1600" dirty="0" smtClean="0">
              <a:solidFill>
                <a:srgbClr val="01779A"/>
              </a:solidFill>
              <a:latin typeface="黑体" panose="02010609060101010101" pitchFamily="49" charset="-122"/>
              <a:ea typeface="黑体" panose="02010609060101010101" pitchFamily="49" charset="-122"/>
            </a:endParaRPr>
          </a:p>
          <a:p>
            <a:pPr marL="457200" indent="-457200" algn="just">
              <a:buClr>
                <a:srgbClr val="01779A"/>
              </a:buClr>
              <a:buFont typeface="+mj-ea"/>
              <a:buAutoNum type="circleNumDbPlain"/>
            </a:pPr>
            <a:endParaRPr lang="en-US" altLang="zh-CN" sz="1600" dirty="0">
              <a:solidFill>
                <a:srgbClr val="01779A"/>
              </a:solidFill>
              <a:latin typeface="黑体" panose="02010609060101010101" pitchFamily="49" charset="-122"/>
              <a:ea typeface="黑体" panose="02010609060101010101" pitchFamily="49" charset="-122"/>
            </a:endParaRPr>
          </a:p>
          <a:p>
            <a:pPr marL="0" indent="0" algn="just">
              <a:buClr>
                <a:srgbClr val="01779A"/>
              </a:buClr>
              <a:buNone/>
            </a:pPr>
            <a:r>
              <a:rPr lang="zh-CN" altLang="en-US" sz="2000" b="1" dirty="0" smtClean="0">
                <a:solidFill>
                  <a:schemeClr val="accent4">
                    <a:lumMod val="75000"/>
                  </a:schemeClr>
                </a:solidFill>
                <a:latin typeface="黑体" panose="02010609060101010101" pitchFamily="49" charset="-122"/>
                <a:ea typeface="黑体" panose="02010609060101010101" pitchFamily="49" charset="-122"/>
              </a:rPr>
              <a:t>数据集和对比方法：</a:t>
            </a:r>
            <a:endParaRPr lang="en-US" altLang="zh-CN" sz="2000" dirty="0">
              <a:solidFill>
                <a:srgbClr val="01779A"/>
              </a:solidFill>
              <a:latin typeface="黑体" panose="02010609060101010101" pitchFamily="49" charset="-122"/>
              <a:ea typeface="黑体" panose="02010609060101010101" pitchFamily="49" charset="-122"/>
            </a:endParaRPr>
          </a:p>
          <a:p>
            <a:pPr marL="0" indent="0" algn="just">
              <a:buClr>
                <a:srgbClr val="01779A"/>
              </a:buClr>
              <a:buNone/>
            </a:pPr>
            <a:r>
              <a:rPr lang="zh-CN" altLang="en-US" sz="1600" dirty="0" smtClean="0">
                <a:solidFill>
                  <a:srgbClr val="C00000"/>
                </a:solidFill>
                <a:latin typeface="黑体" panose="02010609060101010101" pitchFamily="49" charset="-122"/>
                <a:ea typeface="黑体" panose="02010609060101010101" pitchFamily="49" charset="-122"/>
              </a:rPr>
              <a:t>数据集：</a:t>
            </a:r>
            <a:r>
              <a:rPr lang="zh-CN" altLang="en-US" sz="1600" dirty="0" smtClean="0">
                <a:solidFill>
                  <a:srgbClr val="01779A"/>
                </a:solidFill>
                <a:latin typeface="黑体" panose="02010609060101010101" pitchFamily="49" charset="-122"/>
                <a:ea typeface="黑体" panose="02010609060101010101" pitchFamily="49" charset="-122"/>
              </a:rPr>
              <a:t>使用</a:t>
            </a:r>
            <a:r>
              <a:rPr lang="en-US" altLang="zh-CN" sz="1600" dirty="0" smtClean="0">
                <a:solidFill>
                  <a:srgbClr val="01779A"/>
                </a:solidFill>
                <a:latin typeface="黑体" panose="02010609060101010101" pitchFamily="49" charset="-122"/>
                <a:ea typeface="黑体" panose="02010609060101010101" pitchFamily="49" charset="-122"/>
              </a:rPr>
              <a:t>1000</a:t>
            </a:r>
            <a:r>
              <a:rPr lang="zh-CN" altLang="en-US" sz="1600" dirty="0">
                <a:solidFill>
                  <a:srgbClr val="01779A"/>
                </a:solidFill>
                <a:latin typeface="黑体" panose="02010609060101010101" pitchFamily="49" charset="-122"/>
                <a:ea typeface="黑体" panose="02010609060101010101" pitchFamily="49" charset="-122"/>
              </a:rPr>
              <a:t>组来自</a:t>
            </a:r>
            <a:r>
              <a:rPr lang="en-US" altLang="zh-CN" sz="1600" dirty="0" smtClean="0">
                <a:solidFill>
                  <a:srgbClr val="01779A"/>
                </a:solidFill>
                <a:latin typeface="黑体" panose="02010609060101010101" pitchFamily="49" charset="-122"/>
                <a:ea typeface="黑体" panose="02010609060101010101" pitchFamily="49" charset="-122"/>
              </a:rPr>
              <a:t>TCIA</a:t>
            </a:r>
            <a:r>
              <a:rPr lang="zh-CN" altLang="en-US" sz="1600" dirty="0" smtClean="0">
                <a:solidFill>
                  <a:srgbClr val="01779A"/>
                </a:solidFill>
                <a:latin typeface="黑体" panose="02010609060101010101" pitchFamily="49" charset="-122"/>
                <a:ea typeface="黑体" panose="02010609060101010101" pitchFamily="49" charset="-122"/>
              </a:rPr>
              <a:t>医学</a:t>
            </a:r>
            <a:r>
              <a:rPr lang="zh-CN" altLang="en-US" sz="1600" dirty="0">
                <a:solidFill>
                  <a:srgbClr val="01779A"/>
                </a:solidFill>
                <a:latin typeface="黑体" panose="02010609060101010101" pitchFamily="49" charset="-122"/>
                <a:ea typeface="黑体" panose="02010609060101010101" pitchFamily="49" charset="-122"/>
              </a:rPr>
              <a:t>影像数据库的胸腹部</a:t>
            </a:r>
            <a:r>
              <a:rPr lang="en-US" altLang="zh-CN" sz="1600" dirty="0">
                <a:solidFill>
                  <a:srgbClr val="01779A"/>
                </a:solidFill>
                <a:latin typeface="黑体" panose="02010609060101010101" pitchFamily="49" charset="-122"/>
                <a:ea typeface="黑体" panose="02010609060101010101" pitchFamily="49" charset="-122"/>
              </a:rPr>
              <a:t>CT</a:t>
            </a:r>
            <a:r>
              <a:rPr lang="zh-CN" altLang="en-US" sz="1600" dirty="0" smtClean="0">
                <a:solidFill>
                  <a:srgbClr val="01779A"/>
                </a:solidFill>
                <a:latin typeface="黑体" panose="02010609060101010101" pitchFamily="49" charset="-122"/>
                <a:ea typeface="黑体" panose="02010609060101010101" pitchFamily="49" charset="-122"/>
              </a:rPr>
              <a:t>图像，提取体表点云训练数据；通过多种</a:t>
            </a:r>
            <a:r>
              <a:rPr lang="zh-CN" altLang="en-US" sz="1600" dirty="0" smtClean="0">
                <a:solidFill>
                  <a:srgbClr val="C00000"/>
                </a:solidFill>
                <a:latin typeface="黑体" panose="02010609060101010101" pitchFamily="49" charset="-122"/>
                <a:ea typeface="黑体" panose="02010609060101010101" pitchFamily="49" charset="-122"/>
              </a:rPr>
              <a:t>数据增强方式</a:t>
            </a:r>
            <a:r>
              <a:rPr lang="zh-CN" altLang="en-US" sz="1600" dirty="0" smtClean="0">
                <a:solidFill>
                  <a:srgbClr val="01779A"/>
                </a:solidFill>
                <a:latin typeface="黑体" panose="02010609060101010101" pitchFamily="49" charset="-122"/>
                <a:ea typeface="黑体" panose="02010609060101010101" pitchFamily="49" charset="-122"/>
              </a:rPr>
              <a:t>，对数据集进行扩充；</a:t>
            </a:r>
            <a:endParaRPr lang="en-US" altLang="zh-CN" sz="1600" dirty="0" smtClean="0">
              <a:solidFill>
                <a:srgbClr val="01779A"/>
              </a:solidFill>
              <a:latin typeface="黑体" panose="02010609060101010101" pitchFamily="49" charset="-122"/>
              <a:ea typeface="黑体" panose="02010609060101010101" pitchFamily="49" charset="-122"/>
            </a:endParaRPr>
          </a:p>
          <a:p>
            <a:pPr marL="0" indent="0" algn="just">
              <a:buClr>
                <a:srgbClr val="01779A"/>
              </a:buClr>
              <a:buNone/>
            </a:pPr>
            <a:r>
              <a:rPr lang="zh-CN" altLang="en-US" sz="1600" dirty="0" smtClean="0">
                <a:solidFill>
                  <a:srgbClr val="C00000"/>
                </a:solidFill>
                <a:latin typeface="黑体" panose="02010609060101010101" pitchFamily="49" charset="-122"/>
                <a:ea typeface="黑体" panose="02010609060101010101" pitchFamily="49" charset="-122"/>
              </a:rPr>
              <a:t>对比方法：</a:t>
            </a:r>
            <a:r>
              <a:rPr lang="en-US" altLang="zh-CN" sz="1600" dirty="0" smtClean="0">
                <a:solidFill>
                  <a:srgbClr val="01779A"/>
                </a:solidFill>
                <a:latin typeface="黑体" panose="02010609060101010101" pitchFamily="49" charset="-122"/>
                <a:ea typeface="黑体" panose="02010609060101010101" pitchFamily="49" charset="-122"/>
              </a:rPr>
              <a:t>ICP</a:t>
            </a:r>
            <a:r>
              <a:rPr lang="zh-CN" altLang="en-US" sz="1600" dirty="0" smtClean="0">
                <a:solidFill>
                  <a:srgbClr val="01779A"/>
                </a:solidFill>
                <a:latin typeface="黑体" panose="02010609060101010101" pitchFamily="49" charset="-122"/>
                <a:ea typeface="黑体" panose="02010609060101010101" pitchFamily="49" charset="-122"/>
              </a:rPr>
              <a:t>、</a:t>
            </a:r>
            <a:r>
              <a:rPr lang="en-US" altLang="zh-CN" sz="1600" dirty="0" smtClean="0">
                <a:solidFill>
                  <a:srgbClr val="01779A"/>
                </a:solidFill>
                <a:latin typeface="黑体" panose="02010609060101010101" pitchFamily="49" charset="-122"/>
                <a:ea typeface="黑体" panose="02010609060101010101" pitchFamily="49" charset="-122"/>
              </a:rPr>
              <a:t>Spin</a:t>
            </a:r>
            <a:r>
              <a:rPr lang="zh-CN" altLang="en-US" sz="1600" dirty="0" smtClean="0">
                <a:solidFill>
                  <a:srgbClr val="01779A"/>
                </a:solidFill>
                <a:latin typeface="黑体" panose="02010609060101010101" pitchFamily="49" charset="-122"/>
                <a:ea typeface="黑体" panose="02010609060101010101" pitchFamily="49" charset="-122"/>
              </a:rPr>
              <a:t>、</a:t>
            </a:r>
            <a:r>
              <a:rPr lang="en-US" altLang="zh-CN" sz="1600" dirty="0" smtClean="0">
                <a:solidFill>
                  <a:srgbClr val="01779A"/>
                </a:solidFill>
                <a:latin typeface="黑体" panose="02010609060101010101" pitchFamily="49" charset="-122"/>
                <a:ea typeface="黑体" panose="02010609060101010101" pitchFamily="49" charset="-122"/>
              </a:rPr>
              <a:t>PFH</a:t>
            </a:r>
            <a:r>
              <a:rPr lang="zh-CN" altLang="en-US" sz="1600" dirty="0" smtClean="0">
                <a:solidFill>
                  <a:srgbClr val="01779A"/>
                </a:solidFill>
                <a:latin typeface="黑体" panose="02010609060101010101" pitchFamily="49" charset="-122"/>
                <a:ea typeface="黑体" panose="02010609060101010101" pitchFamily="49" charset="-122"/>
              </a:rPr>
              <a:t>、</a:t>
            </a:r>
            <a:r>
              <a:rPr lang="en-US" altLang="zh-CN" sz="1600" dirty="0" smtClean="0">
                <a:solidFill>
                  <a:srgbClr val="01779A"/>
                </a:solidFill>
                <a:latin typeface="黑体" panose="02010609060101010101" pitchFamily="49" charset="-122"/>
                <a:ea typeface="黑体" panose="02010609060101010101" pitchFamily="49" charset="-122"/>
              </a:rPr>
              <a:t>FPFH</a:t>
            </a:r>
            <a:r>
              <a:rPr lang="zh-CN" altLang="en-US" sz="1600" dirty="0" smtClean="0">
                <a:solidFill>
                  <a:srgbClr val="01779A"/>
                </a:solidFill>
                <a:latin typeface="黑体" panose="02010609060101010101" pitchFamily="49" charset="-122"/>
                <a:ea typeface="黑体" panose="02010609060101010101" pitchFamily="49" charset="-122"/>
              </a:rPr>
              <a:t>等</a:t>
            </a:r>
            <a:r>
              <a:rPr lang="zh-CN" altLang="en-US" sz="1600" dirty="0">
                <a:solidFill>
                  <a:srgbClr val="01779A"/>
                </a:solidFill>
                <a:latin typeface="黑体" panose="02010609060101010101" pitchFamily="49" charset="-122"/>
                <a:ea typeface="黑体" panose="02010609060101010101" pitchFamily="49" charset="-122"/>
              </a:rPr>
              <a:t>较成熟的配准方法或者描述</a:t>
            </a:r>
            <a:r>
              <a:rPr lang="zh-CN" altLang="en-US" sz="1600" dirty="0" smtClean="0">
                <a:solidFill>
                  <a:srgbClr val="01779A"/>
                </a:solidFill>
                <a:latin typeface="黑体" panose="02010609060101010101" pitchFamily="49" charset="-122"/>
                <a:ea typeface="黑体" panose="02010609060101010101" pitchFamily="49" charset="-122"/>
              </a:rPr>
              <a:t>子。</a:t>
            </a:r>
            <a:endParaRPr lang="en-US" altLang="zh-CN" sz="1600" dirty="0" smtClean="0">
              <a:solidFill>
                <a:srgbClr val="01779A"/>
              </a:solidFill>
              <a:latin typeface="黑体" panose="02010609060101010101" pitchFamily="49" charset="-122"/>
              <a:ea typeface="黑体" panose="02010609060101010101" pitchFamily="49" charset="-122"/>
            </a:endParaRPr>
          </a:p>
        </p:txBody>
      </p:sp>
      <p:pic>
        <p:nvPicPr>
          <p:cNvPr id="9" name="图片 8"/>
          <p:cNvPicPr/>
          <p:nvPr/>
        </p:nvPicPr>
        <p:blipFill>
          <a:blip r:embed="rId3"/>
          <a:stretch>
            <a:fillRect/>
          </a:stretch>
        </p:blipFill>
        <p:spPr>
          <a:xfrm>
            <a:off x="1619081" y="4593590"/>
            <a:ext cx="5759450" cy="1861820"/>
          </a:xfrm>
          <a:prstGeom prst="rect">
            <a:avLst/>
          </a:prstGeom>
        </p:spPr>
      </p:pic>
    </p:spTree>
    <p:extLst>
      <p:ext uri="{BB962C8B-B14F-4D97-AF65-F5344CB8AC3E}">
        <p14:creationId xmlns:p14="http://schemas.microsoft.com/office/powerpoint/2010/main" val="128852698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表格 14"/>
          <p:cNvGraphicFramePr>
            <a:graphicFrameLocks noGrp="1"/>
          </p:cNvGraphicFramePr>
          <p:nvPr>
            <p:extLst>
              <p:ext uri="{D42A27DB-BD31-4B8C-83A1-F6EECF244321}">
                <p14:modId xmlns:p14="http://schemas.microsoft.com/office/powerpoint/2010/main" val="807479294"/>
              </p:ext>
            </p:extLst>
          </p:nvPr>
        </p:nvGraphicFramePr>
        <p:xfrm>
          <a:off x="743182" y="2769623"/>
          <a:ext cx="7139550" cy="2468880"/>
        </p:xfrm>
        <a:graphic>
          <a:graphicData uri="http://schemas.openxmlformats.org/drawingml/2006/table">
            <a:tbl>
              <a:tblPr firstRow="1" firstCol="1" bandRow="1"/>
              <a:tblGrid>
                <a:gridCol w="1427910">
                  <a:extLst>
                    <a:ext uri="{9D8B030D-6E8A-4147-A177-3AD203B41FA5}">
                      <a16:colId xmlns:a16="http://schemas.microsoft.com/office/drawing/2014/main" val="1909097455"/>
                    </a:ext>
                  </a:extLst>
                </a:gridCol>
                <a:gridCol w="1427910">
                  <a:extLst>
                    <a:ext uri="{9D8B030D-6E8A-4147-A177-3AD203B41FA5}">
                      <a16:colId xmlns:a16="http://schemas.microsoft.com/office/drawing/2014/main" val="3487080810"/>
                    </a:ext>
                  </a:extLst>
                </a:gridCol>
                <a:gridCol w="1427910">
                  <a:extLst>
                    <a:ext uri="{9D8B030D-6E8A-4147-A177-3AD203B41FA5}">
                      <a16:colId xmlns:a16="http://schemas.microsoft.com/office/drawing/2014/main" val="2714244981"/>
                    </a:ext>
                  </a:extLst>
                </a:gridCol>
                <a:gridCol w="1427910">
                  <a:extLst>
                    <a:ext uri="{9D8B030D-6E8A-4147-A177-3AD203B41FA5}">
                      <a16:colId xmlns:a16="http://schemas.microsoft.com/office/drawing/2014/main" val="3657383279"/>
                    </a:ext>
                  </a:extLst>
                </a:gridCol>
                <a:gridCol w="1427910">
                  <a:extLst>
                    <a:ext uri="{9D8B030D-6E8A-4147-A177-3AD203B41FA5}">
                      <a16:colId xmlns:a16="http://schemas.microsoft.com/office/drawing/2014/main" val="3177646543"/>
                    </a:ext>
                  </a:extLst>
                </a:gridCol>
              </a:tblGrid>
              <a:tr h="544034">
                <a:tc>
                  <a:txBody>
                    <a:bodyPr/>
                    <a:lstStyle/>
                    <a:p>
                      <a:pPr algn="ctr">
                        <a:lnSpc>
                          <a:spcPct val="150000"/>
                        </a:lnSpc>
                        <a:spcAft>
                          <a:spcPts val="0"/>
                        </a:spcAft>
                      </a:pPr>
                      <a:r>
                        <a:rPr lang="zh-CN" sz="1200" b="1" kern="100">
                          <a:effectLst/>
                          <a:latin typeface="Times New Roman" panose="02020603050405020304" pitchFamily="18" charset="0"/>
                          <a:ea typeface="宋体" panose="02010600030101010101" pitchFamily="2" charset="-122"/>
                          <a:cs typeface="Times New Roman" panose="02020603050405020304" pitchFamily="18" charset="0"/>
                        </a:rPr>
                        <a:t>算法</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77719" marR="77719" marT="0" marB="0" anchor="ctr">
                    <a:lnL>
                      <a:noFill/>
                    </a:lnL>
                    <a:lnR>
                      <a:noFill/>
                    </a:lnR>
                    <a:lnT w="57150" cap="flat" cmpd="dbl"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1200" b="1" kern="100">
                          <a:effectLst/>
                          <a:latin typeface="Times New Roman" panose="02020603050405020304" pitchFamily="18" charset="0"/>
                          <a:ea typeface="宋体" panose="02010600030101010101" pitchFamily="2" charset="-122"/>
                          <a:cs typeface="Times New Roman" panose="02020603050405020304" pitchFamily="18" charset="0"/>
                        </a:rPr>
                        <a:t>平均特征点数</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77719" marR="77719" marT="0" marB="0" anchor="ctr">
                    <a:lnL>
                      <a:noFill/>
                    </a:lnL>
                    <a:lnR>
                      <a:noFill/>
                    </a:lnR>
                    <a:lnT w="57150" cap="flat" cmpd="dbl"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1200" b="1" kern="100">
                          <a:effectLst/>
                          <a:latin typeface="Times New Roman" panose="02020603050405020304" pitchFamily="18" charset="0"/>
                          <a:ea typeface="宋体" panose="02010600030101010101" pitchFamily="2" charset="-122"/>
                          <a:cs typeface="Times New Roman" panose="02020603050405020304" pitchFamily="18" charset="0"/>
                        </a:rPr>
                        <a:t>平均有效特征</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p>
                      <a:pPr algn="ctr">
                        <a:lnSpc>
                          <a:spcPct val="150000"/>
                        </a:lnSpc>
                        <a:spcAft>
                          <a:spcPts val="0"/>
                        </a:spcAft>
                      </a:pPr>
                      <a:r>
                        <a:rPr lang="zh-CN" sz="1200" b="1" kern="100">
                          <a:effectLst/>
                          <a:latin typeface="Times New Roman" panose="02020603050405020304" pitchFamily="18" charset="0"/>
                          <a:ea typeface="宋体" panose="02010600030101010101" pitchFamily="2" charset="-122"/>
                          <a:cs typeface="Times New Roman" panose="02020603050405020304" pitchFamily="18" charset="0"/>
                        </a:rPr>
                        <a:t>点数</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77719" marR="77719" marT="0" marB="0" anchor="ctr">
                    <a:lnL>
                      <a:noFill/>
                    </a:lnL>
                    <a:lnR>
                      <a:noFill/>
                    </a:lnR>
                    <a:lnT w="57150" cap="flat" cmpd="dbl"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1200" b="1" kern="100">
                          <a:effectLst/>
                          <a:latin typeface="Times New Roman" panose="02020603050405020304" pitchFamily="18" charset="0"/>
                          <a:ea typeface="宋体" panose="02010600030101010101" pitchFamily="2" charset="-122"/>
                          <a:cs typeface="Times New Roman" panose="02020603050405020304" pitchFamily="18" charset="0"/>
                        </a:rPr>
                        <a:t>平均有效率</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77719" marR="77719" marT="0" marB="0" anchor="ctr">
                    <a:lnL>
                      <a:noFill/>
                    </a:lnL>
                    <a:lnR>
                      <a:noFill/>
                    </a:lnR>
                    <a:lnT w="57150" cap="flat" cmpd="dbl"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1200" b="1" kern="100">
                          <a:effectLst/>
                          <a:latin typeface="Times New Roman" panose="02020603050405020304" pitchFamily="18" charset="0"/>
                          <a:ea typeface="宋体" panose="02010600030101010101" pitchFamily="2" charset="-122"/>
                          <a:cs typeface="Times New Roman" panose="02020603050405020304" pitchFamily="18" charset="0"/>
                        </a:rPr>
                        <a:t>平均配准误差</a:t>
                      </a:r>
                      <a:r>
                        <a:rPr lang="en-US" sz="1200" b="1" kern="100">
                          <a:effectLst/>
                          <a:latin typeface="Times New Roman" panose="02020603050405020304" pitchFamily="18" charset="0"/>
                          <a:ea typeface="宋体" panose="02010600030101010101" pitchFamily="2" charset="-122"/>
                          <a:cs typeface="Times New Roman" panose="02020603050405020304" pitchFamily="18" charset="0"/>
                        </a:rPr>
                        <a:t>/mm</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p>
                      <a:pPr algn="ctr">
                        <a:lnSpc>
                          <a:spcPct val="150000"/>
                        </a:lnSpc>
                        <a:spcAft>
                          <a:spcPts val="0"/>
                        </a:spcAft>
                      </a:pPr>
                      <a:r>
                        <a:rPr lang="zh-CN" sz="1200" b="1" kern="100">
                          <a:effectLst/>
                          <a:latin typeface="Times New Roman" panose="02020603050405020304" pitchFamily="18" charset="0"/>
                          <a:ea typeface="宋体" panose="02010600030101010101" pitchFamily="2" charset="-122"/>
                          <a:cs typeface="Times New Roman" panose="02020603050405020304" pitchFamily="18" charset="0"/>
                        </a:rPr>
                        <a:t>（重心距离）</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77719" marR="77719" marT="0" marB="0" anchor="ctr">
                    <a:lnL>
                      <a:noFill/>
                    </a:lnL>
                    <a:lnR>
                      <a:noFill/>
                    </a:lnR>
                    <a:lnT w="57150" cap="flat" cmpd="dbl"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55664022"/>
                  </a:ext>
                </a:extLst>
              </a:tr>
              <a:tr h="272017">
                <a:tc>
                  <a:txBody>
                    <a:bodyPr/>
                    <a:lstStyle/>
                    <a:p>
                      <a:pPr algn="ctr">
                        <a:lnSpc>
                          <a:spcPct val="150000"/>
                        </a:lnSpc>
                        <a:spcAft>
                          <a:spcPts val="0"/>
                        </a:spcAft>
                      </a:pPr>
                      <a:r>
                        <a:rPr lang="en-US" sz="1200" kern="100">
                          <a:effectLst/>
                          <a:latin typeface="Times New Roman" panose="02020603050405020304" pitchFamily="18" charset="0"/>
                          <a:ea typeface="宋体" panose="02010600030101010101" pitchFamily="2" charset="-122"/>
                          <a:cs typeface="Times New Roman" panose="02020603050405020304" pitchFamily="18" charset="0"/>
                        </a:rPr>
                        <a:t>ICP</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77719" marR="77719" marT="0" marB="0" anchor="ctr">
                    <a:lnL>
                      <a:noFill/>
                    </a:lnL>
                    <a:lnR>
                      <a:noFill/>
                    </a:lnR>
                    <a:lnT w="19050" cap="flat" cmpd="sng" algn="ctr">
                      <a:solidFill>
                        <a:srgbClr val="000000"/>
                      </a:solidFill>
                      <a:prstDash val="solid"/>
                      <a:round/>
                      <a:headEnd type="none" w="med" len="med"/>
                      <a:tailEnd type="none" w="med" len="med"/>
                    </a:lnT>
                    <a:lnB>
                      <a:noFill/>
                    </a:lnB>
                  </a:tcPr>
                </a:tc>
                <a:tc>
                  <a:txBody>
                    <a:bodyPr/>
                    <a:lstStyle/>
                    <a:p>
                      <a:pPr algn="ctr">
                        <a:lnSpc>
                          <a:spcPct val="150000"/>
                        </a:lnSpc>
                        <a:spcAft>
                          <a:spcPts val="0"/>
                        </a:spcAft>
                      </a:pPr>
                      <a:r>
                        <a:rPr lang="en-US" sz="1200" kern="100">
                          <a:effectLst/>
                          <a:latin typeface="Times New Roman" panose="02020603050405020304" pitchFamily="18" charset="0"/>
                          <a:ea typeface="宋体" panose="02010600030101010101" pitchFamily="2" charset="-122"/>
                          <a:cs typeface="Times New Roman" panose="02020603050405020304" pitchFamily="18" charset="0"/>
                        </a:rPr>
                        <a:t>——</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77719" marR="77719" marT="0" marB="0" anchor="ctr">
                    <a:lnL>
                      <a:noFill/>
                    </a:lnL>
                    <a:lnR>
                      <a:noFill/>
                    </a:lnR>
                    <a:lnT w="19050" cap="flat" cmpd="sng" algn="ctr">
                      <a:solidFill>
                        <a:srgbClr val="000000"/>
                      </a:solidFill>
                      <a:prstDash val="solid"/>
                      <a:round/>
                      <a:headEnd type="none" w="med" len="med"/>
                      <a:tailEnd type="none" w="med" len="med"/>
                    </a:lnT>
                    <a:lnB>
                      <a:noFill/>
                    </a:lnB>
                  </a:tcPr>
                </a:tc>
                <a:tc>
                  <a:txBody>
                    <a:bodyPr/>
                    <a:lstStyle/>
                    <a:p>
                      <a:pPr algn="ctr">
                        <a:lnSpc>
                          <a:spcPct val="150000"/>
                        </a:lnSpc>
                        <a:spcAft>
                          <a:spcPts val="0"/>
                        </a:spcAft>
                      </a:pPr>
                      <a:r>
                        <a:rPr lang="en-US" sz="1200" kern="100">
                          <a:effectLst/>
                          <a:latin typeface="Times New Roman" panose="02020603050405020304" pitchFamily="18" charset="0"/>
                          <a:ea typeface="宋体" panose="02010600030101010101" pitchFamily="2" charset="-122"/>
                          <a:cs typeface="Times New Roman" panose="02020603050405020304" pitchFamily="18" charset="0"/>
                        </a:rPr>
                        <a:t>——</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77719" marR="77719" marT="0" marB="0" anchor="ctr">
                    <a:lnL>
                      <a:noFill/>
                    </a:lnL>
                    <a:lnR>
                      <a:noFill/>
                    </a:lnR>
                    <a:lnT w="19050" cap="flat" cmpd="sng" algn="ctr">
                      <a:solidFill>
                        <a:srgbClr val="000000"/>
                      </a:solidFill>
                      <a:prstDash val="solid"/>
                      <a:round/>
                      <a:headEnd type="none" w="med" len="med"/>
                      <a:tailEnd type="none" w="med" len="med"/>
                    </a:lnT>
                    <a:lnB>
                      <a:noFill/>
                    </a:lnB>
                  </a:tcPr>
                </a:tc>
                <a:tc>
                  <a:txBody>
                    <a:bodyPr/>
                    <a:lstStyle/>
                    <a:p>
                      <a:pPr algn="ctr">
                        <a:lnSpc>
                          <a:spcPct val="150000"/>
                        </a:lnSpc>
                        <a:spcAft>
                          <a:spcPts val="0"/>
                        </a:spcAft>
                      </a:pPr>
                      <a:r>
                        <a:rPr lang="en-US" sz="1200" kern="100">
                          <a:effectLst/>
                          <a:latin typeface="Times New Roman" panose="02020603050405020304" pitchFamily="18" charset="0"/>
                          <a:ea typeface="宋体" panose="02010600030101010101" pitchFamily="2" charset="-122"/>
                          <a:cs typeface="Times New Roman" panose="02020603050405020304" pitchFamily="18" charset="0"/>
                        </a:rPr>
                        <a:t>——</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77719" marR="77719" marT="0" marB="0">
                    <a:lnL>
                      <a:noFill/>
                    </a:lnL>
                    <a:lnR>
                      <a:noFill/>
                    </a:lnR>
                    <a:lnT w="19050" cap="flat" cmpd="sng" algn="ctr">
                      <a:solidFill>
                        <a:srgbClr val="000000"/>
                      </a:solidFill>
                      <a:prstDash val="solid"/>
                      <a:round/>
                      <a:headEnd type="none" w="med" len="med"/>
                      <a:tailEnd type="none" w="med" len="med"/>
                    </a:lnT>
                    <a:lnB>
                      <a:noFill/>
                    </a:lnB>
                  </a:tcPr>
                </a:tc>
                <a:tc>
                  <a:txBody>
                    <a:bodyPr/>
                    <a:lstStyle/>
                    <a:p>
                      <a:pPr algn="ctr">
                        <a:lnSpc>
                          <a:spcPct val="150000"/>
                        </a:lnSpc>
                        <a:spcAft>
                          <a:spcPts val="0"/>
                        </a:spcAft>
                      </a:pPr>
                      <a:r>
                        <a:rPr lang="en-US" sz="1200" kern="100">
                          <a:effectLst/>
                          <a:latin typeface="Times New Roman" panose="02020603050405020304" pitchFamily="18" charset="0"/>
                          <a:ea typeface="宋体" panose="02010600030101010101" pitchFamily="2" charset="-122"/>
                          <a:cs typeface="Times New Roman" panose="02020603050405020304" pitchFamily="18" charset="0"/>
                        </a:rPr>
                        <a:t>3.81</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77719" marR="77719" marT="0" marB="0" anchor="ctr">
                    <a:lnL>
                      <a:noFill/>
                    </a:lnL>
                    <a:lnR>
                      <a:noFill/>
                    </a:lnR>
                    <a:lnT w="190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3418457731"/>
                  </a:ext>
                </a:extLst>
              </a:tr>
              <a:tr h="272017">
                <a:tc>
                  <a:txBody>
                    <a:bodyPr/>
                    <a:lstStyle/>
                    <a:p>
                      <a:pPr algn="ctr">
                        <a:lnSpc>
                          <a:spcPct val="150000"/>
                        </a:lnSpc>
                        <a:spcAft>
                          <a:spcPts val="0"/>
                        </a:spcAft>
                      </a:pPr>
                      <a:r>
                        <a:rPr lang="en-US" sz="1200" kern="100">
                          <a:effectLst/>
                          <a:latin typeface="Times New Roman" panose="02020603050405020304" pitchFamily="18" charset="0"/>
                          <a:ea typeface="宋体" panose="02010600030101010101" pitchFamily="2" charset="-122"/>
                          <a:cs typeface="Times New Roman" panose="02020603050405020304" pitchFamily="18" charset="0"/>
                        </a:rPr>
                        <a:t>Spin</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77719" marR="77719" marT="0" marB="0" anchor="ctr">
                    <a:lnL>
                      <a:noFill/>
                    </a:lnL>
                    <a:lnR>
                      <a:noFill/>
                    </a:lnR>
                    <a:lnT>
                      <a:noFill/>
                    </a:lnT>
                    <a:lnB>
                      <a:noFill/>
                    </a:lnB>
                  </a:tcPr>
                </a:tc>
                <a:tc>
                  <a:txBody>
                    <a:bodyPr/>
                    <a:lstStyle/>
                    <a:p>
                      <a:pPr algn="ctr">
                        <a:lnSpc>
                          <a:spcPct val="150000"/>
                        </a:lnSpc>
                        <a:spcAft>
                          <a:spcPts val="0"/>
                        </a:spcAft>
                      </a:pPr>
                      <a:r>
                        <a:rPr lang="en-US" sz="1200" kern="100">
                          <a:effectLst/>
                          <a:latin typeface="Times New Roman" panose="02020603050405020304" pitchFamily="18" charset="0"/>
                          <a:ea typeface="宋体" panose="02010600030101010101" pitchFamily="2" charset="-122"/>
                          <a:cs typeface="Times New Roman" panose="02020603050405020304" pitchFamily="18" charset="0"/>
                        </a:rPr>
                        <a:t>178</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77719" marR="77719" marT="0" marB="0" anchor="ctr">
                    <a:lnL>
                      <a:noFill/>
                    </a:lnL>
                    <a:lnR>
                      <a:noFill/>
                    </a:lnR>
                    <a:lnT>
                      <a:noFill/>
                    </a:lnT>
                    <a:lnB>
                      <a:noFill/>
                    </a:lnB>
                  </a:tcPr>
                </a:tc>
                <a:tc>
                  <a:txBody>
                    <a:bodyPr/>
                    <a:lstStyle/>
                    <a:p>
                      <a:pPr algn="ctr">
                        <a:lnSpc>
                          <a:spcPct val="150000"/>
                        </a:lnSpc>
                        <a:spcAft>
                          <a:spcPts val="0"/>
                        </a:spcAft>
                      </a:pPr>
                      <a:r>
                        <a:rPr lang="en-US" sz="1200" kern="100" dirty="0">
                          <a:effectLst/>
                          <a:latin typeface="Times New Roman" panose="02020603050405020304" pitchFamily="18" charset="0"/>
                          <a:ea typeface="宋体" panose="02010600030101010101" pitchFamily="2" charset="-122"/>
                          <a:cs typeface="Times New Roman" panose="02020603050405020304" pitchFamily="18" charset="0"/>
                        </a:rPr>
                        <a:t>82</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77719" marR="77719" marT="0" marB="0" anchor="ctr">
                    <a:lnL>
                      <a:noFill/>
                    </a:lnL>
                    <a:lnR>
                      <a:noFill/>
                    </a:lnR>
                    <a:lnT>
                      <a:noFill/>
                    </a:lnT>
                    <a:lnB>
                      <a:noFill/>
                    </a:lnB>
                  </a:tcPr>
                </a:tc>
                <a:tc>
                  <a:txBody>
                    <a:bodyPr/>
                    <a:lstStyle/>
                    <a:p>
                      <a:pPr algn="ctr">
                        <a:lnSpc>
                          <a:spcPct val="150000"/>
                        </a:lnSpc>
                        <a:spcAft>
                          <a:spcPts val="0"/>
                        </a:spcAft>
                      </a:pPr>
                      <a:r>
                        <a:rPr lang="en-US" sz="1200" kern="100">
                          <a:effectLst/>
                          <a:latin typeface="Times New Roman" panose="02020603050405020304" pitchFamily="18" charset="0"/>
                          <a:ea typeface="宋体" panose="02010600030101010101" pitchFamily="2" charset="-122"/>
                          <a:cs typeface="Times New Roman" panose="02020603050405020304" pitchFamily="18" charset="0"/>
                        </a:rPr>
                        <a:t>0.461</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77719" marR="77719" marT="0" marB="0">
                    <a:lnL>
                      <a:noFill/>
                    </a:lnL>
                    <a:lnR>
                      <a:noFill/>
                    </a:lnR>
                    <a:lnT>
                      <a:noFill/>
                    </a:lnT>
                    <a:lnB>
                      <a:noFill/>
                    </a:lnB>
                  </a:tcPr>
                </a:tc>
                <a:tc>
                  <a:txBody>
                    <a:bodyPr/>
                    <a:lstStyle/>
                    <a:p>
                      <a:pPr algn="ctr">
                        <a:lnSpc>
                          <a:spcPct val="150000"/>
                        </a:lnSpc>
                        <a:spcAft>
                          <a:spcPts val="0"/>
                        </a:spcAft>
                      </a:pPr>
                      <a:r>
                        <a:rPr lang="en-US" sz="1200" kern="100">
                          <a:effectLst/>
                          <a:latin typeface="Times New Roman" panose="02020603050405020304" pitchFamily="18" charset="0"/>
                          <a:ea typeface="宋体" panose="02010600030101010101" pitchFamily="2" charset="-122"/>
                          <a:cs typeface="Times New Roman" panose="02020603050405020304" pitchFamily="18" charset="0"/>
                        </a:rPr>
                        <a:t>5.27</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77719" marR="77719" marT="0" marB="0" anchor="ctr">
                    <a:lnL>
                      <a:noFill/>
                    </a:lnL>
                    <a:lnR>
                      <a:noFill/>
                    </a:lnR>
                    <a:lnT>
                      <a:noFill/>
                    </a:lnT>
                    <a:lnB>
                      <a:noFill/>
                    </a:lnB>
                  </a:tcPr>
                </a:tc>
                <a:extLst>
                  <a:ext uri="{0D108BD9-81ED-4DB2-BD59-A6C34878D82A}">
                    <a16:rowId xmlns:a16="http://schemas.microsoft.com/office/drawing/2014/main" val="740977008"/>
                  </a:ext>
                </a:extLst>
              </a:tr>
              <a:tr h="272017">
                <a:tc>
                  <a:txBody>
                    <a:bodyPr/>
                    <a:lstStyle/>
                    <a:p>
                      <a:pPr algn="ctr">
                        <a:lnSpc>
                          <a:spcPct val="150000"/>
                        </a:lnSpc>
                        <a:spcAft>
                          <a:spcPts val="0"/>
                        </a:spcAft>
                      </a:pPr>
                      <a:r>
                        <a:rPr lang="en-US" sz="1200" kern="100">
                          <a:effectLst/>
                          <a:latin typeface="Times New Roman" panose="02020603050405020304" pitchFamily="18" charset="0"/>
                          <a:ea typeface="宋体" panose="02010600030101010101" pitchFamily="2" charset="-122"/>
                          <a:cs typeface="Times New Roman" panose="02020603050405020304" pitchFamily="18" charset="0"/>
                        </a:rPr>
                        <a:t>PFH</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77719" marR="77719" marT="0" marB="0" anchor="ctr">
                    <a:lnL>
                      <a:noFill/>
                    </a:lnL>
                    <a:lnR>
                      <a:noFill/>
                    </a:lnR>
                    <a:lnT>
                      <a:noFill/>
                    </a:lnT>
                    <a:lnB>
                      <a:noFill/>
                    </a:lnB>
                  </a:tcPr>
                </a:tc>
                <a:tc>
                  <a:txBody>
                    <a:bodyPr/>
                    <a:lstStyle/>
                    <a:p>
                      <a:pPr algn="ctr">
                        <a:lnSpc>
                          <a:spcPct val="150000"/>
                        </a:lnSpc>
                        <a:spcAft>
                          <a:spcPts val="0"/>
                        </a:spcAft>
                      </a:pPr>
                      <a:r>
                        <a:rPr lang="en-US" sz="1200" kern="100">
                          <a:effectLst/>
                          <a:latin typeface="Times New Roman" panose="02020603050405020304" pitchFamily="18" charset="0"/>
                          <a:ea typeface="宋体" panose="02010600030101010101" pitchFamily="2" charset="-122"/>
                          <a:cs typeface="Times New Roman" panose="02020603050405020304" pitchFamily="18" charset="0"/>
                        </a:rPr>
                        <a:t>133</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77719" marR="77719" marT="0" marB="0" anchor="ctr">
                    <a:lnL>
                      <a:noFill/>
                    </a:lnL>
                    <a:lnR>
                      <a:noFill/>
                    </a:lnR>
                    <a:lnT>
                      <a:noFill/>
                    </a:lnT>
                    <a:lnB>
                      <a:noFill/>
                    </a:lnB>
                  </a:tcPr>
                </a:tc>
                <a:tc>
                  <a:txBody>
                    <a:bodyPr/>
                    <a:lstStyle/>
                    <a:p>
                      <a:pPr algn="ctr">
                        <a:lnSpc>
                          <a:spcPct val="150000"/>
                        </a:lnSpc>
                        <a:spcAft>
                          <a:spcPts val="0"/>
                        </a:spcAft>
                      </a:pPr>
                      <a:r>
                        <a:rPr lang="en-US" sz="1200" kern="100">
                          <a:effectLst/>
                          <a:latin typeface="Times New Roman" panose="02020603050405020304" pitchFamily="18" charset="0"/>
                          <a:ea typeface="宋体" panose="02010600030101010101" pitchFamily="2" charset="-122"/>
                          <a:cs typeface="Times New Roman" panose="02020603050405020304" pitchFamily="18" charset="0"/>
                        </a:rPr>
                        <a:t>79</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77719" marR="77719" marT="0" marB="0" anchor="ctr">
                    <a:lnL>
                      <a:noFill/>
                    </a:lnL>
                    <a:lnR>
                      <a:noFill/>
                    </a:lnR>
                    <a:lnT>
                      <a:noFill/>
                    </a:lnT>
                    <a:lnB>
                      <a:noFill/>
                    </a:lnB>
                  </a:tcPr>
                </a:tc>
                <a:tc>
                  <a:txBody>
                    <a:bodyPr/>
                    <a:lstStyle/>
                    <a:p>
                      <a:pPr algn="ctr">
                        <a:lnSpc>
                          <a:spcPct val="150000"/>
                        </a:lnSpc>
                        <a:spcAft>
                          <a:spcPts val="0"/>
                        </a:spcAft>
                      </a:pPr>
                      <a:r>
                        <a:rPr lang="en-US" sz="1200" kern="100">
                          <a:effectLst/>
                          <a:latin typeface="Times New Roman" panose="02020603050405020304" pitchFamily="18" charset="0"/>
                          <a:ea typeface="宋体" panose="02010600030101010101" pitchFamily="2" charset="-122"/>
                          <a:cs typeface="Times New Roman" panose="02020603050405020304" pitchFamily="18" charset="0"/>
                        </a:rPr>
                        <a:t>0.594</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77719" marR="77719" marT="0" marB="0">
                    <a:lnL>
                      <a:noFill/>
                    </a:lnL>
                    <a:lnR>
                      <a:noFill/>
                    </a:lnR>
                    <a:lnT>
                      <a:noFill/>
                    </a:lnT>
                    <a:lnB>
                      <a:noFill/>
                    </a:lnB>
                  </a:tcPr>
                </a:tc>
                <a:tc>
                  <a:txBody>
                    <a:bodyPr/>
                    <a:lstStyle/>
                    <a:p>
                      <a:pPr algn="ctr">
                        <a:lnSpc>
                          <a:spcPct val="150000"/>
                        </a:lnSpc>
                        <a:spcAft>
                          <a:spcPts val="0"/>
                        </a:spcAft>
                      </a:pPr>
                      <a:r>
                        <a:rPr lang="en-US" sz="1200" kern="100">
                          <a:effectLst/>
                          <a:latin typeface="Times New Roman" panose="02020603050405020304" pitchFamily="18" charset="0"/>
                          <a:ea typeface="宋体" panose="02010600030101010101" pitchFamily="2" charset="-122"/>
                          <a:cs typeface="Times New Roman" panose="02020603050405020304" pitchFamily="18" charset="0"/>
                        </a:rPr>
                        <a:t>6.51</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77719" marR="77719" marT="0" marB="0" anchor="ctr">
                    <a:lnL>
                      <a:noFill/>
                    </a:lnL>
                    <a:lnR>
                      <a:noFill/>
                    </a:lnR>
                    <a:lnT>
                      <a:noFill/>
                    </a:lnT>
                    <a:lnB>
                      <a:noFill/>
                    </a:lnB>
                  </a:tcPr>
                </a:tc>
                <a:extLst>
                  <a:ext uri="{0D108BD9-81ED-4DB2-BD59-A6C34878D82A}">
                    <a16:rowId xmlns:a16="http://schemas.microsoft.com/office/drawing/2014/main" val="1935991960"/>
                  </a:ext>
                </a:extLst>
              </a:tr>
              <a:tr h="272017">
                <a:tc>
                  <a:txBody>
                    <a:bodyPr/>
                    <a:lstStyle/>
                    <a:p>
                      <a:pPr algn="ctr">
                        <a:lnSpc>
                          <a:spcPct val="150000"/>
                        </a:lnSpc>
                        <a:spcAft>
                          <a:spcPts val="0"/>
                        </a:spcAft>
                      </a:pPr>
                      <a:r>
                        <a:rPr lang="en-US" sz="1200" kern="100">
                          <a:effectLst/>
                          <a:latin typeface="Times New Roman" panose="02020603050405020304" pitchFamily="18" charset="0"/>
                          <a:ea typeface="宋体" panose="02010600030101010101" pitchFamily="2" charset="-122"/>
                          <a:cs typeface="Times New Roman" panose="02020603050405020304" pitchFamily="18" charset="0"/>
                        </a:rPr>
                        <a:t>FPFH</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77719" marR="77719" marT="0" marB="0" anchor="ctr">
                    <a:lnL>
                      <a:noFill/>
                    </a:lnL>
                    <a:lnR>
                      <a:noFill/>
                    </a:lnR>
                    <a:lnT>
                      <a:noFill/>
                    </a:lnT>
                    <a:lnB>
                      <a:noFill/>
                    </a:lnB>
                  </a:tcPr>
                </a:tc>
                <a:tc>
                  <a:txBody>
                    <a:bodyPr/>
                    <a:lstStyle/>
                    <a:p>
                      <a:pPr algn="ctr">
                        <a:lnSpc>
                          <a:spcPct val="150000"/>
                        </a:lnSpc>
                        <a:spcAft>
                          <a:spcPts val="0"/>
                        </a:spcAft>
                      </a:pPr>
                      <a:r>
                        <a:rPr lang="en-US" sz="1200" kern="100">
                          <a:effectLst/>
                          <a:latin typeface="Times New Roman" panose="02020603050405020304" pitchFamily="18" charset="0"/>
                          <a:ea typeface="宋体" panose="02010600030101010101" pitchFamily="2" charset="-122"/>
                          <a:cs typeface="Times New Roman" panose="02020603050405020304" pitchFamily="18" charset="0"/>
                        </a:rPr>
                        <a:t>146</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77719" marR="77719" marT="0" marB="0" anchor="ctr">
                    <a:lnL>
                      <a:noFill/>
                    </a:lnL>
                    <a:lnR>
                      <a:noFill/>
                    </a:lnR>
                    <a:lnT>
                      <a:noFill/>
                    </a:lnT>
                    <a:lnB>
                      <a:noFill/>
                    </a:lnB>
                  </a:tcPr>
                </a:tc>
                <a:tc>
                  <a:txBody>
                    <a:bodyPr/>
                    <a:lstStyle/>
                    <a:p>
                      <a:pPr algn="ctr">
                        <a:lnSpc>
                          <a:spcPct val="150000"/>
                        </a:lnSpc>
                        <a:spcAft>
                          <a:spcPts val="0"/>
                        </a:spcAft>
                      </a:pPr>
                      <a:r>
                        <a:rPr lang="en-US" sz="1200" kern="100">
                          <a:effectLst/>
                          <a:latin typeface="Times New Roman" panose="02020603050405020304" pitchFamily="18" charset="0"/>
                          <a:ea typeface="宋体" panose="02010600030101010101" pitchFamily="2" charset="-122"/>
                          <a:cs typeface="Times New Roman" panose="02020603050405020304" pitchFamily="18" charset="0"/>
                        </a:rPr>
                        <a:t>83</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77719" marR="77719" marT="0" marB="0" anchor="ctr">
                    <a:lnL>
                      <a:noFill/>
                    </a:lnL>
                    <a:lnR>
                      <a:noFill/>
                    </a:lnR>
                    <a:lnT>
                      <a:noFill/>
                    </a:lnT>
                    <a:lnB>
                      <a:noFill/>
                    </a:lnB>
                  </a:tcPr>
                </a:tc>
                <a:tc>
                  <a:txBody>
                    <a:bodyPr/>
                    <a:lstStyle/>
                    <a:p>
                      <a:pPr algn="ctr">
                        <a:lnSpc>
                          <a:spcPct val="150000"/>
                        </a:lnSpc>
                        <a:spcAft>
                          <a:spcPts val="0"/>
                        </a:spcAft>
                      </a:pPr>
                      <a:r>
                        <a:rPr lang="en-US" sz="1200" kern="100" dirty="0">
                          <a:effectLst/>
                          <a:latin typeface="Times New Roman" panose="02020603050405020304" pitchFamily="18" charset="0"/>
                          <a:ea typeface="宋体" panose="02010600030101010101" pitchFamily="2" charset="-122"/>
                          <a:cs typeface="Times New Roman" panose="02020603050405020304" pitchFamily="18" charset="0"/>
                        </a:rPr>
                        <a:t>0.568</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77719" marR="77719" marT="0" marB="0">
                    <a:lnL>
                      <a:noFill/>
                    </a:lnL>
                    <a:lnR>
                      <a:noFill/>
                    </a:lnR>
                    <a:lnT>
                      <a:noFill/>
                    </a:lnT>
                    <a:lnB>
                      <a:noFill/>
                    </a:lnB>
                  </a:tcPr>
                </a:tc>
                <a:tc>
                  <a:txBody>
                    <a:bodyPr/>
                    <a:lstStyle/>
                    <a:p>
                      <a:pPr algn="ctr">
                        <a:lnSpc>
                          <a:spcPct val="150000"/>
                        </a:lnSpc>
                        <a:spcAft>
                          <a:spcPts val="0"/>
                        </a:spcAft>
                      </a:pPr>
                      <a:r>
                        <a:rPr lang="en-US" sz="1200" kern="100">
                          <a:effectLst/>
                          <a:latin typeface="Times New Roman" panose="02020603050405020304" pitchFamily="18" charset="0"/>
                          <a:ea typeface="宋体" panose="02010600030101010101" pitchFamily="2" charset="-122"/>
                          <a:cs typeface="Times New Roman" panose="02020603050405020304" pitchFamily="18" charset="0"/>
                        </a:rPr>
                        <a:t>4.88</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77719" marR="77719" marT="0" marB="0" anchor="ctr">
                    <a:lnL>
                      <a:noFill/>
                    </a:lnL>
                    <a:lnR>
                      <a:noFill/>
                    </a:lnR>
                    <a:lnT>
                      <a:noFill/>
                    </a:lnT>
                    <a:lnB>
                      <a:noFill/>
                    </a:lnB>
                  </a:tcPr>
                </a:tc>
                <a:extLst>
                  <a:ext uri="{0D108BD9-81ED-4DB2-BD59-A6C34878D82A}">
                    <a16:rowId xmlns:a16="http://schemas.microsoft.com/office/drawing/2014/main" val="3839685453"/>
                  </a:ext>
                </a:extLst>
              </a:tr>
              <a:tr h="272017">
                <a:tc>
                  <a:txBody>
                    <a:bodyPr/>
                    <a:lstStyle/>
                    <a:p>
                      <a:pPr algn="ctr">
                        <a:lnSpc>
                          <a:spcPct val="150000"/>
                        </a:lnSpc>
                        <a:spcAft>
                          <a:spcPts val="0"/>
                        </a:spcAft>
                      </a:pPr>
                      <a:r>
                        <a:rPr lang="en-US" sz="1200" kern="100">
                          <a:effectLst/>
                          <a:latin typeface="Times New Roman" panose="02020603050405020304" pitchFamily="18" charset="0"/>
                          <a:ea typeface="宋体" panose="02010600030101010101" pitchFamily="2" charset="-122"/>
                          <a:cs typeface="Times New Roman" panose="02020603050405020304" pitchFamily="18" charset="0"/>
                        </a:rPr>
                        <a:t>PointRegNet M=8</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77719" marR="77719" marT="0" marB="0" anchor="ctr">
                    <a:lnL>
                      <a:noFill/>
                    </a:lnL>
                    <a:lnR>
                      <a:noFill/>
                    </a:lnR>
                    <a:lnT>
                      <a:noFill/>
                    </a:lnT>
                    <a:lnB>
                      <a:noFill/>
                    </a:lnB>
                  </a:tcPr>
                </a:tc>
                <a:tc>
                  <a:txBody>
                    <a:bodyPr/>
                    <a:lstStyle/>
                    <a:p>
                      <a:pPr algn="ctr">
                        <a:lnSpc>
                          <a:spcPct val="150000"/>
                        </a:lnSpc>
                        <a:spcAft>
                          <a:spcPts val="0"/>
                        </a:spcAft>
                      </a:pPr>
                      <a:r>
                        <a:rPr lang="en-US" sz="1200" kern="100">
                          <a:effectLst/>
                          <a:latin typeface="Times New Roman" panose="02020603050405020304" pitchFamily="18" charset="0"/>
                          <a:ea typeface="宋体" panose="02010600030101010101" pitchFamily="2" charset="-122"/>
                          <a:cs typeface="Times New Roman" panose="02020603050405020304" pitchFamily="18" charset="0"/>
                        </a:rPr>
                        <a:t>8</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77719" marR="77719" marT="0" marB="0" anchor="ctr">
                    <a:lnL>
                      <a:noFill/>
                    </a:lnL>
                    <a:lnR>
                      <a:noFill/>
                    </a:lnR>
                    <a:lnT>
                      <a:noFill/>
                    </a:lnT>
                    <a:lnB>
                      <a:noFill/>
                    </a:lnB>
                  </a:tcPr>
                </a:tc>
                <a:tc>
                  <a:txBody>
                    <a:bodyPr/>
                    <a:lstStyle/>
                    <a:p>
                      <a:pPr algn="ctr">
                        <a:lnSpc>
                          <a:spcPct val="150000"/>
                        </a:lnSpc>
                        <a:spcAft>
                          <a:spcPts val="0"/>
                        </a:spcAft>
                      </a:pPr>
                      <a:r>
                        <a:rPr lang="en-US" sz="1200" kern="100">
                          <a:effectLst/>
                          <a:latin typeface="Times New Roman" panose="02020603050405020304" pitchFamily="18" charset="0"/>
                          <a:ea typeface="宋体" panose="02010600030101010101" pitchFamily="2" charset="-122"/>
                          <a:cs typeface="Times New Roman" panose="02020603050405020304" pitchFamily="18" charset="0"/>
                        </a:rPr>
                        <a:t>6.1</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77719" marR="77719" marT="0" marB="0" anchor="ctr">
                    <a:lnL>
                      <a:noFill/>
                    </a:lnL>
                    <a:lnR>
                      <a:noFill/>
                    </a:lnR>
                    <a:lnT>
                      <a:noFill/>
                    </a:lnT>
                    <a:lnB>
                      <a:noFill/>
                    </a:lnB>
                  </a:tcPr>
                </a:tc>
                <a:tc>
                  <a:txBody>
                    <a:bodyPr/>
                    <a:lstStyle/>
                    <a:p>
                      <a:pPr algn="ctr">
                        <a:lnSpc>
                          <a:spcPct val="150000"/>
                        </a:lnSpc>
                        <a:spcAft>
                          <a:spcPts val="0"/>
                        </a:spcAft>
                      </a:pPr>
                      <a:r>
                        <a:rPr lang="en-US" sz="1200" b="1" kern="100">
                          <a:effectLst/>
                          <a:latin typeface="Times New Roman" panose="02020603050405020304" pitchFamily="18" charset="0"/>
                          <a:ea typeface="宋体" panose="02010600030101010101" pitchFamily="2" charset="-122"/>
                          <a:cs typeface="Times New Roman" panose="02020603050405020304" pitchFamily="18" charset="0"/>
                        </a:rPr>
                        <a:t>0.762</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77719" marR="77719" marT="0" marB="0">
                    <a:lnL>
                      <a:noFill/>
                    </a:lnL>
                    <a:lnR>
                      <a:noFill/>
                    </a:lnR>
                    <a:lnT>
                      <a:noFill/>
                    </a:lnT>
                    <a:lnB>
                      <a:noFill/>
                    </a:lnB>
                  </a:tcPr>
                </a:tc>
                <a:tc>
                  <a:txBody>
                    <a:bodyPr/>
                    <a:lstStyle/>
                    <a:p>
                      <a:pPr algn="ctr">
                        <a:lnSpc>
                          <a:spcPct val="150000"/>
                        </a:lnSpc>
                        <a:spcAft>
                          <a:spcPts val="0"/>
                        </a:spcAft>
                      </a:pPr>
                      <a:r>
                        <a:rPr lang="en-US" sz="1200" kern="100">
                          <a:effectLst/>
                          <a:latin typeface="Times New Roman" panose="02020603050405020304" pitchFamily="18" charset="0"/>
                          <a:ea typeface="宋体" panose="02010600030101010101" pitchFamily="2" charset="-122"/>
                          <a:cs typeface="Times New Roman" panose="02020603050405020304" pitchFamily="18" charset="0"/>
                        </a:rPr>
                        <a:t>7.15</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77719" marR="77719" marT="0" marB="0" anchor="ctr">
                    <a:lnL>
                      <a:noFill/>
                    </a:lnL>
                    <a:lnR>
                      <a:noFill/>
                    </a:lnR>
                    <a:lnT>
                      <a:noFill/>
                    </a:lnT>
                    <a:lnB>
                      <a:noFill/>
                    </a:lnB>
                  </a:tcPr>
                </a:tc>
                <a:extLst>
                  <a:ext uri="{0D108BD9-81ED-4DB2-BD59-A6C34878D82A}">
                    <a16:rowId xmlns:a16="http://schemas.microsoft.com/office/drawing/2014/main" val="504962216"/>
                  </a:ext>
                </a:extLst>
              </a:tr>
              <a:tr h="272017">
                <a:tc>
                  <a:txBody>
                    <a:bodyPr/>
                    <a:lstStyle/>
                    <a:p>
                      <a:pPr algn="ctr">
                        <a:lnSpc>
                          <a:spcPct val="150000"/>
                        </a:lnSpc>
                        <a:spcAft>
                          <a:spcPts val="0"/>
                        </a:spcAft>
                      </a:pPr>
                      <a:r>
                        <a:rPr lang="en-US" sz="1200" kern="100">
                          <a:effectLst/>
                          <a:latin typeface="Times New Roman" panose="02020603050405020304" pitchFamily="18" charset="0"/>
                          <a:ea typeface="宋体" panose="02010600030101010101" pitchFamily="2" charset="-122"/>
                          <a:cs typeface="Times New Roman" panose="02020603050405020304" pitchFamily="18" charset="0"/>
                        </a:rPr>
                        <a:t>PointRegNet M=16</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77719" marR="77719" marT="0" marB="0" anchor="ctr">
                    <a:lnL>
                      <a:noFill/>
                    </a:lnL>
                    <a:lnR>
                      <a:noFill/>
                    </a:lnR>
                    <a:lnT>
                      <a:noFill/>
                    </a:lnT>
                    <a:lnB>
                      <a:noFill/>
                    </a:lnB>
                  </a:tcPr>
                </a:tc>
                <a:tc>
                  <a:txBody>
                    <a:bodyPr/>
                    <a:lstStyle/>
                    <a:p>
                      <a:pPr algn="ctr">
                        <a:lnSpc>
                          <a:spcPct val="150000"/>
                        </a:lnSpc>
                        <a:spcAft>
                          <a:spcPts val="0"/>
                        </a:spcAft>
                      </a:pPr>
                      <a:r>
                        <a:rPr lang="en-US" sz="1200" kern="100">
                          <a:effectLst/>
                          <a:latin typeface="Times New Roman" panose="02020603050405020304" pitchFamily="18" charset="0"/>
                          <a:ea typeface="宋体" panose="02010600030101010101" pitchFamily="2" charset="-122"/>
                          <a:cs typeface="Times New Roman" panose="02020603050405020304" pitchFamily="18" charset="0"/>
                        </a:rPr>
                        <a:t>16</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77719" marR="77719" marT="0" marB="0" anchor="ctr">
                    <a:lnL>
                      <a:noFill/>
                    </a:lnL>
                    <a:lnR>
                      <a:noFill/>
                    </a:lnR>
                    <a:lnT>
                      <a:noFill/>
                    </a:lnT>
                    <a:lnB>
                      <a:noFill/>
                    </a:lnB>
                  </a:tcPr>
                </a:tc>
                <a:tc>
                  <a:txBody>
                    <a:bodyPr/>
                    <a:lstStyle/>
                    <a:p>
                      <a:pPr algn="ctr">
                        <a:lnSpc>
                          <a:spcPct val="150000"/>
                        </a:lnSpc>
                        <a:spcAft>
                          <a:spcPts val="0"/>
                        </a:spcAft>
                      </a:pPr>
                      <a:r>
                        <a:rPr lang="en-US" sz="1200" kern="100">
                          <a:effectLst/>
                          <a:latin typeface="Times New Roman" panose="02020603050405020304" pitchFamily="18" charset="0"/>
                          <a:ea typeface="宋体" panose="02010600030101010101" pitchFamily="2" charset="-122"/>
                          <a:cs typeface="Times New Roman" panose="02020603050405020304" pitchFamily="18" charset="0"/>
                        </a:rPr>
                        <a:t>11.3</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77719" marR="77719" marT="0" marB="0" anchor="ctr">
                    <a:lnL>
                      <a:noFill/>
                    </a:lnL>
                    <a:lnR>
                      <a:noFill/>
                    </a:lnR>
                    <a:lnT>
                      <a:noFill/>
                    </a:lnT>
                    <a:lnB>
                      <a:noFill/>
                    </a:lnB>
                  </a:tcPr>
                </a:tc>
                <a:tc>
                  <a:txBody>
                    <a:bodyPr/>
                    <a:lstStyle/>
                    <a:p>
                      <a:pPr algn="ctr">
                        <a:lnSpc>
                          <a:spcPct val="150000"/>
                        </a:lnSpc>
                        <a:spcAft>
                          <a:spcPts val="0"/>
                        </a:spcAft>
                      </a:pPr>
                      <a:r>
                        <a:rPr lang="en-US" sz="1200" kern="100">
                          <a:effectLst/>
                          <a:latin typeface="Times New Roman" panose="02020603050405020304" pitchFamily="18" charset="0"/>
                          <a:ea typeface="宋体" panose="02010600030101010101" pitchFamily="2" charset="-122"/>
                          <a:cs typeface="Times New Roman" panose="02020603050405020304" pitchFamily="18" charset="0"/>
                        </a:rPr>
                        <a:t>0.706</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77719" marR="77719" marT="0" marB="0">
                    <a:lnL>
                      <a:noFill/>
                    </a:lnL>
                    <a:lnR>
                      <a:noFill/>
                    </a:lnR>
                    <a:lnT>
                      <a:noFill/>
                    </a:lnT>
                    <a:lnB>
                      <a:noFill/>
                    </a:lnB>
                  </a:tcPr>
                </a:tc>
                <a:tc>
                  <a:txBody>
                    <a:bodyPr/>
                    <a:lstStyle/>
                    <a:p>
                      <a:pPr algn="ctr">
                        <a:lnSpc>
                          <a:spcPct val="150000"/>
                        </a:lnSpc>
                        <a:spcAft>
                          <a:spcPts val="0"/>
                        </a:spcAft>
                      </a:pPr>
                      <a:r>
                        <a:rPr lang="en-US" sz="1200" b="1" kern="100">
                          <a:effectLst/>
                          <a:latin typeface="Times New Roman" panose="02020603050405020304" pitchFamily="18" charset="0"/>
                          <a:ea typeface="宋体" panose="02010600030101010101" pitchFamily="2" charset="-122"/>
                          <a:cs typeface="Times New Roman" panose="02020603050405020304" pitchFamily="18" charset="0"/>
                        </a:rPr>
                        <a:t>3.79</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77719" marR="77719" marT="0" marB="0" anchor="ctr">
                    <a:lnL>
                      <a:noFill/>
                    </a:lnL>
                    <a:lnR>
                      <a:noFill/>
                    </a:lnR>
                    <a:lnT>
                      <a:noFill/>
                    </a:lnT>
                    <a:lnB>
                      <a:noFill/>
                    </a:lnB>
                  </a:tcPr>
                </a:tc>
                <a:extLst>
                  <a:ext uri="{0D108BD9-81ED-4DB2-BD59-A6C34878D82A}">
                    <a16:rowId xmlns:a16="http://schemas.microsoft.com/office/drawing/2014/main" val="139067188"/>
                  </a:ext>
                </a:extLst>
              </a:tr>
              <a:tr h="272017">
                <a:tc>
                  <a:txBody>
                    <a:bodyPr/>
                    <a:lstStyle/>
                    <a:p>
                      <a:pPr algn="ctr">
                        <a:lnSpc>
                          <a:spcPct val="150000"/>
                        </a:lnSpc>
                        <a:spcAft>
                          <a:spcPts val="0"/>
                        </a:spcAft>
                      </a:pPr>
                      <a:r>
                        <a:rPr lang="en-US" sz="1200" kern="100">
                          <a:effectLst/>
                          <a:latin typeface="Times New Roman" panose="02020603050405020304" pitchFamily="18" charset="0"/>
                          <a:ea typeface="宋体" panose="02010600030101010101" pitchFamily="2" charset="-122"/>
                          <a:cs typeface="Times New Roman" panose="02020603050405020304" pitchFamily="18" charset="0"/>
                        </a:rPr>
                        <a:t>PointRegNet M=32</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77719" marR="77719" marT="0" marB="0" anchor="ctr">
                    <a:lnL>
                      <a:noFill/>
                    </a:lnL>
                    <a:lnR>
                      <a:noFill/>
                    </a:lnR>
                    <a:lnT>
                      <a:noFill/>
                    </a:lnT>
                    <a:lnB w="1905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1200" kern="100">
                          <a:effectLst/>
                          <a:latin typeface="Times New Roman" panose="02020603050405020304" pitchFamily="18" charset="0"/>
                          <a:ea typeface="宋体" panose="02010600030101010101" pitchFamily="2" charset="-122"/>
                          <a:cs typeface="Times New Roman" panose="02020603050405020304" pitchFamily="18" charset="0"/>
                        </a:rPr>
                        <a:t>32</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77719" marR="77719" marT="0" marB="0" anchor="ctr">
                    <a:lnL>
                      <a:noFill/>
                    </a:lnL>
                    <a:lnR>
                      <a:noFill/>
                    </a:lnR>
                    <a:lnT>
                      <a:noFill/>
                    </a:lnT>
                    <a:lnB w="1905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1200" kern="100">
                          <a:effectLst/>
                          <a:latin typeface="Times New Roman" panose="02020603050405020304" pitchFamily="18" charset="0"/>
                          <a:ea typeface="宋体" panose="02010600030101010101" pitchFamily="2" charset="-122"/>
                          <a:cs typeface="Times New Roman" panose="02020603050405020304" pitchFamily="18" charset="0"/>
                        </a:rPr>
                        <a:t>15.8</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77719" marR="77719" marT="0" marB="0" anchor="ctr">
                    <a:lnL>
                      <a:noFill/>
                    </a:lnL>
                    <a:lnR>
                      <a:noFill/>
                    </a:lnR>
                    <a:lnT>
                      <a:noFill/>
                    </a:lnT>
                    <a:lnB w="1905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1200" kern="100">
                          <a:effectLst/>
                          <a:latin typeface="Times New Roman" panose="02020603050405020304" pitchFamily="18" charset="0"/>
                          <a:ea typeface="宋体" panose="02010600030101010101" pitchFamily="2" charset="-122"/>
                          <a:cs typeface="Times New Roman" panose="02020603050405020304" pitchFamily="18" charset="0"/>
                        </a:rPr>
                        <a:t>0.493</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77719" marR="77719" marT="0" marB="0">
                    <a:lnL>
                      <a:noFill/>
                    </a:lnL>
                    <a:lnR>
                      <a:noFill/>
                    </a:lnR>
                    <a:lnT>
                      <a:noFill/>
                    </a:lnT>
                    <a:lnB w="1905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1200" kern="100" dirty="0">
                          <a:effectLst/>
                          <a:latin typeface="Times New Roman" panose="02020603050405020304" pitchFamily="18" charset="0"/>
                          <a:ea typeface="宋体" panose="02010600030101010101" pitchFamily="2" charset="-122"/>
                          <a:cs typeface="Times New Roman" panose="02020603050405020304" pitchFamily="18" charset="0"/>
                        </a:rPr>
                        <a:t>4.07</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77719" marR="77719" marT="0" marB="0" anchor="ctr">
                    <a:lnL>
                      <a:noFill/>
                    </a:lnL>
                    <a:lnR>
                      <a:noFill/>
                    </a:lnR>
                    <a:lnT>
                      <a:noFill/>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17916472"/>
                  </a:ext>
                </a:extLst>
              </a:tr>
            </a:tbl>
          </a:graphicData>
        </a:graphic>
      </p:graphicFrame>
      <p:cxnSp>
        <p:nvCxnSpPr>
          <p:cNvPr id="2" name="直接连接符 1">
            <a:extLst>
              <a:ext uri="{FF2B5EF4-FFF2-40B4-BE49-F238E27FC236}">
                <a16:creationId xmlns:a16="http://schemas.microsoft.com/office/drawing/2014/main" id="{E600F731-67AF-4054-9E56-2BEECA142B10}"/>
              </a:ext>
            </a:extLst>
          </p:cNvPr>
          <p:cNvCxnSpPr>
            <a:cxnSpLocks/>
          </p:cNvCxnSpPr>
          <p:nvPr/>
        </p:nvCxnSpPr>
        <p:spPr>
          <a:xfrm flipV="1">
            <a:off x="260181" y="1360561"/>
            <a:ext cx="8623637" cy="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内容占位符 2">
            <a:extLst>
              <a:ext uri="{FF2B5EF4-FFF2-40B4-BE49-F238E27FC236}">
                <a16:creationId xmlns:a16="http://schemas.microsoft.com/office/drawing/2014/main" id="{F5D83EC4-3D2F-461D-8007-55FE6EE7F53E}"/>
              </a:ext>
            </a:extLst>
          </p:cNvPr>
          <p:cNvSpPr txBox="1">
            <a:spLocks/>
          </p:cNvSpPr>
          <p:nvPr/>
        </p:nvSpPr>
        <p:spPr bwMode="auto">
          <a:xfrm>
            <a:off x="260181" y="1387207"/>
            <a:ext cx="8477250" cy="7387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hlink"/>
              </a:buClr>
              <a:buFont typeface="Wingdings" pitchFamily="2" charset="2"/>
              <a:buChar char="v"/>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itchFamily="2" charset="2"/>
              <a:buChar char="§"/>
              <a:defRPr sz="2800" b="1">
                <a:solidFill>
                  <a:schemeClr val="tx1"/>
                </a:solidFill>
                <a:latin typeface="仿宋_GB2312" pitchFamily="49" charset="-122"/>
                <a:ea typeface="仿宋_GB2312" pitchFamily="49" charset="-122"/>
                <a:cs typeface="仿宋_GB2312"/>
              </a:defRPr>
            </a:lvl2pPr>
            <a:lvl3pPr marL="1143000" indent="-228600" algn="l" rtl="0" eaLnBrk="0" fontAlgn="base" hangingPunct="0">
              <a:spcBef>
                <a:spcPct val="20000"/>
              </a:spcBef>
              <a:spcAft>
                <a:spcPct val="0"/>
              </a:spcAft>
              <a:buClr>
                <a:schemeClr val="tx1"/>
              </a:buClr>
              <a:buChar char="•"/>
              <a:defRPr sz="2400" b="1">
                <a:solidFill>
                  <a:schemeClr val="tx1"/>
                </a:solidFill>
                <a:latin typeface="仿宋_GB2312" pitchFamily="49" charset="-122"/>
                <a:ea typeface="仿宋_GB2312" pitchFamily="49" charset="-122"/>
                <a:cs typeface="仿宋_GB2312"/>
              </a:defRPr>
            </a:lvl3pPr>
            <a:lvl4pPr marL="1600200" indent="-228600" algn="l" rtl="0" eaLnBrk="0" fontAlgn="base" hangingPunct="0">
              <a:spcBef>
                <a:spcPct val="20000"/>
              </a:spcBef>
              <a:spcAft>
                <a:spcPct val="0"/>
              </a:spcAft>
              <a:buChar char="–"/>
              <a:defRPr sz="2000" b="1">
                <a:solidFill>
                  <a:schemeClr val="tx1"/>
                </a:solidFill>
                <a:latin typeface="仿宋_GB2312" pitchFamily="49" charset="-122"/>
                <a:ea typeface="仿宋_GB2312" pitchFamily="49" charset="-122"/>
                <a:cs typeface="仿宋_GB2312"/>
              </a:defRPr>
            </a:lvl4pPr>
            <a:lvl5pPr marL="2057400" indent="-228600" algn="l" rtl="0" eaLnBrk="0" fontAlgn="base" hangingPunct="0">
              <a:spcBef>
                <a:spcPct val="20000"/>
              </a:spcBef>
              <a:spcAft>
                <a:spcPct val="0"/>
              </a:spcAft>
              <a:buChar char="»"/>
              <a:defRPr sz="2000" b="1">
                <a:solidFill>
                  <a:schemeClr val="tx1"/>
                </a:solidFill>
                <a:latin typeface="仿宋_GB2312" pitchFamily="49" charset="-122"/>
                <a:ea typeface="仿宋_GB2312" pitchFamily="49" charset="-122"/>
                <a:cs typeface="仿宋_GB2312"/>
              </a:defRPr>
            </a:lvl5pPr>
            <a:lvl6pPr marL="2514600" indent="-228600" algn="l" rtl="0" eaLnBrk="1" fontAlgn="base" hangingPunct="1">
              <a:spcBef>
                <a:spcPct val="20000"/>
              </a:spcBef>
              <a:spcAft>
                <a:spcPct val="0"/>
              </a:spcAft>
              <a:buChar char="»"/>
              <a:defRPr sz="2000" b="1">
                <a:solidFill>
                  <a:schemeClr val="tx1"/>
                </a:solidFill>
                <a:latin typeface="仿宋_GB2312" pitchFamily="49" charset="-122"/>
                <a:ea typeface="仿宋_GB2312" pitchFamily="49" charset="-122"/>
              </a:defRPr>
            </a:lvl6pPr>
            <a:lvl7pPr marL="2971800" indent="-228600" algn="l" rtl="0" eaLnBrk="1" fontAlgn="base" hangingPunct="1">
              <a:spcBef>
                <a:spcPct val="20000"/>
              </a:spcBef>
              <a:spcAft>
                <a:spcPct val="0"/>
              </a:spcAft>
              <a:buChar char="»"/>
              <a:defRPr sz="2000" b="1">
                <a:solidFill>
                  <a:schemeClr val="tx1"/>
                </a:solidFill>
                <a:latin typeface="仿宋_GB2312" pitchFamily="49" charset="-122"/>
                <a:ea typeface="仿宋_GB2312" pitchFamily="49" charset="-122"/>
              </a:defRPr>
            </a:lvl7pPr>
            <a:lvl8pPr marL="3429000" indent="-228600" algn="l" rtl="0" eaLnBrk="1" fontAlgn="base" hangingPunct="1">
              <a:spcBef>
                <a:spcPct val="20000"/>
              </a:spcBef>
              <a:spcAft>
                <a:spcPct val="0"/>
              </a:spcAft>
              <a:buChar char="»"/>
              <a:defRPr sz="2000" b="1">
                <a:solidFill>
                  <a:schemeClr val="tx1"/>
                </a:solidFill>
                <a:latin typeface="仿宋_GB2312" pitchFamily="49" charset="-122"/>
                <a:ea typeface="仿宋_GB2312" pitchFamily="49" charset="-122"/>
              </a:defRPr>
            </a:lvl8pPr>
            <a:lvl9pPr marL="3886200" indent="-228600" algn="l" rtl="0" eaLnBrk="1" fontAlgn="base" hangingPunct="1">
              <a:spcBef>
                <a:spcPct val="20000"/>
              </a:spcBef>
              <a:spcAft>
                <a:spcPct val="0"/>
              </a:spcAft>
              <a:buChar char="»"/>
              <a:defRPr sz="2000" b="1">
                <a:solidFill>
                  <a:schemeClr val="tx1"/>
                </a:solidFill>
                <a:latin typeface="仿宋_GB2312" pitchFamily="49" charset="-122"/>
                <a:ea typeface="仿宋_GB2312" pitchFamily="49" charset="-122"/>
              </a:defRPr>
            </a:lvl9pPr>
          </a:lstStyle>
          <a:p>
            <a:pPr marL="0" indent="0" algn="just">
              <a:buClr>
                <a:srgbClr val="99CCFF"/>
              </a:buClr>
              <a:buNone/>
            </a:pPr>
            <a:r>
              <a:rPr lang="zh-CN" altLang="en-US" sz="2000" b="1" dirty="0" smtClean="0">
                <a:solidFill>
                  <a:schemeClr val="accent4">
                    <a:lumMod val="75000"/>
                  </a:schemeClr>
                </a:solidFill>
                <a:latin typeface="黑体" panose="02010609060101010101" pitchFamily="49" charset="-122"/>
                <a:ea typeface="黑体" panose="02010609060101010101" pitchFamily="49" charset="-122"/>
              </a:rPr>
              <a:t>实验结果分析：</a:t>
            </a:r>
            <a:endParaRPr lang="en-US" altLang="zh-CN" sz="2000" dirty="0" smtClean="0">
              <a:solidFill>
                <a:srgbClr val="01779A"/>
              </a:solidFill>
              <a:latin typeface="黑体" panose="02010609060101010101" pitchFamily="49" charset="-122"/>
              <a:ea typeface="黑体" panose="02010609060101010101" pitchFamily="49" charset="-122"/>
            </a:endParaRPr>
          </a:p>
          <a:p>
            <a:pPr marL="457200" indent="-457200" algn="just">
              <a:buClr>
                <a:srgbClr val="01779A"/>
              </a:buClr>
              <a:buFont typeface="+mj-ea"/>
              <a:buAutoNum type="circleNumDbPlain"/>
            </a:pPr>
            <a:r>
              <a:rPr lang="zh-CN" altLang="en-US" sz="1600" dirty="0" smtClean="0">
                <a:solidFill>
                  <a:srgbClr val="01779A"/>
                </a:solidFill>
                <a:latin typeface="黑体" panose="02010609060101010101" pitchFamily="49" charset="-122"/>
                <a:ea typeface="黑体" panose="02010609060101010101" pitchFamily="49" charset="-122"/>
              </a:rPr>
              <a:t>各个配准算法的精度对比实验</a:t>
            </a:r>
            <a:endParaRPr lang="en-US" altLang="zh-CN" sz="1600" dirty="0" smtClean="0">
              <a:solidFill>
                <a:srgbClr val="01779A"/>
              </a:solidFill>
              <a:latin typeface="黑体" panose="02010609060101010101" pitchFamily="49" charset="-122"/>
              <a:ea typeface="黑体" panose="02010609060101010101" pitchFamily="49" charset="-122"/>
            </a:endParaRPr>
          </a:p>
        </p:txBody>
      </p:sp>
      <p:sp>
        <p:nvSpPr>
          <p:cNvPr id="5" name="矩形 4"/>
          <p:cNvSpPr/>
          <p:nvPr/>
        </p:nvSpPr>
        <p:spPr>
          <a:xfrm>
            <a:off x="590587" y="2034540"/>
            <a:ext cx="7444740" cy="646331"/>
          </a:xfrm>
          <a:prstGeom prst="rect">
            <a:avLst/>
          </a:prstGeom>
        </p:spPr>
        <p:txBody>
          <a:bodyPr wrap="square">
            <a:spAutoFit/>
          </a:bodyPr>
          <a:lstStyle/>
          <a:p>
            <a:pPr marL="228600" lvl="0" indent="-228600" algn="just">
              <a:lnSpc>
                <a:spcPct val="150000"/>
              </a:lnSpc>
              <a:spcAft>
                <a:spcPts val="0"/>
              </a:spcAft>
              <a:buFont typeface="+mj-lt"/>
              <a:buAutoNum type="alphaLcParenR"/>
            </a:pPr>
            <a:r>
              <a:rPr lang="zh-CN" altLang="en-US" sz="1200" dirty="0" smtClean="0">
                <a:solidFill>
                  <a:srgbClr val="C00000"/>
                </a:solidFill>
                <a:latin typeface="黑体" panose="02010609060101010101" pitchFamily="49" charset="-122"/>
                <a:ea typeface="黑体" panose="02010609060101010101" pitchFamily="49" charset="-122"/>
              </a:rPr>
              <a:t>平均</a:t>
            </a:r>
            <a:r>
              <a:rPr lang="zh-CN" altLang="en-US" sz="1200" dirty="0">
                <a:solidFill>
                  <a:srgbClr val="C00000"/>
                </a:solidFill>
                <a:latin typeface="黑体" panose="02010609060101010101" pitchFamily="49" charset="-122"/>
                <a:ea typeface="黑体" panose="02010609060101010101" pitchFamily="49" charset="-122"/>
              </a:rPr>
              <a:t>有效率：</a:t>
            </a:r>
            <a:r>
              <a:rPr lang="zh-CN" altLang="zh-CN" sz="1200" dirty="0">
                <a:solidFill>
                  <a:srgbClr val="01779A"/>
                </a:solidFill>
                <a:latin typeface="黑体" panose="02010609060101010101" pitchFamily="49" charset="-122"/>
                <a:ea typeface="黑体" panose="02010609060101010101" pitchFamily="49" charset="-122"/>
              </a:rPr>
              <a:t>平均特征点数</a:t>
            </a:r>
            <a:r>
              <a:rPr lang="en-US" altLang="zh-CN" sz="1200" dirty="0">
                <a:solidFill>
                  <a:srgbClr val="01779A"/>
                </a:solidFill>
                <a:latin typeface="黑体" panose="02010609060101010101" pitchFamily="49" charset="-122"/>
                <a:ea typeface="黑体" panose="02010609060101010101" pitchFamily="49" charset="-122"/>
              </a:rPr>
              <a:t>/</a:t>
            </a:r>
            <a:r>
              <a:rPr lang="zh-CN" altLang="zh-CN" sz="1200" dirty="0">
                <a:solidFill>
                  <a:srgbClr val="01779A"/>
                </a:solidFill>
                <a:latin typeface="黑体" panose="02010609060101010101" pitchFamily="49" charset="-122"/>
                <a:ea typeface="黑体" panose="02010609060101010101" pitchFamily="49" charset="-122"/>
              </a:rPr>
              <a:t>平均有效特征点数</a:t>
            </a:r>
            <a:endParaRPr lang="en-US" altLang="zh-CN" sz="1200" dirty="0">
              <a:solidFill>
                <a:srgbClr val="01779A"/>
              </a:solidFill>
              <a:latin typeface="黑体" panose="02010609060101010101" pitchFamily="49" charset="-122"/>
              <a:ea typeface="黑体" panose="02010609060101010101" pitchFamily="49" charset="-122"/>
            </a:endParaRPr>
          </a:p>
          <a:p>
            <a:pPr marL="228600" lvl="0" indent="-228600" algn="just">
              <a:lnSpc>
                <a:spcPct val="150000"/>
              </a:lnSpc>
              <a:spcAft>
                <a:spcPts val="0"/>
              </a:spcAft>
              <a:buFont typeface="+mj-lt"/>
              <a:buAutoNum type="alphaLcParenR"/>
            </a:pPr>
            <a:r>
              <a:rPr lang="zh-CN" altLang="zh-CN" sz="1200" dirty="0" smtClean="0">
                <a:solidFill>
                  <a:srgbClr val="C00000"/>
                </a:solidFill>
                <a:latin typeface="黑体" panose="02010609060101010101" pitchFamily="49" charset="-122"/>
                <a:ea typeface="黑体" panose="02010609060101010101" pitchFamily="49" charset="-122"/>
              </a:rPr>
              <a:t>平均</a:t>
            </a:r>
            <a:r>
              <a:rPr lang="zh-CN" altLang="zh-CN" sz="1200" dirty="0">
                <a:solidFill>
                  <a:srgbClr val="C00000"/>
                </a:solidFill>
                <a:latin typeface="黑体" panose="02010609060101010101" pitchFamily="49" charset="-122"/>
                <a:ea typeface="黑体" panose="02010609060101010101" pitchFamily="49" charset="-122"/>
              </a:rPr>
              <a:t>配准误差</a:t>
            </a:r>
            <a:r>
              <a:rPr lang="en-US" altLang="zh-CN" sz="1200" dirty="0">
                <a:solidFill>
                  <a:srgbClr val="C00000"/>
                </a:solidFill>
                <a:latin typeface="黑体" panose="02010609060101010101" pitchFamily="49" charset="-122"/>
                <a:ea typeface="黑体" panose="02010609060101010101" pitchFamily="49" charset="-122"/>
              </a:rPr>
              <a:t>/mm</a:t>
            </a:r>
            <a:r>
              <a:rPr lang="zh-CN" altLang="zh-CN" sz="1200" dirty="0">
                <a:solidFill>
                  <a:srgbClr val="C00000"/>
                </a:solidFill>
                <a:latin typeface="黑体" panose="02010609060101010101" pitchFamily="49" charset="-122"/>
                <a:ea typeface="黑体" panose="02010609060101010101" pitchFamily="49" charset="-122"/>
              </a:rPr>
              <a:t>：</a:t>
            </a:r>
            <a:r>
              <a:rPr lang="zh-CN" altLang="zh-CN" sz="1200" dirty="0">
                <a:solidFill>
                  <a:srgbClr val="01779A"/>
                </a:solidFill>
                <a:latin typeface="黑体" panose="02010609060101010101" pitchFamily="49" charset="-122"/>
                <a:ea typeface="黑体" panose="02010609060101010101" pitchFamily="49" charset="-122"/>
              </a:rPr>
              <a:t>使用求解得到的刚性变换，变换到同一坐标系后，两点云重心距离的误差；</a:t>
            </a:r>
            <a:endParaRPr lang="zh-CN" altLang="en-US" sz="1200" dirty="0">
              <a:solidFill>
                <a:srgbClr val="01779A"/>
              </a:solidFill>
              <a:latin typeface="黑体" panose="02010609060101010101" pitchFamily="49" charset="-122"/>
              <a:ea typeface="黑体" panose="02010609060101010101" pitchFamily="49" charset="-122"/>
            </a:endParaRPr>
          </a:p>
        </p:txBody>
      </p:sp>
      <p:sp>
        <p:nvSpPr>
          <p:cNvPr id="13" name="矩形 12"/>
          <p:cNvSpPr/>
          <p:nvPr/>
        </p:nvSpPr>
        <p:spPr>
          <a:xfrm>
            <a:off x="6954288" y="4720955"/>
            <a:ext cx="426720" cy="198120"/>
          </a:xfrm>
          <a:prstGeom prst="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392466" y="5379720"/>
            <a:ext cx="8401013" cy="1431161"/>
          </a:xfrm>
          <a:prstGeom prst="rect">
            <a:avLst/>
          </a:prstGeom>
        </p:spPr>
        <p:txBody>
          <a:bodyPr wrap="square">
            <a:spAutoFit/>
          </a:bodyPr>
          <a:lstStyle/>
          <a:p>
            <a:pPr lvl="0" algn="just">
              <a:lnSpc>
                <a:spcPct val="150000"/>
              </a:lnSpc>
              <a:spcAft>
                <a:spcPts val="0"/>
              </a:spcAft>
            </a:pPr>
            <a:r>
              <a:rPr lang="zh-CN" altLang="en-US" sz="1600" b="1" dirty="0" smtClean="0">
                <a:solidFill>
                  <a:srgbClr val="C00000"/>
                </a:solidFill>
                <a:latin typeface="黑体" panose="02010609060101010101" pitchFamily="49" charset="-122"/>
                <a:ea typeface="黑体" panose="02010609060101010101" pitchFamily="49" charset="-122"/>
              </a:rPr>
              <a:t>结论：</a:t>
            </a:r>
            <a:endParaRPr lang="en-US" altLang="zh-CN" sz="1600" b="1" dirty="0" smtClean="0">
              <a:solidFill>
                <a:srgbClr val="C00000"/>
              </a:solidFill>
              <a:latin typeface="黑体" panose="02010609060101010101" pitchFamily="49" charset="-122"/>
              <a:ea typeface="黑体" panose="02010609060101010101" pitchFamily="49" charset="-122"/>
            </a:endParaRPr>
          </a:p>
          <a:p>
            <a:pPr marL="228600" lvl="0" indent="-228600" algn="just">
              <a:lnSpc>
                <a:spcPct val="150000"/>
              </a:lnSpc>
              <a:spcAft>
                <a:spcPts val="0"/>
              </a:spcAft>
              <a:buFont typeface="+mj-lt"/>
              <a:buAutoNum type="alphaLcParenR"/>
            </a:pPr>
            <a:r>
              <a:rPr lang="zh-CN" altLang="en-US" sz="1400" dirty="0" smtClean="0">
                <a:solidFill>
                  <a:srgbClr val="307790"/>
                </a:solidFill>
                <a:latin typeface="黑体" panose="02010609060101010101" pitchFamily="49" charset="-122"/>
                <a:ea typeface="黑体" panose="02010609060101010101" pitchFamily="49" charset="-122"/>
              </a:rPr>
              <a:t>维数</a:t>
            </a:r>
            <a:r>
              <a:rPr lang="en-US" altLang="zh-CN" sz="1400" dirty="0" smtClean="0">
                <a:solidFill>
                  <a:srgbClr val="307790"/>
                </a:solidFill>
                <a:latin typeface="黑体" panose="02010609060101010101" pitchFamily="49" charset="-122"/>
                <a:ea typeface="黑体" panose="02010609060101010101" pitchFamily="49" charset="-122"/>
              </a:rPr>
              <a:t>M = 16</a:t>
            </a:r>
            <a:r>
              <a:rPr lang="zh-CN" altLang="en-US" sz="1400" dirty="0" smtClean="0">
                <a:solidFill>
                  <a:srgbClr val="307790"/>
                </a:solidFill>
                <a:latin typeface="黑体" panose="02010609060101010101" pitchFamily="49" charset="-122"/>
                <a:ea typeface="黑体" panose="02010609060101010101" pitchFamily="49" charset="-122"/>
              </a:rPr>
              <a:t>时，</a:t>
            </a:r>
            <a:r>
              <a:rPr lang="zh-CN" altLang="en-US" sz="1400" dirty="0">
                <a:solidFill>
                  <a:srgbClr val="307790"/>
                </a:solidFill>
                <a:latin typeface="黑体" panose="02010609060101010101" pitchFamily="49" charset="-122"/>
                <a:ea typeface="黑体" panose="02010609060101010101" pitchFamily="49" charset="-122"/>
              </a:rPr>
              <a:t>在当前数据集上能比其他传统方法有</a:t>
            </a:r>
            <a:r>
              <a:rPr lang="zh-CN" altLang="en-US" sz="1400" dirty="0">
                <a:solidFill>
                  <a:srgbClr val="C00000"/>
                </a:solidFill>
                <a:latin typeface="黑体" panose="02010609060101010101" pitchFamily="49" charset="-122"/>
                <a:ea typeface="黑体" panose="02010609060101010101" pitchFamily="49" charset="-122"/>
              </a:rPr>
              <a:t>更小的配准</a:t>
            </a:r>
            <a:r>
              <a:rPr lang="zh-CN" altLang="en-US" sz="1400" dirty="0" smtClean="0">
                <a:solidFill>
                  <a:srgbClr val="C00000"/>
                </a:solidFill>
                <a:latin typeface="黑体" panose="02010609060101010101" pitchFamily="49" charset="-122"/>
                <a:ea typeface="黑体" panose="02010609060101010101" pitchFamily="49" charset="-122"/>
              </a:rPr>
              <a:t>误差</a:t>
            </a:r>
            <a:r>
              <a:rPr lang="zh-CN" altLang="en-US" sz="1400" dirty="0" smtClean="0">
                <a:solidFill>
                  <a:srgbClr val="307790"/>
                </a:solidFill>
                <a:latin typeface="黑体" panose="02010609060101010101" pitchFamily="49" charset="-122"/>
                <a:ea typeface="黑体" panose="02010609060101010101" pitchFamily="49" charset="-122"/>
              </a:rPr>
              <a:t>，即网络能提取到</a:t>
            </a:r>
            <a:r>
              <a:rPr lang="zh-CN" altLang="en-US" sz="1400" dirty="0" smtClean="0">
                <a:solidFill>
                  <a:srgbClr val="C00000"/>
                </a:solidFill>
                <a:latin typeface="黑体" panose="02010609060101010101" pitchFamily="49" charset="-122"/>
                <a:ea typeface="黑体" panose="02010609060101010101" pitchFamily="49" charset="-122"/>
              </a:rPr>
              <a:t>更有效的特征</a:t>
            </a:r>
            <a:r>
              <a:rPr lang="zh-CN" altLang="en-US" sz="1400" dirty="0" smtClean="0">
                <a:solidFill>
                  <a:srgbClr val="307790"/>
                </a:solidFill>
                <a:latin typeface="黑体" panose="02010609060101010101" pitchFamily="49" charset="-122"/>
                <a:ea typeface="黑体" panose="02010609060101010101" pitchFamily="49" charset="-122"/>
              </a:rPr>
              <a:t>并反馈到配准结果上。</a:t>
            </a:r>
            <a:endParaRPr lang="en-US" altLang="zh-CN" sz="1400" dirty="0" smtClean="0">
              <a:solidFill>
                <a:srgbClr val="307790"/>
              </a:solidFill>
              <a:latin typeface="黑体" panose="02010609060101010101" pitchFamily="49" charset="-122"/>
              <a:ea typeface="黑体" panose="02010609060101010101" pitchFamily="49" charset="-122"/>
            </a:endParaRPr>
          </a:p>
          <a:p>
            <a:pPr marL="228600" lvl="0" indent="-228600" algn="just">
              <a:lnSpc>
                <a:spcPct val="150000"/>
              </a:lnSpc>
              <a:spcAft>
                <a:spcPts val="0"/>
              </a:spcAft>
              <a:buFont typeface="+mj-lt"/>
              <a:buAutoNum type="alphaLcParenR"/>
            </a:pPr>
            <a:r>
              <a:rPr lang="en-US" altLang="zh-CN" sz="1400" dirty="0" smtClean="0">
                <a:solidFill>
                  <a:srgbClr val="307790"/>
                </a:solidFill>
                <a:latin typeface="黑体" panose="02010609060101010101" pitchFamily="49" charset="-122"/>
                <a:ea typeface="黑体" panose="02010609060101010101" pitchFamily="49" charset="-122"/>
              </a:rPr>
              <a:t>M</a:t>
            </a:r>
            <a:r>
              <a:rPr lang="zh-CN" altLang="en-US" sz="1400" dirty="0" smtClean="0">
                <a:solidFill>
                  <a:srgbClr val="307790"/>
                </a:solidFill>
                <a:latin typeface="黑体" panose="02010609060101010101" pitchFamily="49" charset="-122"/>
                <a:ea typeface="黑体" panose="02010609060101010101" pitchFamily="49" charset="-122"/>
              </a:rPr>
              <a:t>并非</a:t>
            </a:r>
            <a:r>
              <a:rPr lang="zh-CN" altLang="en-US" sz="1400" dirty="0">
                <a:solidFill>
                  <a:srgbClr val="307790"/>
                </a:solidFill>
                <a:latin typeface="黑体" panose="02010609060101010101" pitchFamily="49" charset="-122"/>
                <a:ea typeface="黑体" panose="02010609060101010101" pitchFamily="49" charset="-122"/>
              </a:rPr>
              <a:t>越大越好， </a:t>
            </a:r>
            <a:r>
              <a:rPr lang="en-US" altLang="zh-CN" sz="1400" dirty="0" smtClean="0">
                <a:solidFill>
                  <a:srgbClr val="307790"/>
                </a:solidFill>
                <a:latin typeface="黑体" panose="02010609060101010101" pitchFamily="49" charset="-122"/>
                <a:ea typeface="黑体" panose="02010609060101010101" pitchFamily="49" charset="-122"/>
              </a:rPr>
              <a:t>M</a:t>
            </a:r>
            <a:r>
              <a:rPr lang="zh-CN" altLang="en-US" sz="1400" dirty="0" smtClean="0">
                <a:solidFill>
                  <a:srgbClr val="307790"/>
                </a:solidFill>
                <a:latin typeface="黑体" panose="02010609060101010101" pitchFamily="49" charset="-122"/>
                <a:ea typeface="黑体" panose="02010609060101010101" pitchFamily="49" charset="-122"/>
              </a:rPr>
              <a:t>越</a:t>
            </a:r>
            <a:r>
              <a:rPr lang="zh-CN" altLang="en-US" sz="1400" dirty="0">
                <a:solidFill>
                  <a:srgbClr val="307790"/>
                </a:solidFill>
                <a:latin typeface="黑体" panose="02010609060101010101" pitchFamily="49" charset="-122"/>
                <a:ea typeface="黑体" panose="02010609060101010101" pitchFamily="49" charset="-122"/>
              </a:rPr>
              <a:t>大代表越有可能引入更多的</a:t>
            </a:r>
            <a:r>
              <a:rPr lang="zh-CN" altLang="en-US" sz="1400" dirty="0">
                <a:solidFill>
                  <a:srgbClr val="C00000"/>
                </a:solidFill>
                <a:latin typeface="黑体" panose="02010609060101010101" pitchFamily="49" charset="-122"/>
                <a:ea typeface="黑体" panose="02010609060101010101" pitchFamily="49" charset="-122"/>
              </a:rPr>
              <a:t>无效</a:t>
            </a:r>
            <a:r>
              <a:rPr lang="zh-CN" altLang="en-US" sz="1400" dirty="0" smtClean="0">
                <a:solidFill>
                  <a:srgbClr val="C00000"/>
                </a:solidFill>
                <a:latin typeface="黑体" panose="02010609060101010101" pitchFamily="49" charset="-122"/>
                <a:ea typeface="黑体" panose="02010609060101010101" pitchFamily="49" charset="-122"/>
              </a:rPr>
              <a:t>特征</a:t>
            </a:r>
            <a:r>
              <a:rPr lang="zh-CN" altLang="en-US" sz="1400" dirty="0" smtClean="0">
                <a:solidFill>
                  <a:srgbClr val="307790"/>
                </a:solidFill>
                <a:latin typeface="黑体" panose="02010609060101010101" pitchFamily="49" charset="-122"/>
                <a:ea typeface="黑体" panose="02010609060101010101" pitchFamily="49" charset="-122"/>
              </a:rPr>
              <a:t>，</a:t>
            </a:r>
            <a:r>
              <a:rPr lang="zh-CN" altLang="en-US" sz="1400" dirty="0">
                <a:solidFill>
                  <a:srgbClr val="307790"/>
                </a:solidFill>
                <a:latin typeface="黑体" panose="02010609060101010101" pitchFamily="49" charset="-122"/>
                <a:ea typeface="黑体" panose="02010609060101010101" pitchFamily="49" charset="-122"/>
              </a:rPr>
              <a:t>使得配准精度下降。</a:t>
            </a:r>
          </a:p>
        </p:txBody>
      </p:sp>
      <p:sp>
        <p:nvSpPr>
          <p:cNvPr id="16" name="文本框 15">
            <a:extLst>
              <a:ext uri="{FF2B5EF4-FFF2-40B4-BE49-F238E27FC236}">
                <a16:creationId xmlns:a16="http://schemas.microsoft.com/office/drawing/2014/main" id="{9E436595-C7E7-44A0-B901-B85D7D2BDC81}"/>
              </a:ext>
            </a:extLst>
          </p:cNvPr>
          <p:cNvSpPr txBox="1"/>
          <p:nvPr/>
        </p:nvSpPr>
        <p:spPr>
          <a:xfrm>
            <a:off x="1955913" y="205367"/>
            <a:ext cx="5233182" cy="1077218"/>
          </a:xfrm>
          <a:prstGeom prst="rect">
            <a:avLst/>
          </a:prstGeom>
          <a:noFill/>
        </p:spPr>
        <p:txBody>
          <a:bodyPr wrap="square" rtlCol="0">
            <a:spAutoFit/>
          </a:bodyPr>
          <a:lstStyle/>
          <a:p>
            <a:pPr algn="ctr"/>
            <a:r>
              <a:rPr lang="en-US" altLang="zh-CN" sz="3200" b="1" dirty="0" smtClean="0">
                <a:solidFill>
                  <a:srgbClr val="01779A"/>
                </a:solidFill>
                <a:latin typeface="黑体" panose="02010609060101010101" pitchFamily="49" charset="-122"/>
                <a:ea typeface="黑体" panose="02010609060101010101" pitchFamily="49" charset="-122"/>
              </a:rPr>
              <a:t>2.2 </a:t>
            </a:r>
            <a:r>
              <a:rPr lang="en-US" altLang="zh-CN" sz="3200" b="1" dirty="0" err="1" smtClean="0">
                <a:solidFill>
                  <a:srgbClr val="01779A"/>
                </a:solidFill>
                <a:latin typeface="黑体" panose="02010609060101010101" pitchFamily="49" charset="-122"/>
                <a:ea typeface="黑体" panose="02010609060101010101" pitchFamily="49" charset="-122"/>
              </a:rPr>
              <a:t>PointRegNet</a:t>
            </a:r>
            <a:r>
              <a:rPr lang="zh-CN" altLang="en-US" sz="3200" b="1" dirty="0">
                <a:solidFill>
                  <a:srgbClr val="01779A"/>
                </a:solidFill>
                <a:latin typeface="黑体" panose="02010609060101010101" pitchFamily="49" charset="-122"/>
                <a:ea typeface="黑体" panose="02010609060101010101" pitchFamily="49" charset="-122"/>
              </a:rPr>
              <a:t>特征描述子提取</a:t>
            </a:r>
            <a:r>
              <a:rPr lang="zh-CN" altLang="en-US" sz="3200" b="1" dirty="0" smtClean="0">
                <a:solidFill>
                  <a:srgbClr val="01779A"/>
                </a:solidFill>
                <a:latin typeface="黑体" panose="02010609060101010101" pitchFamily="49" charset="-122"/>
                <a:ea typeface="黑体" panose="02010609060101010101" pitchFamily="49" charset="-122"/>
              </a:rPr>
              <a:t>网络</a:t>
            </a:r>
            <a:endParaRPr lang="zh-CN" altLang="en-US" sz="3200" b="1" dirty="0">
              <a:solidFill>
                <a:srgbClr val="01779A"/>
              </a:solidFill>
              <a:latin typeface="黑体" panose="02010609060101010101" pitchFamily="49" charset="-122"/>
              <a:ea typeface="黑体" panose="02010609060101010101" pitchFamily="49" charset="-122"/>
            </a:endParaRPr>
          </a:p>
        </p:txBody>
      </p:sp>
      <p:sp>
        <p:nvSpPr>
          <p:cNvPr id="11" name="矩形 10"/>
          <p:cNvSpPr/>
          <p:nvPr/>
        </p:nvSpPr>
        <p:spPr bwMode="auto">
          <a:xfrm>
            <a:off x="384040" y="5468472"/>
            <a:ext cx="8409439" cy="1272988"/>
          </a:xfrm>
          <a:prstGeom prst="rect">
            <a:avLst/>
          </a:prstGeom>
          <a:noFill/>
          <a:ln w="28575" cap="flat" cmpd="sng" algn="ctr">
            <a:solidFill>
              <a:srgbClr val="FF0000"/>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ndParaRPr>
          </a:p>
        </p:txBody>
      </p:sp>
      <p:sp>
        <p:nvSpPr>
          <p:cNvPr id="18" name="矩形 17"/>
          <p:cNvSpPr/>
          <p:nvPr/>
        </p:nvSpPr>
        <p:spPr>
          <a:xfrm>
            <a:off x="5548819" y="4468591"/>
            <a:ext cx="426720" cy="198120"/>
          </a:xfrm>
          <a:prstGeom prst="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4142088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a:extLst>
              <a:ext uri="{FF2B5EF4-FFF2-40B4-BE49-F238E27FC236}">
                <a16:creationId xmlns:a16="http://schemas.microsoft.com/office/drawing/2014/main" id="{E600F731-67AF-4054-9E56-2BEECA142B10}"/>
              </a:ext>
            </a:extLst>
          </p:cNvPr>
          <p:cNvCxnSpPr>
            <a:cxnSpLocks/>
          </p:cNvCxnSpPr>
          <p:nvPr/>
        </p:nvCxnSpPr>
        <p:spPr>
          <a:xfrm flipV="1">
            <a:off x="260181" y="1360561"/>
            <a:ext cx="8623637" cy="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内容占位符 2">
            <a:extLst>
              <a:ext uri="{FF2B5EF4-FFF2-40B4-BE49-F238E27FC236}">
                <a16:creationId xmlns:a16="http://schemas.microsoft.com/office/drawing/2014/main" id="{F5D83EC4-3D2F-461D-8007-55FE6EE7F53E}"/>
              </a:ext>
            </a:extLst>
          </p:cNvPr>
          <p:cNvSpPr txBox="1">
            <a:spLocks/>
          </p:cNvSpPr>
          <p:nvPr/>
        </p:nvSpPr>
        <p:spPr bwMode="auto">
          <a:xfrm>
            <a:off x="260181" y="1387207"/>
            <a:ext cx="8477250" cy="7387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hlink"/>
              </a:buClr>
              <a:buFont typeface="Wingdings" pitchFamily="2" charset="2"/>
              <a:buChar char="v"/>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itchFamily="2" charset="2"/>
              <a:buChar char="§"/>
              <a:defRPr sz="2800" b="1">
                <a:solidFill>
                  <a:schemeClr val="tx1"/>
                </a:solidFill>
                <a:latin typeface="仿宋_GB2312" pitchFamily="49" charset="-122"/>
                <a:ea typeface="仿宋_GB2312" pitchFamily="49" charset="-122"/>
                <a:cs typeface="仿宋_GB2312"/>
              </a:defRPr>
            </a:lvl2pPr>
            <a:lvl3pPr marL="1143000" indent="-228600" algn="l" rtl="0" eaLnBrk="0" fontAlgn="base" hangingPunct="0">
              <a:spcBef>
                <a:spcPct val="20000"/>
              </a:spcBef>
              <a:spcAft>
                <a:spcPct val="0"/>
              </a:spcAft>
              <a:buClr>
                <a:schemeClr val="tx1"/>
              </a:buClr>
              <a:buChar char="•"/>
              <a:defRPr sz="2400" b="1">
                <a:solidFill>
                  <a:schemeClr val="tx1"/>
                </a:solidFill>
                <a:latin typeface="仿宋_GB2312" pitchFamily="49" charset="-122"/>
                <a:ea typeface="仿宋_GB2312" pitchFamily="49" charset="-122"/>
                <a:cs typeface="仿宋_GB2312"/>
              </a:defRPr>
            </a:lvl3pPr>
            <a:lvl4pPr marL="1600200" indent="-228600" algn="l" rtl="0" eaLnBrk="0" fontAlgn="base" hangingPunct="0">
              <a:spcBef>
                <a:spcPct val="20000"/>
              </a:spcBef>
              <a:spcAft>
                <a:spcPct val="0"/>
              </a:spcAft>
              <a:buChar char="–"/>
              <a:defRPr sz="2000" b="1">
                <a:solidFill>
                  <a:schemeClr val="tx1"/>
                </a:solidFill>
                <a:latin typeface="仿宋_GB2312" pitchFamily="49" charset="-122"/>
                <a:ea typeface="仿宋_GB2312" pitchFamily="49" charset="-122"/>
                <a:cs typeface="仿宋_GB2312"/>
              </a:defRPr>
            </a:lvl4pPr>
            <a:lvl5pPr marL="2057400" indent="-228600" algn="l" rtl="0" eaLnBrk="0" fontAlgn="base" hangingPunct="0">
              <a:spcBef>
                <a:spcPct val="20000"/>
              </a:spcBef>
              <a:spcAft>
                <a:spcPct val="0"/>
              </a:spcAft>
              <a:buChar char="»"/>
              <a:defRPr sz="2000" b="1">
                <a:solidFill>
                  <a:schemeClr val="tx1"/>
                </a:solidFill>
                <a:latin typeface="仿宋_GB2312" pitchFamily="49" charset="-122"/>
                <a:ea typeface="仿宋_GB2312" pitchFamily="49" charset="-122"/>
                <a:cs typeface="仿宋_GB2312"/>
              </a:defRPr>
            </a:lvl5pPr>
            <a:lvl6pPr marL="2514600" indent="-228600" algn="l" rtl="0" eaLnBrk="1" fontAlgn="base" hangingPunct="1">
              <a:spcBef>
                <a:spcPct val="20000"/>
              </a:spcBef>
              <a:spcAft>
                <a:spcPct val="0"/>
              </a:spcAft>
              <a:buChar char="»"/>
              <a:defRPr sz="2000" b="1">
                <a:solidFill>
                  <a:schemeClr val="tx1"/>
                </a:solidFill>
                <a:latin typeface="仿宋_GB2312" pitchFamily="49" charset="-122"/>
                <a:ea typeface="仿宋_GB2312" pitchFamily="49" charset="-122"/>
              </a:defRPr>
            </a:lvl6pPr>
            <a:lvl7pPr marL="2971800" indent="-228600" algn="l" rtl="0" eaLnBrk="1" fontAlgn="base" hangingPunct="1">
              <a:spcBef>
                <a:spcPct val="20000"/>
              </a:spcBef>
              <a:spcAft>
                <a:spcPct val="0"/>
              </a:spcAft>
              <a:buChar char="»"/>
              <a:defRPr sz="2000" b="1">
                <a:solidFill>
                  <a:schemeClr val="tx1"/>
                </a:solidFill>
                <a:latin typeface="仿宋_GB2312" pitchFamily="49" charset="-122"/>
                <a:ea typeface="仿宋_GB2312" pitchFamily="49" charset="-122"/>
              </a:defRPr>
            </a:lvl7pPr>
            <a:lvl8pPr marL="3429000" indent="-228600" algn="l" rtl="0" eaLnBrk="1" fontAlgn="base" hangingPunct="1">
              <a:spcBef>
                <a:spcPct val="20000"/>
              </a:spcBef>
              <a:spcAft>
                <a:spcPct val="0"/>
              </a:spcAft>
              <a:buChar char="»"/>
              <a:defRPr sz="2000" b="1">
                <a:solidFill>
                  <a:schemeClr val="tx1"/>
                </a:solidFill>
                <a:latin typeface="仿宋_GB2312" pitchFamily="49" charset="-122"/>
                <a:ea typeface="仿宋_GB2312" pitchFamily="49" charset="-122"/>
              </a:defRPr>
            </a:lvl8pPr>
            <a:lvl9pPr marL="3886200" indent="-228600" algn="l" rtl="0" eaLnBrk="1" fontAlgn="base" hangingPunct="1">
              <a:spcBef>
                <a:spcPct val="20000"/>
              </a:spcBef>
              <a:spcAft>
                <a:spcPct val="0"/>
              </a:spcAft>
              <a:buChar char="»"/>
              <a:defRPr sz="2000" b="1">
                <a:solidFill>
                  <a:schemeClr val="tx1"/>
                </a:solidFill>
                <a:latin typeface="仿宋_GB2312" pitchFamily="49" charset="-122"/>
                <a:ea typeface="仿宋_GB2312" pitchFamily="49" charset="-122"/>
              </a:defRPr>
            </a:lvl9pPr>
          </a:lstStyle>
          <a:p>
            <a:pPr marL="0" indent="0" algn="just">
              <a:buClr>
                <a:srgbClr val="99CCFF"/>
              </a:buClr>
              <a:buNone/>
            </a:pPr>
            <a:r>
              <a:rPr lang="zh-CN" altLang="en-US" sz="2000" b="1" dirty="0" smtClean="0">
                <a:solidFill>
                  <a:schemeClr val="accent4">
                    <a:lumMod val="75000"/>
                  </a:schemeClr>
                </a:solidFill>
                <a:latin typeface="黑体" panose="02010609060101010101" pitchFamily="49" charset="-122"/>
                <a:ea typeface="黑体" panose="02010609060101010101" pitchFamily="49" charset="-122"/>
              </a:rPr>
              <a:t>实验结果分析：</a:t>
            </a:r>
            <a:endParaRPr lang="en-US" altLang="zh-CN" sz="2000" dirty="0" smtClean="0">
              <a:solidFill>
                <a:srgbClr val="01779A"/>
              </a:solidFill>
              <a:latin typeface="黑体" panose="02010609060101010101" pitchFamily="49" charset="-122"/>
              <a:ea typeface="黑体" panose="02010609060101010101" pitchFamily="49" charset="-122"/>
            </a:endParaRPr>
          </a:p>
          <a:p>
            <a:pPr marL="457200" indent="-457200" algn="just">
              <a:buClr>
                <a:srgbClr val="01779A"/>
              </a:buClr>
              <a:buFont typeface="+mj-ea"/>
              <a:buAutoNum type="circleNumDbPlain" startAt="2"/>
            </a:pPr>
            <a:r>
              <a:rPr lang="zh-CN" altLang="en-US" sz="1600" dirty="0">
                <a:solidFill>
                  <a:srgbClr val="01779A"/>
                </a:solidFill>
                <a:latin typeface="黑体" panose="02010609060101010101" pitchFamily="49" charset="-122"/>
                <a:ea typeface="黑体" panose="02010609060101010101" pitchFamily="49" charset="-122"/>
              </a:rPr>
              <a:t>各配准算法的稳定性对比实验</a:t>
            </a:r>
            <a:endParaRPr lang="en-US" altLang="zh-CN" sz="1600" dirty="0" smtClean="0">
              <a:solidFill>
                <a:srgbClr val="01779A"/>
              </a:solidFill>
              <a:latin typeface="黑体" panose="02010609060101010101" pitchFamily="49" charset="-122"/>
              <a:ea typeface="黑体" panose="02010609060101010101" pitchFamily="49" charset="-122"/>
            </a:endParaRPr>
          </a:p>
        </p:txBody>
      </p:sp>
      <p:sp>
        <p:nvSpPr>
          <p:cNvPr id="5" name="矩形 4"/>
          <p:cNvSpPr/>
          <p:nvPr/>
        </p:nvSpPr>
        <p:spPr>
          <a:xfrm>
            <a:off x="590587" y="2034540"/>
            <a:ext cx="7444740" cy="415498"/>
          </a:xfrm>
          <a:prstGeom prst="rect">
            <a:avLst/>
          </a:prstGeom>
        </p:spPr>
        <p:txBody>
          <a:bodyPr wrap="square">
            <a:spAutoFit/>
          </a:bodyPr>
          <a:lstStyle/>
          <a:p>
            <a:pPr lvl="0" algn="just">
              <a:lnSpc>
                <a:spcPct val="150000"/>
              </a:lnSpc>
              <a:spcAft>
                <a:spcPts val="0"/>
              </a:spcAft>
            </a:pPr>
            <a:r>
              <a:rPr lang="zh-CN" altLang="en-US" sz="1400" dirty="0" smtClean="0">
                <a:solidFill>
                  <a:srgbClr val="01779A"/>
                </a:solidFill>
                <a:latin typeface="黑体" panose="02010609060101010101" pitchFamily="49" charset="-122"/>
                <a:ea typeface="黑体" panose="02010609060101010101" pitchFamily="49" charset="-122"/>
              </a:rPr>
              <a:t>为了</a:t>
            </a:r>
            <a:r>
              <a:rPr lang="zh-CN" altLang="en-US" sz="1400" dirty="0">
                <a:solidFill>
                  <a:srgbClr val="01779A"/>
                </a:solidFill>
                <a:latin typeface="黑体" panose="02010609060101010101" pitchFamily="49" charset="-122"/>
                <a:ea typeface="黑体" panose="02010609060101010101" pitchFamily="49" charset="-122"/>
              </a:rPr>
              <a:t>验证</a:t>
            </a:r>
            <a:r>
              <a:rPr lang="en-US" altLang="zh-CN" sz="1400" dirty="0" err="1">
                <a:solidFill>
                  <a:srgbClr val="01779A"/>
                </a:solidFill>
                <a:latin typeface="黑体" panose="02010609060101010101" pitchFamily="49" charset="-122"/>
                <a:ea typeface="黑体" panose="02010609060101010101" pitchFamily="49" charset="-122"/>
              </a:rPr>
              <a:t>PointRegNet</a:t>
            </a:r>
            <a:r>
              <a:rPr lang="zh-CN" altLang="en-US" sz="1400" dirty="0">
                <a:solidFill>
                  <a:srgbClr val="01779A"/>
                </a:solidFill>
                <a:latin typeface="黑体" panose="02010609060101010101" pitchFamily="49" charset="-122"/>
                <a:ea typeface="黑体" panose="02010609060101010101" pitchFamily="49" charset="-122"/>
              </a:rPr>
              <a:t>网络的</a:t>
            </a:r>
            <a:r>
              <a:rPr lang="zh-CN" altLang="en-US" sz="1400" dirty="0">
                <a:solidFill>
                  <a:srgbClr val="C00000"/>
                </a:solidFill>
                <a:latin typeface="黑体" panose="02010609060101010101" pitchFamily="49" charset="-122"/>
                <a:ea typeface="黑体" panose="02010609060101010101" pitchFamily="49" charset="-122"/>
              </a:rPr>
              <a:t>鲁棒性</a:t>
            </a:r>
            <a:r>
              <a:rPr lang="zh-CN" altLang="en-US" sz="1400" dirty="0">
                <a:solidFill>
                  <a:srgbClr val="01779A"/>
                </a:solidFill>
                <a:latin typeface="黑体" panose="02010609060101010101" pitchFamily="49" charset="-122"/>
                <a:ea typeface="黑体" panose="02010609060101010101" pitchFamily="49" charset="-122"/>
              </a:rPr>
              <a:t>，我们考虑数据</a:t>
            </a:r>
            <a:r>
              <a:rPr lang="zh-CN" altLang="en-US" sz="1400" dirty="0" smtClean="0">
                <a:solidFill>
                  <a:srgbClr val="01779A"/>
                </a:solidFill>
                <a:latin typeface="黑体" panose="02010609060101010101" pitchFamily="49" charset="-122"/>
                <a:ea typeface="黑体" panose="02010609060101010101" pitchFamily="49" charset="-122"/>
              </a:rPr>
              <a:t>存在</a:t>
            </a:r>
            <a:r>
              <a:rPr lang="zh-CN" altLang="en-US" sz="1400" dirty="0" smtClean="0">
                <a:solidFill>
                  <a:srgbClr val="C00000"/>
                </a:solidFill>
                <a:latin typeface="黑体" panose="02010609060101010101" pitchFamily="49" charset="-122"/>
                <a:ea typeface="黑体" panose="02010609060101010101" pitchFamily="49" charset="-122"/>
              </a:rPr>
              <a:t>部分</a:t>
            </a:r>
            <a:r>
              <a:rPr lang="zh-CN" altLang="en-US" sz="1400" dirty="0">
                <a:solidFill>
                  <a:srgbClr val="C00000"/>
                </a:solidFill>
                <a:latin typeface="黑体" panose="02010609060101010101" pitchFamily="49" charset="-122"/>
                <a:ea typeface="黑体" panose="02010609060101010101" pitchFamily="49" charset="-122"/>
              </a:rPr>
              <a:t>残缺</a:t>
            </a:r>
            <a:r>
              <a:rPr lang="zh-CN" altLang="en-US" sz="1400" dirty="0">
                <a:solidFill>
                  <a:srgbClr val="01779A"/>
                </a:solidFill>
                <a:latin typeface="黑体" panose="02010609060101010101" pitchFamily="49" charset="-122"/>
                <a:ea typeface="黑体" panose="02010609060101010101" pitchFamily="49" charset="-122"/>
              </a:rPr>
              <a:t>的情况并进行实验</a:t>
            </a:r>
            <a:r>
              <a:rPr lang="zh-CN" altLang="en-US" sz="1400" dirty="0" smtClean="0">
                <a:solidFill>
                  <a:srgbClr val="01779A"/>
                </a:solidFill>
                <a:latin typeface="黑体" panose="02010609060101010101" pitchFamily="49" charset="-122"/>
                <a:ea typeface="黑体" panose="02010609060101010101" pitchFamily="49" charset="-122"/>
              </a:rPr>
              <a:t>。</a:t>
            </a:r>
            <a:endParaRPr lang="en-US" altLang="zh-CN" sz="1400" dirty="0" smtClean="0">
              <a:solidFill>
                <a:srgbClr val="01779A"/>
              </a:solidFill>
              <a:latin typeface="黑体" panose="02010609060101010101" pitchFamily="49" charset="-122"/>
              <a:ea typeface="黑体" panose="02010609060101010101" pitchFamily="49" charset="-122"/>
            </a:endParaRPr>
          </a:p>
        </p:txBody>
      </p:sp>
      <p:sp>
        <p:nvSpPr>
          <p:cNvPr id="14" name="矩形 13"/>
          <p:cNvSpPr/>
          <p:nvPr/>
        </p:nvSpPr>
        <p:spPr>
          <a:xfrm>
            <a:off x="5806285" y="3368720"/>
            <a:ext cx="3263696" cy="1754326"/>
          </a:xfrm>
          <a:prstGeom prst="rect">
            <a:avLst/>
          </a:prstGeom>
        </p:spPr>
        <p:txBody>
          <a:bodyPr wrap="square">
            <a:spAutoFit/>
          </a:bodyPr>
          <a:lstStyle/>
          <a:p>
            <a:pPr lvl="0" algn="just">
              <a:lnSpc>
                <a:spcPct val="150000"/>
              </a:lnSpc>
              <a:spcAft>
                <a:spcPts val="0"/>
              </a:spcAft>
            </a:pPr>
            <a:r>
              <a:rPr lang="zh-CN" altLang="en-US" sz="1600" b="1" dirty="0" smtClean="0">
                <a:solidFill>
                  <a:srgbClr val="C00000"/>
                </a:solidFill>
                <a:latin typeface="黑体" panose="02010609060101010101" pitchFamily="49" charset="-122"/>
                <a:ea typeface="黑体" panose="02010609060101010101" pitchFamily="49" charset="-122"/>
              </a:rPr>
              <a:t>结论：</a:t>
            </a:r>
            <a:endParaRPr lang="en-US" altLang="zh-CN" sz="1600" b="1" dirty="0" smtClean="0">
              <a:solidFill>
                <a:srgbClr val="C00000"/>
              </a:solidFill>
              <a:latin typeface="黑体" panose="02010609060101010101" pitchFamily="49" charset="-122"/>
              <a:ea typeface="黑体" panose="02010609060101010101" pitchFamily="49" charset="-122"/>
            </a:endParaRPr>
          </a:p>
          <a:p>
            <a:pPr marL="228600" lvl="0" indent="-228600" algn="just">
              <a:lnSpc>
                <a:spcPct val="150000"/>
              </a:lnSpc>
              <a:spcAft>
                <a:spcPts val="0"/>
              </a:spcAft>
              <a:buFont typeface="+mj-lt"/>
              <a:buAutoNum type="alphaLcParenR"/>
            </a:pPr>
            <a:r>
              <a:rPr lang="zh-CN" altLang="en-US" sz="1400" dirty="0" smtClean="0">
                <a:solidFill>
                  <a:srgbClr val="307790"/>
                </a:solidFill>
                <a:latin typeface="黑体" panose="02010609060101010101" pitchFamily="49" charset="-122"/>
                <a:ea typeface="黑体" panose="02010609060101010101" pitchFamily="49" charset="-122"/>
              </a:rPr>
              <a:t>相比所有对比方法，</a:t>
            </a:r>
            <a:r>
              <a:rPr lang="en-US" altLang="zh-CN" sz="1400" dirty="0">
                <a:solidFill>
                  <a:srgbClr val="307790"/>
                </a:solidFill>
                <a:latin typeface="黑体" panose="02010609060101010101" pitchFamily="49" charset="-122"/>
                <a:ea typeface="黑体" panose="02010609060101010101" pitchFamily="49" charset="-122"/>
              </a:rPr>
              <a:t> </a:t>
            </a:r>
            <a:r>
              <a:rPr lang="en-US" altLang="zh-CN" sz="1400" dirty="0" err="1">
                <a:solidFill>
                  <a:srgbClr val="307790"/>
                </a:solidFill>
                <a:latin typeface="黑体" panose="02010609060101010101" pitchFamily="49" charset="-122"/>
                <a:ea typeface="黑体" panose="02010609060101010101" pitchFamily="49" charset="-122"/>
              </a:rPr>
              <a:t>PointRegNet</a:t>
            </a:r>
            <a:r>
              <a:rPr lang="zh-CN" altLang="en-US" sz="1400" dirty="0">
                <a:solidFill>
                  <a:srgbClr val="307790"/>
                </a:solidFill>
                <a:latin typeface="黑体" panose="02010609060101010101" pitchFamily="49" charset="-122"/>
                <a:ea typeface="黑体" panose="02010609060101010101" pitchFamily="49" charset="-122"/>
              </a:rPr>
              <a:t>网络</a:t>
            </a:r>
            <a:r>
              <a:rPr lang="zh-CN" altLang="en-US" sz="1400" dirty="0" smtClean="0">
                <a:solidFill>
                  <a:srgbClr val="307790"/>
                </a:solidFill>
                <a:latin typeface="黑体" panose="02010609060101010101" pitchFamily="49" charset="-122"/>
                <a:ea typeface="黑体" panose="02010609060101010101" pitchFamily="49" charset="-122"/>
              </a:rPr>
              <a:t>是</a:t>
            </a:r>
            <a:r>
              <a:rPr lang="zh-CN" altLang="en-US" sz="1400" dirty="0" smtClean="0">
                <a:solidFill>
                  <a:srgbClr val="C00000"/>
                </a:solidFill>
                <a:latin typeface="黑体" panose="02010609060101010101" pitchFamily="49" charset="-122"/>
                <a:ea typeface="黑体" panose="02010609060101010101" pitchFamily="49" charset="-122"/>
              </a:rPr>
              <a:t>最鲁棒稳定</a:t>
            </a:r>
            <a:r>
              <a:rPr lang="zh-CN" altLang="en-US" sz="1400" dirty="0" smtClean="0">
                <a:solidFill>
                  <a:srgbClr val="307790"/>
                </a:solidFill>
                <a:latin typeface="黑体" panose="02010609060101010101" pitchFamily="49" charset="-122"/>
                <a:ea typeface="黑体" panose="02010609060101010101" pitchFamily="49" charset="-122"/>
              </a:rPr>
              <a:t>的，</a:t>
            </a:r>
            <a:r>
              <a:rPr lang="zh-CN" altLang="en-US" sz="1400" dirty="0" smtClean="0">
                <a:solidFill>
                  <a:srgbClr val="C00000"/>
                </a:solidFill>
                <a:latin typeface="黑体" panose="02010609060101010101" pitchFamily="49" charset="-122"/>
                <a:ea typeface="黑体" panose="02010609060101010101" pitchFamily="49" charset="-122"/>
              </a:rPr>
              <a:t>效果最好</a:t>
            </a:r>
            <a:r>
              <a:rPr lang="zh-CN" altLang="en-US" sz="1400" dirty="0" smtClean="0">
                <a:solidFill>
                  <a:srgbClr val="307790"/>
                </a:solidFill>
                <a:latin typeface="黑体" panose="02010609060101010101" pitchFamily="49" charset="-122"/>
                <a:ea typeface="黑体" panose="02010609060101010101" pitchFamily="49" charset="-122"/>
              </a:rPr>
              <a:t>的；</a:t>
            </a:r>
            <a:endParaRPr lang="en-US" altLang="zh-CN" sz="1400" dirty="0" smtClean="0">
              <a:solidFill>
                <a:srgbClr val="307790"/>
              </a:solidFill>
              <a:latin typeface="黑体" panose="02010609060101010101" pitchFamily="49" charset="-122"/>
              <a:ea typeface="黑体" panose="02010609060101010101" pitchFamily="49" charset="-122"/>
            </a:endParaRPr>
          </a:p>
          <a:p>
            <a:pPr marL="228600" lvl="0" indent="-228600" algn="just">
              <a:lnSpc>
                <a:spcPct val="150000"/>
              </a:lnSpc>
              <a:spcAft>
                <a:spcPts val="0"/>
              </a:spcAft>
              <a:buFont typeface="+mj-lt"/>
              <a:buAutoNum type="alphaLcParenR"/>
            </a:pPr>
            <a:r>
              <a:rPr lang="en-US" altLang="zh-CN" sz="1400" dirty="0" err="1">
                <a:solidFill>
                  <a:srgbClr val="307790"/>
                </a:solidFill>
                <a:latin typeface="黑体" panose="02010609060101010101" pitchFamily="49" charset="-122"/>
                <a:ea typeface="黑体" panose="02010609060101010101" pitchFamily="49" charset="-122"/>
              </a:rPr>
              <a:t>PointRegNet</a:t>
            </a:r>
            <a:r>
              <a:rPr lang="zh-CN" altLang="en-US" sz="1400" dirty="0">
                <a:solidFill>
                  <a:srgbClr val="307790"/>
                </a:solidFill>
                <a:latin typeface="黑体" panose="02010609060101010101" pitchFamily="49" charset="-122"/>
                <a:ea typeface="黑体" panose="02010609060101010101" pitchFamily="49" charset="-122"/>
              </a:rPr>
              <a:t>网络</a:t>
            </a:r>
            <a:r>
              <a:rPr lang="zh-CN" altLang="en-US" sz="1400" dirty="0" smtClean="0">
                <a:solidFill>
                  <a:srgbClr val="307790"/>
                </a:solidFill>
                <a:latin typeface="黑体" panose="02010609060101010101" pitchFamily="49" charset="-122"/>
                <a:ea typeface="黑体" panose="02010609060101010101" pitchFamily="49" charset="-122"/>
              </a:rPr>
              <a:t>的</a:t>
            </a:r>
            <a:r>
              <a:rPr lang="zh-CN" altLang="en-US" sz="1400" dirty="0" smtClean="0">
                <a:solidFill>
                  <a:srgbClr val="C00000"/>
                </a:solidFill>
                <a:latin typeface="黑体" panose="02010609060101010101" pitchFamily="49" charset="-122"/>
                <a:ea typeface="黑体" panose="02010609060101010101" pitchFamily="49" charset="-122"/>
              </a:rPr>
              <a:t>效率要</a:t>
            </a:r>
            <a:r>
              <a:rPr lang="zh-CN" altLang="en-US" sz="1400" dirty="0">
                <a:solidFill>
                  <a:srgbClr val="C00000"/>
                </a:solidFill>
                <a:latin typeface="黑体" panose="02010609060101010101" pitchFamily="49" charset="-122"/>
                <a:ea typeface="黑体" panose="02010609060101010101" pitchFamily="49" charset="-122"/>
              </a:rPr>
              <a:t>远高于</a:t>
            </a:r>
            <a:r>
              <a:rPr lang="zh-CN" altLang="en-US" sz="1400" dirty="0">
                <a:solidFill>
                  <a:srgbClr val="307790"/>
                </a:solidFill>
                <a:latin typeface="黑体" panose="02010609060101010101" pitchFamily="49" charset="-122"/>
                <a:ea typeface="黑体" panose="02010609060101010101" pitchFamily="49" charset="-122"/>
              </a:rPr>
              <a:t>其他算法</a:t>
            </a:r>
            <a:r>
              <a:rPr lang="zh-CN" altLang="en-US" sz="1400" dirty="0" smtClean="0">
                <a:solidFill>
                  <a:srgbClr val="307790"/>
                </a:solidFill>
                <a:latin typeface="黑体" panose="02010609060101010101" pitchFamily="49" charset="-122"/>
                <a:ea typeface="黑体" panose="02010609060101010101" pitchFamily="49" charset="-122"/>
              </a:rPr>
              <a:t>。</a:t>
            </a:r>
            <a:endParaRPr lang="zh-CN" altLang="en-US" sz="1400" dirty="0">
              <a:solidFill>
                <a:srgbClr val="307790"/>
              </a:solidFill>
              <a:latin typeface="黑体" panose="02010609060101010101" pitchFamily="49" charset="-122"/>
              <a:ea typeface="黑体" panose="02010609060101010101" pitchFamily="49" charset="-122"/>
            </a:endParaRPr>
          </a:p>
        </p:txBody>
      </p:sp>
      <p:pic>
        <p:nvPicPr>
          <p:cNvPr id="12" name="图片 11"/>
          <p:cNvPicPr/>
          <p:nvPr/>
        </p:nvPicPr>
        <p:blipFill>
          <a:blip r:embed="rId3"/>
          <a:stretch>
            <a:fillRect/>
          </a:stretch>
        </p:blipFill>
        <p:spPr>
          <a:xfrm>
            <a:off x="260181" y="2704377"/>
            <a:ext cx="5309198" cy="2326322"/>
          </a:xfrm>
          <a:prstGeom prst="rect">
            <a:avLst/>
          </a:prstGeom>
        </p:spPr>
      </p:pic>
      <p:pic>
        <p:nvPicPr>
          <p:cNvPr id="10" name="图片 9"/>
          <p:cNvPicPr>
            <a:picLocks noChangeAspect="1"/>
          </p:cNvPicPr>
          <p:nvPr/>
        </p:nvPicPr>
        <p:blipFill>
          <a:blip r:embed="rId4"/>
          <a:stretch>
            <a:fillRect/>
          </a:stretch>
        </p:blipFill>
        <p:spPr>
          <a:xfrm>
            <a:off x="0" y="5335500"/>
            <a:ext cx="5982218" cy="1447925"/>
          </a:xfrm>
          <a:prstGeom prst="rect">
            <a:avLst/>
          </a:prstGeom>
        </p:spPr>
      </p:pic>
      <p:sp>
        <p:nvSpPr>
          <p:cNvPr id="16" name="矩形 15"/>
          <p:cNvSpPr/>
          <p:nvPr/>
        </p:nvSpPr>
        <p:spPr>
          <a:xfrm>
            <a:off x="1625600" y="6100918"/>
            <a:ext cx="426720" cy="198120"/>
          </a:xfrm>
          <a:prstGeom prst="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a:extLst>
              <a:ext uri="{FF2B5EF4-FFF2-40B4-BE49-F238E27FC236}">
                <a16:creationId xmlns:a16="http://schemas.microsoft.com/office/drawing/2014/main" id="{9E436595-C7E7-44A0-B901-B85D7D2BDC81}"/>
              </a:ext>
            </a:extLst>
          </p:cNvPr>
          <p:cNvSpPr txBox="1"/>
          <p:nvPr/>
        </p:nvSpPr>
        <p:spPr>
          <a:xfrm>
            <a:off x="1955913" y="205367"/>
            <a:ext cx="5233182" cy="1077218"/>
          </a:xfrm>
          <a:prstGeom prst="rect">
            <a:avLst/>
          </a:prstGeom>
          <a:noFill/>
        </p:spPr>
        <p:txBody>
          <a:bodyPr wrap="square" rtlCol="0">
            <a:spAutoFit/>
          </a:bodyPr>
          <a:lstStyle/>
          <a:p>
            <a:pPr algn="ctr"/>
            <a:r>
              <a:rPr lang="en-US" altLang="zh-CN" sz="3200" b="1" dirty="0" smtClean="0">
                <a:solidFill>
                  <a:srgbClr val="01779A"/>
                </a:solidFill>
                <a:latin typeface="黑体" panose="02010609060101010101" pitchFamily="49" charset="-122"/>
                <a:ea typeface="黑体" panose="02010609060101010101" pitchFamily="49" charset="-122"/>
              </a:rPr>
              <a:t>2.2 </a:t>
            </a:r>
            <a:r>
              <a:rPr lang="en-US" altLang="zh-CN" sz="3200" b="1" dirty="0" err="1" smtClean="0">
                <a:solidFill>
                  <a:srgbClr val="01779A"/>
                </a:solidFill>
                <a:latin typeface="黑体" panose="02010609060101010101" pitchFamily="49" charset="-122"/>
                <a:ea typeface="黑体" panose="02010609060101010101" pitchFamily="49" charset="-122"/>
              </a:rPr>
              <a:t>PointRegNet</a:t>
            </a:r>
            <a:r>
              <a:rPr lang="zh-CN" altLang="en-US" sz="3200" b="1" dirty="0">
                <a:solidFill>
                  <a:srgbClr val="01779A"/>
                </a:solidFill>
                <a:latin typeface="黑体" panose="02010609060101010101" pitchFamily="49" charset="-122"/>
                <a:ea typeface="黑体" panose="02010609060101010101" pitchFamily="49" charset="-122"/>
              </a:rPr>
              <a:t>特征描述子提取</a:t>
            </a:r>
            <a:r>
              <a:rPr lang="zh-CN" altLang="en-US" sz="3200" b="1" dirty="0" smtClean="0">
                <a:solidFill>
                  <a:srgbClr val="01779A"/>
                </a:solidFill>
                <a:latin typeface="黑体" panose="02010609060101010101" pitchFamily="49" charset="-122"/>
                <a:ea typeface="黑体" panose="02010609060101010101" pitchFamily="49" charset="-122"/>
              </a:rPr>
              <a:t>网络</a:t>
            </a:r>
            <a:endParaRPr lang="zh-CN" altLang="en-US" sz="3200" b="1" dirty="0">
              <a:solidFill>
                <a:srgbClr val="01779A"/>
              </a:solidFill>
              <a:latin typeface="黑体" panose="02010609060101010101" pitchFamily="49" charset="-122"/>
              <a:ea typeface="黑体" panose="02010609060101010101" pitchFamily="49" charset="-122"/>
            </a:endParaRPr>
          </a:p>
        </p:txBody>
      </p:sp>
      <p:sp>
        <p:nvSpPr>
          <p:cNvPr id="13" name="矩形 12"/>
          <p:cNvSpPr/>
          <p:nvPr/>
        </p:nvSpPr>
        <p:spPr bwMode="auto">
          <a:xfrm>
            <a:off x="5806285" y="3367206"/>
            <a:ext cx="3263696" cy="1755840"/>
          </a:xfrm>
          <a:prstGeom prst="rect">
            <a:avLst/>
          </a:prstGeom>
          <a:noFill/>
          <a:ln w="28575" cap="flat" cmpd="sng" algn="ctr">
            <a:solidFill>
              <a:srgbClr val="FF0000"/>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ndParaRPr>
          </a:p>
        </p:txBody>
      </p:sp>
    </p:spTree>
    <p:extLst>
      <p:ext uri="{BB962C8B-B14F-4D97-AF65-F5344CB8AC3E}">
        <p14:creationId xmlns:p14="http://schemas.microsoft.com/office/powerpoint/2010/main" val="408282025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stretch>
            <a:fillRect/>
          </a:stretch>
        </p:blipFill>
        <p:spPr>
          <a:xfrm>
            <a:off x="571340" y="2773313"/>
            <a:ext cx="7854931" cy="2784930"/>
          </a:xfrm>
          <a:prstGeom prst="rect">
            <a:avLst/>
          </a:prstGeom>
        </p:spPr>
      </p:pic>
      <p:cxnSp>
        <p:nvCxnSpPr>
          <p:cNvPr id="2" name="直接连接符 1">
            <a:extLst>
              <a:ext uri="{FF2B5EF4-FFF2-40B4-BE49-F238E27FC236}">
                <a16:creationId xmlns:a16="http://schemas.microsoft.com/office/drawing/2014/main" id="{E600F731-67AF-4054-9E56-2BEECA142B10}"/>
              </a:ext>
            </a:extLst>
          </p:cNvPr>
          <p:cNvCxnSpPr>
            <a:cxnSpLocks/>
          </p:cNvCxnSpPr>
          <p:nvPr/>
        </p:nvCxnSpPr>
        <p:spPr>
          <a:xfrm flipV="1">
            <a:off x="260181" y="1360561"/>
            <a:ext cx="8623637" cy="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内容占位符 2">
            <a:extLst>
              <a:ext uri="{FF2B5EF4-FFF2-40B4-BE49-F238E27FC236}">
                <a16:creationId xmlns:a16="http://schemas.microsoft.com/office/drawing/2014/main" id="{F5D83EC4-3D2F-461D-8007-55FE6EE7F53E}"/>
              </a:ext>
            </a:extLst>
          </p:cNvPr>
          <p:cNvSpPr txBox="1">
            <a:spLocks/>
          </p:cNvSpPr>
          <p:nvPr/>
        </p:nvSpPr>
        <p:spPr bwMode="auto">
          <a:xfrm>
            <a:off x="260181" y="1387207"/>
            <a:ext cx="8477250" cy="7387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hlink"/>
              </a:buClr>
              <a:buFont typeface="Wingdings" pitchFamily="2" charset="2"/>
              <a:buChar char="v"/>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itchFamily="2" charset="2"/>
              <a:buChar char="§"/>
              <a:defRPr sz="2800" b="1">
                <a:solidFill>
                  <a:schemeClr val="tx1"/>
                </a:solidFill>
                <a:latin typeface="仿宋_GB2312" pitchFamily="49" charset="-122"/>
                <a:ea typeface="仿宋_GB2312" pitchFamily="49" charset="-122"/>
                <a:cs typeface="仿宋_GB2312"/>
              </a:defRPr>
            </a:lvl2pPr>
            <a:lvl3pPr marL="1143000" indent="-228600" algn="l" rtl="0" eaLnBrk="0" fontAlgn="base" hangingPunct="0">
              <a:spcBef>
                <a:spcPct val="20000"/>
              </a:spcBef>
              <a:spcAft>
                <a:spcPct val="0"/>
              </a:spcAft>
              <a:buClr>
                <a:schemeClr val="tx1"/>
              </a:buClr>
              <a:buChar char="•"/>
              <a:defRPr sz="2400" b="1">
                <a:solidFill>
                  <a:schemeClr val="tx1"/>
                </a:solidFill>
                <a:latin typeface="仿宋_GB2312" pitchFamily="49" charset="-122"/>
                <a:ea typeface="仿宋_GB2312" pitchFamily="49" charset="-122"/>
                <a:cs typeface="仿宋_GB2312"/>
              </a:defRPr>
            </a:lvl3pPr>
            <a:lvl4pPr marL="1600200" indent="-228600" algn="l" rtl="0" eaLnBrk="0" fontAlgn="base" hangingPunct="0">
              <a:spcBef>
                <a:spcPct val="20000"/>
              </a:spcBef>
              <a:spcAft>
                <a:spcPct val="0"/>
              </a:spcAft>
              <a:buChar char="–"/>
              <a:defRPr sz="2000" b="1">
                <a:solidFill>
                  <a:schemeClr val="tx1"/>
                </a:solidFill>
                <a:latin typeface="仿宋_GB2312" pitchFamily="49" charset="-122"/>
                <a:ea typeface="仿宋_GB2312" pitchFamily="49" charset="-122"/>
                <a:cs typeface="仿宋_GB2312"/>
              </a:defRPr>
            </a:lvl4pPr>
            <a:lvl5pPr marL="2057400" indent="-228600" algn="l" rtl="0" eaLnBrk="0" fontAlgn="base" hangingPunct="0">
              <a:spcBef>
                <a:spcPct val="20000"/>
              </a:spcBef>
              <a:spcAft>
                <a:spcPct val="0"/>
              </a:spcAft>
              <a:buChar char="»"/>
              <a:defRPr sz="2000" b="1">
                <a:solidFill>
                  <a:schemeClr val="tx1"/>
                </a:solidFill>
                <a:latin typeface="仿宋_GB2312" pitchFamily="49" charset="-122"/>
                <a:ea typeface="仿宋_GB2312" pitchFamily="49" charset="-122"/>
                <a:cs typeface="仿宋_GB2312"/>
              </a:defRPr>
            </a:lvl5pPr>
            <a:lvl6pPr marL="2514600" indent="-228600" algn="l" rtl="0" eaLnBrk="1" fontAlgn="base" hangingPunct="1">
              <a:spcBef>
                <a:spcPct val="20000"/>
              </a:spcBef>
              <a:spcAft>
                <a:spcPct val="0"/>
              </a:spcAft>
              <a:buChar char="»"/>
              <a:defRPr sz="2000" b="1">
                <a:solidFill>
                  <a:schemeClr val="tx1"/>
                </a:solidFill>
                <a:latin typeface="仿宋_GB2312" pitchFamily="49" charset="-122"/>
                <a:ea typeface="仿宋_GB2312" pitchFamily="49" charset="-122"/>
              </a:defRPr>
            </a:lvl6pPr>
            <a:lvl7pPr marL="2971800" indent="-228600" algn="l" rtl="0" eaLnBrk="1" fontAlgn="base" hangingPunct="1">
              <a:spcBef>
                <a:spcPct val="20000"/>
              </a:spcBef>
              <a:spcAft>
                <a:spcPct val="0"/>
              </a:spcAft>
              <a:buChar char="»"/>
              <a:defRPr sz="2000" b="1">
                <a:solidFill>
                  <a:schemeClr val="tx1"/>
                </a:solidFill>
                <a:latin typeface="仿宋_GB2312" pitchFamily="49" charset="-122"/>
                <a:ea typeface="仿宋_GB2312" pitchFamily="49" charset="-122"/>
              </a:defRPr>
            </a:lvl7pPr>
            <a:lvl8pPr marL="3429000" indent="-228600" algn="l" rtl="0" eaLnBrk="1" fontAlgn="base" hangingPunct="1">
              <a:spcBef>
                <a:spcPct val="20000"/>
              </a:spcBef>
              <a:spcAft>
                <a:spcPct val="0"/>
              </a:spcAft>
              <a:buChar char="»"/>
              <a:defRPr sz="2000" b="1">
                <a:solidFill>
                  <a:schemeClr val="tx1"/>
                </a:solidFill>
                <a:latin typeface="仿宋_GB2312" pitchFamily="49" charset="-122"/>
                <a:ea typeface="仿宋_GB2312" pitchFamily="49" charset="-122"/>
              </a:defRPr>
            </a:lvl8pPr>
            <a:lvl9pPr marL="3886200" indent="-228600" algn="l" rtl="0" eaLnBrk="1" fontAlgn="base" hangingPunct="1">
              <a:spcBef>
                <a:spcPct val="20000"/>
              </a:spcBef>
              <a:spcAft>
                <a:spcPct val="0"/>
              </a:spcAft>
              <a:buChar char="»"/>
              <a:defRPr sz="2000" b="1">
                <a:solidFill>
                  <a:schemeClr val="tx1"/>
                </a:solidFill>
                <a:latin typeface="仿宋_GB2312" pitchFamily="49" charset="-122"/>
                <a:ea typeface="仿宋_GB2312" pitchFamily="49" charset="-122"/>
              </a:defRPr>
            </a:lvl9pPr>
          </a:lstStyle>
          <a:p>
            <a:pPr marL="0" indent="0" algn="just">
              <a:buClr>
                <a:srgbClr val="99CCFF"/>
              </a:buClr>
              <a:buNone/>
            </a:pPr>
            <a:r>
              <a:rPr lang="zh-CN" altLang="en-US" sz="2000" b="1" dirty="0" smtClean="0">
                <a:solidFill>
                  <a:schemeClr val="accent4">
                    <a:lumMod val="75000"/>
                  </a:schemeClr>
                </a:solidFill>
                <a:latin typeface="黑体" panose="02010609060101010101" pitchFamily="49" charset="-122"/>
                <a:ea typeface="黑体" panose="02010609060101010101" pitchFamily="49" charset="-122"/>
              </a:rPr>
              <a:t>实验结果分析：</a:t>
            </a:r>
            <a:endParaRPr lang="en-US" altLang="zh-CN" sz="2000" dirty="0" smtClean="0">
              <a:solidFill>
                <a:srgbClr val="01779A"/>
              </a:solidFill>
              <a:latin typeface="黑体" panose="02010609060101010101" pitchFamily="49" charset="-122"/>
              <a:ea typeface="黑体" panose="02010609060101010101" pitchFamily="49" charset="-122"/>
            </a:endParaRPr>
          </a:p>
          <a:p>
            <a:pPr marL="457200" indent="-457200" algn="just">
              <a:buClr>
                <a:srgbClr val="01779A"/>
              </a:buClr>
              <a:buFont typeface="+mj-ea"/>
              <a:buAutoNum type="circleNumDbPlain" startAt="3"/>
            </a:pPr>
            <a:r>
              <a:rPr lang="zh-CN" altLang="en-US" sz="1600" dirty="0">
                <a:solidFill>
                  <a:srgbClr val="01779A"/>
                </a:solidFill>
                <a:latin typeface="黑体" panose="02010609060101010101" pitchFamily="49" charset="-122"/>
                <a:ea typeface="黑体" panose="02010609060101010101" pitchFamily="49" charset="-122"/>
              </a:rPr>
              <a:t>不同数据集下各个配准方法误差</a:t>
            </a:r>
            <a:r>
              <a:rPr lang="zh-CN" altLang="en-US" sz="1600" dirty="0" smtClean="0">
                <a:solidFill>
                  <a:srgbClr val="01779A"/>
                </a:solidFill>
                <a:latin typeface="黑体" panose="02010609060101010101" pitchFamily="49" charset="-122"/>
                <a:ea typeface="黑体" panose="02010609060101010101" pitchFamily="49" charset="-122"/>
              </a:rPr>
              <a:t>对比实验</a:t>
            </a:r>
            <a:endParaRPr lang="en-US" altLang="zh-CN" sz="1600" dirty="0" smtClean="0">
              <a:solidFill>
                <a:srgbClr val="01779A"/>
              </a:solidFill>
              <a:latin typeface="黑体" panose="02010609060101010101" pitchFamily="49" charset="-122"/>
              <a:ea typeface="黑体" panose="02010609060101010101" pitchFamily="49" charset="-122"/>
            </a:endParaRPr>
          </a:p>
        </p:txBody>
      </p:sp>
      <p:sp>
        <p:nvSpPr>
          <p:cNvPr id="5" name="矩形 4"/>
          <p:cNvSpPr/>
          <p:nvPr/>
        </p:nvSpPr>
        <p:spPr>
          <a:xfrm>
            <a:off x="590587" y="2034540"/>
            <a:ext cx="7444740" cy="738664"/>
          </a:xfrm>
          <a:prstGeom prst="rect">
            <a:avLst/>
          </a:prstGeom>
        </p:spPr>
        <p:txBody>
          <a:bodyPr wrap="square">
            <a:spAutoFit/>
          </a:bodyPr>
          <a:lstStyle/>
          <a:p>
            <a:pPr lvl="0" algn="just">
              <a:lnSpc>
                <a:spcPct val="150000"/>
              </a:lnSpc>
              <a:spcAft>
                <a:spcPts val="0"/>
              </a:spcAft>
            </a:pPr>
            <a:r>
              <a:rPr lang="zh-CN" altLang="en-US" sz="1400" dirty="0">
                <a:solidFill>
                  <a:srgbClr val="01779A"/>
                </a:solidFill>
                <a:latin typeface="黑体" panose="02010609060101010101" pitchFamily="49" charset="-122"/>
                <a:ea typeface="黑体" panose="02010609060101010101" pitchFamily="49" charset="-122"/>
              </a:rPr>
              <a:t>为了验证在体表点云数据集上训练的神经网络，能否用于</a:t>
            </a:r>
            <a:r>
              <a:rPr lang="zh-CN" altLang="en-US" sz="1400" dirty="0">
                <a:solidFill>
                  <a:srgbClr val="C00000"/>
                </a:solidFill>
                <a:latin typeface="黑体" panose="02010609060101010101" pitchFamily="49" charset="-122"/>
                <a:ea typeface="黑体" panose="02010609060101010101" pitchFamily="49" charset="-122"/>
              </a:rPr>
              <a:t>其他部位的点</a:t>
            </a:r>
            <a:r>
              <a:rPr lang="zh-CN" altLang="en-US" sz="1400" dirty="0" smtClean="0">
                <a:solidFill>
                  <a:srgbClr val="C00000"/>
                </a:solidFill>
                <a:latin typeface="黑体" panose="02010609060101010101" pitchFamily="49" charset="-122"/>
                <a:ea typeface="黑体" panose="02010609060101010101" pitchFamily="49" charset="-122"/>
              </a:rPr>
              <a:t>云</a:t>
            </a:r>
            <a:r>
              <a:rPr lang="zh-CN" altLang="en-US" sz="1400" dirty="0" smtClean="0">
                <a:solidFill>
                  <a:srgbClr val="01779A"/>
                </a:solidFill>
                <a:latin typeface="黑体" panose="02010609060101010101" pitchFamily="49" charset="-122"/>
                <a:ea typeface="黑体" panose="02010609060101010101" pitchFamily="49" charset="-122"/>
              </a:rPr>
              <a:t>配准中</a:t>
            </a:r>
            <a:r>
              <a:rPr lang="zh-CN" altLang="en-US" sz="1400" dirty="0">
                <a:solidFill>
                  <a:srgbClr val="01779A"/>
                </a:solidFill>
                <a:latin typeface="黑体" panose="02010609060101010101" pitchFamily="49" charset="-122"/>
                <a:ea typeface="黑体" panose="02010609060101010101" pitchFamily="49" charset="-122"/>
              </a:rPr>
              <a:t>，我们使用该网络分别对胸腹部（</a:t>
            </a:r>
            <a:r>
              <a:rPr lang="en-US" altLang="zh-CN" sz="1400" dirty="0">
                <a:solidFill>
                  <a:srgbClr val="01779A"/>
                </a:solidFill>
                <a:latin typeface="黑体" panose="02010609060101010101" pitchFamily="49" charset="-122"/>
                <a:ea typeface="黑体" panose="02010609060101010101" pitchFamily="49" charset="-122"/>
              </a:rPr>
              <a:t>Body</a:t>
            </a:r>
            <a:r>
              <a:rPr lang="zh-CN" altLang="en-US" sz="1400" dirty="0">
                <a:solidFill>
                  <a:srgbClr val="01779A"/>
                </a:solidFill>
                <a:latin typeface="黑体" panose="02010609060101010101" pitchFamily="49" charset="-122"/>
                <a:ea typeface="黑体" panose="02010609060101010101" pitchFamily="49" charset="-122"/>
              </a:rPr>
              <a:t>）、头部（</a:t>
            </a:r>
            <a:r>
              <a:rPr lang="en-US" altLang="zh-CN" sz="1400" dirty="0">
                <a:solidFill>
                  <a:srgbClr val="01779A"/>
                </a:solidFill>
                <a:latin typeface="黑体" panose="02010609060101010101" pitchFamily="49" charset="-122"/>
                <a:ea typeface="黑体" panose="02010609060101010101" pitchFamily="49" charset="-122"/>
              </a:rPr>
              <a:t>Head</a:t>
            </a:r>
            <a:r>
              <a:rPr lang="zh-CN" altLang="en-US" sz="1400" dirty="0">
                <a:solidFill>
                  <a:srgbClr val="01779A"/>
                </a:solidFill>
                <a:latin typeface="黑体" panose="02010609060101010101" pitchFamily="49" charset="-122"/>
                <a:ea typeface="黑体" panose="02010609060101010101" pitchFamily="49" charset="-122"/>
              </a:rPr>
              <a:t>）和</a:t>
            </a:r>
            <a:r>
              <a:rPr lang="en-US" altLang="zh-CN" sz="1400" dirty="0">
                <a:solidFill>
                  <a:srgbClr val="01779A"/>
                </a:solidFill>
                <a:latin typeface="黑体" panose="02010609060101010101" pitchFamily="49" charset="-122"/>
                <a:ea typeface="黑体" panose="02010609060101010101" pitchFamily="49" charset="-122"/>
              </a:rPr>
              <a:t>Armadillo</a:t>
            </a:r>
            <a:r>
              <a:rPr lang="zh-CN" altLang="en-US" sz="1400" dirty="0">
                <a:solidFill>
                  <a:srgbClr val="01779A"/>
                </a:solidFill>
                <a:latin typeface="黑体" panose="02010609060101010101" pitchFamily="49" charset="-122"/>
                <a:ea typeface="黑体" panose="02010609060101010101" pitchFamily="49" charset="-122"/>
              </a:rPr>
              <a:t>（斯坦福点云数据）进行了处理。</a:t>
            </a:r>
            <a:endParaRPr lang="en-US" altLang="zh-CN" sz="1400" dirty="0" smtClean="0">
              <a:solidFill>
                <a:srgbClr val="01779A"/>
              </a:solidFill>
              <a:latin typeface="黑体" panose="02010609060101010101" pitchFamily="49" charset="-122"/>
              <a:ea typeface="黑体" panose="02010609060101010101" pitchFamily="49" charset="-122"/>
            </a:endParaRPr>
          </a:p>
        </p:txBody>
      </p:sp>
      <p:sp>
        <p:nvSpPr>
          <p:cNvPr id="14" name="矩形 13"/>
          <p:cNvSpPr/>
          <p:nvPr/>
        </p:nvSpPr>
        <p:spPr>
          <a:xfrm>
            <a:off x="441363" y="4940855"/>
            <a:ext cx="7984908" cy="1800493"/>
          </a:xfrm>
          <a:prstGeom prst="rect">
            <a:avLst/>
          </a:prstGeom>
        </p:spPr>
        <p:txBody>
          <a:bodyPr wrap="square">
            <a:spAutoFit/>
          </a:bodyPr>
          <a:lstStyle/>
          <a:p>
            <a:pPr lvl="0" algn="just">
              <a:lnSpc>
                <a:spcPct val="150000"/>
              </a:lnSpc>
              <a:spcAft>
                <a:spcPts val="0"/>
              </a:spcAft>
            </a:pPr>
            <a:r>
              <a:rPr lang="zh-CN" altLang="en-US" sz="1600" b="1" dirty="0" smtClean="0">
                <a:solidFill>
                  <a:srgbClr val="C00000"/>
                </a:solidFill>
                <a:latin typeface="黑体" panose="02010609060101010101" pitchFamily="49" charset="-122"/>
                <a:ea typeface="黑体" panose="02010609060101010101" pitchFamily="49" charset="-122"/>
              </a:rPr>
              <a:t>结论：</a:t>
            </a:r>
            <a:endParaRPr lang="en-US" altLang="zh-CN" sz="1600" b="1" dirty="0" smtClean="0">
              <a:solidFill>
                <a:srgbClr val="C00000"/>
              </a:solidFill>
              <a:latin typeface="黑体" panose="02010609060101010101" pitchFamily="49" charset="-122"/>
              <a:ea typeface="黑体" panose="02010609060101010101" pitchFamily="49" charset="-122"/>
            </a:endParaRPr>
          </a:p>
          <a:p>
            <a:pPr lvl="0" algn="just">
              <a:lnSpc>
                <a:spcPct val="150000"/>
              </a:lnSpc>
              <a:spcAft>
                <a:spcPts val="0"/>
              </a:spcAft>
            </a:pPr>
            <a:r>
              <a:rPr lang="en-US" altLang="zh-CN" sz="1400" dirty="0" err="1">
                <a:solidFill>
                  <a:srgbClr val="307790"/>
                </a:solidFill>
                <a:latin typeface="黑体" panose="02010609060101010101" pitchFamily="49" charset="-122"/>
                <a:ea typeface="黑体" panose="02010609060101010101" pitchFamily="49" charset="-122"/>
              </a:rPr>
              <a:t>PointRegNet</a:t>
            </a:r>
            <a:r>
              <a:rPr lang="zh-CN" altLang="en-US" sz="1400" dirty="0">
                <a:solidFill>
                  <a:srgbClr val="307790"/>
                </a:solidFill>
                <a:latin typeface="黑体" panose="02010609060101010101" pitchFamily="49" charset="-122"/>
                <a:ea typeface="黑体" panose="02010609060101010101" pitchFamily="49" charset="-122"/>
              </a:rPr>
              <a:t>在</a:t>
            </a:r>
            <a:r>
              <a:rPr lang="en-US" altLang="zh-CN" sz="1400" dirty="0">
                <a:solidFill>
                  <a:srgbClr val="307790"/>
                </a:solidFill>
                <a:latin typeface="黑体" panose="02010609060101010101" pitchFamily="49" charset="-122"/>
                <a:ea typeface="黑体" panose="02010609060101010101" pitchFamily="49" charset="-122"/>
              </a:rPr>
              <a:t>Body</a:t>
            </a:r>
            <a:r>
              <a:rPr lang="zh-CN" altLang="en-US" sz="1400" dirty="0">
                <a:solidFill>
                  <a:srgbClr val="307790"/>
                </a:solidFill>
                <a:latin typeface="黑体" panose="02010609060101010101" pitchFamily="49" charset="-122"/>
                <a:ea typeface="黑体" panose="02010609060101010101" pitchFamily="49" charset="-122"/>
              </a:rPr>
              <a:t>数据集上粒精度最高，但在另外两个数据集中比传统方法精度要</a:t>
            </a:r>
            <a:r>
              <a:rPr lang="zh-CN" altLang="en-US" sz="1400" dirty="0" smtClean="0">
                <a:solidFill>
                  <a:srgbClr val="307790"/>
                </a:solidFill>
                <a:latin typeface="黑体" panose="02010609060101010101" pitchFamily="49" charset="-122"/>
                <a:ea typeface="黑体" panose="02010609060101010101" pitchFamily="49" charset="-122"/>
              </a:rPr>
              <a:t>低。即</a:t>
            </a:r>
            <a:r>
              <a:rPr lang="zh-CN" altLang="en-US" sz="1400" dirty="0" smtClean="0">
                <a:solidFill>
                  <a:srgbClr val="C00000"/>
                </a:solidFill>
                <a:latin typeface="黑体" panose="02010609060101010101" pitchFamily="49" charset="-122"/>
                <a:ea typeface="黑体" panose="02010609060101010101" pitchFamily="49" charset="-122"/>
              </a:rPr>
              <a:t>无法直接适用于</a:t>
            </a:r>
            <a:r>
              <a:rPr lang="zh-CN" altLang="en-US" sz="1400" dirty="0" smtClean="0">
                <a:solidFill>
                  <a:srgbClr val="307790"/>
                </a:solidFill>
                <a:latin typeface="黑体" panose="02010609060101010101" pitchFamily="49" charset="-122"/>
                <a:ea typeface="黑体" panose="02010609060101010101" pitchFamily="49" charset="-122"/>
              </a:rPr>
              <a:t>其他数据集。</a:t>
            </a:r>
            <a:endParaRPr lang="en-US" altLang="zh-CN" sz="1400" dirty="0" smtClean="0">
              <a:solidFill>
                <a:srgbClr val="307790"/>
              </a:solidFill>
              <a:latin typeface="黑体" panose="02010609060101010101" pitchFamily="49" charset="-122"/>
              <a:ea typeface="黑体" panose="02010609060101010101" pitchFamily="49" charset="-122"/>
            </a:endParaRPr>
          </a:p>
          <a:p>
            <a:pPr algn="just">
              <a:lnSpc>
                <a:spcPct val="150000"/>
              </a:lnSpc>
            </a:pPr>
            <a:r>
              <a:rPr lang="zh-CN" altLang="en-US" sz="1600" b="1" dirty="0">
                <a:solidFill>
                  <a:srgbClr val="C00000"/>
                </a:solidFill>
                <a:latin typeface="黑体" panose="02010609060101010101" pitchFamily="49" charset="-122"/>
                <a:ea typeface="黑体" panose="02010609060101010101" pitchFamily="49" charset="-122"/>
              </a:rPr>
              <a:t>原因：</a:t>
            </a:r>
            <a:endParaRPr lang="en-US" altLang="zh-CN" sz="1600" b="1" dirty="0">
              <a:solidFill>
                <a:srgbClr val="C00000"/>
              </a:solidFill>
              <a:latin typeface="黑体" panose="02010609060101010101" pitchFamily="49" charset="-122"/>
              <a:ea typeface="黑体" panose="02010609060101010101" pitchFamily="49" charset="-122"/>
            </a:endParaRPr>
          </a:p>
          <a:p>
            <a:pPr lvl="0" algn="just">
              <a:lnSpc>
                <a:spcPct val="150000"/>
              </a:lnSpc>
              <a:spcAft>
                <a:spcPts val="0"/>
              </a:spcAft>
            </a:pPr>
            <a:r>
              <a:rPr lang="zh-CN" altLang="en-US" sz="1400" dirty="0" smtClean="0">
                <a:solidFill>
                  <a:srgbClr val="307790"/>
                </a:solidFill>
                <a:latin typeface="黑体" panose="02010609060101010101" pitchFamily="49" charset="-122"/>
                <a:ea typeface="黑体" panose="02010609060101010101" pitchFamily="49" charset="-122"/>
              </a:rPr>
              <a:t>这</a:t>
            </a:r>
            <a:r>
              <a:rPr lang="zh-CN" altLang="en-US" sz="1400" dirty="0">
                <a:solidFill>
                  <a:srgbClr val="307790"/>
                </a:solidFill>
                <a:latin typeface="黑体" panose="02010609060101010101" pitchFamily="49" charset="-122"/>
                <a:ea typeface="黑体" panose="02010609060101010101" pitchFamily="49" charset="-122"/>
              </a:rPr>
              <a:t>主要是因为测试数据集的分布与训练数据集的</a:t>
            </a:r>
            <a:r>
              <a:rPr lang="zh-CN" altLang="en-US" sz="1400" dirty="0">
                <a:solidFill>
                  <a:srgbClr val="C00000"/>
                </a:solidFill>
                <a:latin typeface="黑体" panose="02010609060101010101" pitchFamily="49" charset="-122"/>
                <a:ea typeface="黑体" panose="02010609060101010101" pitchFamily="49" charset="-122"/>
              </a:rPr>
              <a:t>分布差异</a:t>
            </a:r>
            <a:r>
              <a:rPr lang="zh-CN" altLang="en-US" sz="1400" dirty="0" smtClean="0">
                <a:solidFill>
                  <a:srgbClr val="C00000"/>
                </a:solidFill>
                <a:latin typeface="黑体" panose="02010609060101010101" pitchFamily="49" charset="-122"/>
                <a:ea typeface="黑体" panose="02010609060101010101" pitchFamily="49" charset="-122"/>
              </a:rPr>
              <a:t>较大</a:t>
            </a:r>
            <a:r>
              <a:rPr lang="zh-CN" altLang="en-US" sz="1400" dirty="0" smtClean="0">
                <a:solidFill>
                  <a:srgbClr val="307790"/>
                </a:solidFill>
                <a:latin typeface="黑体" panose="02010609060101010101" pitchFamily="49" charset="-122"/>
                <a:ea typeface="黑体" panose="02010609060101010101" pitchFamily="49" charset="-122"/>
              </a:rPr>
              <a:t>，这</a:t>
            </a:r>
            <a:r>
              <a:rPr lang="zh-CN" altLang="en-US" sz="1400" dirty="0">
                <a:solidFill>
                  <a:srgbClr val="307790"/>
                </a:solidFill>
                <a:latin typeface="黑体" panose="02010609060101010101" pitchFamily="49" charset="-122"/>
                <a:ea typeface="黑体" panose="02010609060101010101" pitchFamily="49" charset="-122"/>
              </a:rPr>
              <a:t>也这符合深度学习网络的特点</a:t>
            </a:r>
          </a:p>
        </p:txBody>
      </p:sp>
      <p:sp>
        <p:nvSpPr>
          <p:cNvPr id="15" name="矩形 14"/>
          <p:cNvSpPr/>
          <p:nvPr/>
        </p:nvSpPr>
        <p:spPr>
          <a:xfrm>
            <a:off x="3291840" y="4547495"/>
            <a:ext cx="4267200" cy="227038"/>
          </a:xfrm>
          <a:prstGeom prst="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a:extLst>
              <a:ext uri="{FF2B5EF4-FFF2-40B4-BE49-F238E27FC236}">
                <a16:creationId xmlns:a16="http://schemas.microsoft.com/office/drawing/2014/main" id="{9E436595-C7E7-44A0-B901-B85D7D2BDC81}"/>
              </a:ext>
            </a:extLst>
          </p:cNvPr>
          <p:cNvSpPr txBox="1"/>
          <p:nvPr/>
        </p:nvSpPr>
        <p:spPr>
          <a:xfrm>
            <a:off x="1955913" y="205367"/>
            <a:ext cx="5233182" cy="1077218"/>
          </a:xfrm>
          <a:prstGeom prst="rect">
            <a:avLst/>
          </a:prstGeom>
          <a:noFill/>
        </p:spPr>
        <p:txBody>
          <a:bodyPr wrap="square" rtlCol="0">
            <a:spAutoFit/>
          </a:bodyPr>
          <a:lstStyle/>
          <a:p>
            <a:pPr algn="ctr"/>
            <a:r>
              <a:rPr lang="en-US" altLang="zh-CN" sz="3200" b="1" dirty="0" smtClean="0">
                <a:solidFill>
                  <a:srgbClr val="01779A"/>
                </a:solidFill>
                <a:latin typeface="黑体" panose="02010609060101010101" pitchFamily="49" charset="-122"/>
                <a:ea typeface="黑体" panose="02010609060101010101" pitchFamily="49" charset="-122"/>
              </a:rPr>
              <a:t>2.2 </a:t>
            </a:r>
            <a:r>
              <a:rPr lang="en-US" altLang="zh-CN" sz="3200" b="1" dirty="0" err="1" smtClean="0">
                <a:solidFill>
                  <a:srgbClr val="01779A"/>
                </a:solidFill>
                <a:latin typeface="黑体" panose="02010609060101010101" pitchFamily="49" charset="-122"/>
                <a:ea typeface="黑体" panose="02010609060101010101" pitchFamily="49" charset="-122"/>
              </a:rPr>
              <a:t>PointRegNet</a:t>
            </a:r>
            <a:r>
              <a:rPr lang="zh-CN" altLang="en-US" sz="3200" b="1" dirty="0">
                <a:solidFill>
                  <a:srgbClr val="01779A"/>
                </a:solidFill>
                <a:latin typeface="黑体" panose="02010609060101010101" pitchFamily="49" charset="-122"/>
                <a:ea typeface="黑体" panose="02010609060101010101" pitchFamily="49" charset="-122"/>
              </a:rPr>
              <a:t>特征描述子提取</a:t>
            </a:r>
            <a:r>
              <a:rPr lang="zh-CN" altLang="en-US" sz="3200" b="1" dirty="0" smtClean="0">
                <a:solidFill>
                  <a:srgbClr val="01779A"/>
                </a:solidFill>
                <a:latin typeface="黑体" panose="02010609060101010101" pitchFamily="49" charset="-122"/>
                <a:ea typeface="黑体" panose="02010609060101010101" pitchFamily="49" charset="-122"/>
              </a:rPr>
              <a:t>网络</a:t>
            </a:r>
            <a:endParaRPr lang="zh-CN" altLang="en-US" sz="3200" b="1" dirty="0">
              <a:solidFill>
                <a:srgbClr val="01779A"/>
              </a:solidFill>
              <a:latin typeface="黑体" panose="02010609060101010101" pitchFamily="49" charset="-122"/>
              <a:ea typeface="黑体" panose="02010609060101010101" pitchFamily="49" charset="-122"/>
            </a:endParaRPr>
          </a:p>
        </p:txBody>
      </p:sp>
      <p:sp>
        <p:nvSpPr>
          <p:cNvPr id="11" name="矩形 10"/>
          <p:cNvSpPr/>
          <p:nvPr/>
        </p:nvSpPr>
        <p:spPr bwMode="auto">
          <a:xfrm>
            <a:off x="441363" y="5048149"/>
            <a:ext cx="7984908" cy="1621591"/>
          </a:xfrm>
          <a:prstGeom prst="rect">
            <a:avLst/>
          </a:prstGeom>
          <a:noFill/>
          <a:ln w="28575" cap="flat" cmpd="sng" algn="ctr">
            <a:solidFill>
              <a:srgbClr val="FF0000"/>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ndParaRPr>
          </a:p>
        </p:txBody>
      </p:sp>
    </p:spTree>
    <p:extLst>
      <p:ext uri="{BB962C8B-B14F-4D97-AF65-F5344CB8AC3E}">
        <p14:creationId xmlns:p14="http://schemas.microsoft.com/office/powerpoint/2010/main" val="267526142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a:extLst>
              <a:ext uri="{FF2B5EF4-FFF2-40B4-BE49-F238E27FC236}">
                <a16:creationId xmlns:a16="http://schemas.microsoft.com/office/drawing/2014/main" id="{E600F731-67AF-4054-9E56-2BEECA142B10}"/>
              </a:ext>
            </a:extLst>
          </p:cNvPr>
          <p:cNvCxnSpPr>
            <a:cxnSpLocks/>
          </p:cNvCxnSpPr>
          <p:nvPr/>
        </p:nvCxnSpPr>
        <p:spPr>
          <a:xfrm flipV="1">
            <a:off x="260181" y="1360561"/>
            <a:ext cx="8623637" cy="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文本框 15">
            <a:extLst>
              <a:ext uri="{FF2B5EF4-FFF2-40B4-BE49-F238E27FC236}">
                <a16:creationId xmlns:a16="http://schemas.microsoft.com/office/drawing/2014/main" id="{9E436595-C7E7-44A0-B901-B85D7D2BDC81}"/>
              </a:ext>
            </a:extLst>
          </p:cNvPr>
          <p:cNvSpPr txBox="1"/>
          <p:nvPr/>
        </p:nvSpPr>
        <p:spPr>
          <a:xfrm>
            <a:off x="1955913" y="205367"/>
            <a:ext cx="5233182" cy="1077218"/>
          </a:xfrm>
          <a:prstGeom prst="rect">
            <a:avLst/>
          </a:prstGeom>
          <a:noFill/>
        </p:spPr>
        <p:txBody>
          <a:bodyPr wrap="square" rtlCol="0">
            <a:spAutoFit/>
          </a:bodyPr>
          <a:lstStyle/>
          <a:p>
            <a:pPr algn="ctr"/>
            <a:r>
              <a:rPr lang="en-US" altLang="zh-CN" sz="3200" b="1" dirty="0" smtClean="0">
                <a:solidFill>
                  <a:srgbClr val="01779A"/>
                </a:solidFill>
                <a:latin typeface="黑体" panose="02010609060101010101" pitchFamily="49" charset="-122"/>
                <a:ea typeface="黑体" panose="02010609060101010101" pitchFamily="49" charset="-122"/>
              </a:rPr>
              <a:t>2.3 </a:t>
            </a:r>
            <a:r>
              <a:rPr lang="zh-CN" altLang="en-US" sz="3200" b="1" dirty="0" smtClean="0">
                <a:solidFill>
                  <a:srgbClr val="01779A"/>
                </a:solidFill>
                <a:latin typeface="黑体" panose="02010609060101010101" pitchFamily="49" charset="-122"/>
                <a:ea typeface="黑体" panose="02010609060101010101" pitchFamily="49" charset="-122"/>
              </a:rPr>
              <a:t>基于</a:t>
            </a:r>
            <a:r>
              <a:rPr lang="zh-CN" altLang="en-US" sz="3200" b="1" dirty="0">
                <a:solidFill>
                  <a:srgbClr val="01779A"/>
                </a:solidFill>
                <a:latin typeface="黑体" panose="02010609060101010101" pitchFamily="49" charset="-122"/>
                <a:ea typeface="黑体" panose="02010609060101010101" pitchFamily="49" charset="-122"/>
              </a:rPr>
              <a:t>整数线性规划的粗配准</a:t>
            </a:r>
            <a:r>
              <a:rPr lang="zh-CN" altLang="en-US" sz="3200" b="1" dirty="0" smtClean="0">
                <a:solidFill>
                  <a:srgbClr val="01779A"/>
                </a:solidFill>
                <a:latin typeface="黑体" panose="02010609060101010101" pitchFamily="49" charset="-122"/>
                <a:ea typeface="黑体" panose="02010609060101010101" pitchFamily="49" charset="-122"/>
              </a:rPr>
              <a:t>方法</a:t>
            </a:r>
            <a:endParaRPr lang="zh-CN" altLang="en-US" sz="3200" b="1" dirty="0">
              <a:solidFill>
                <a:srgbClr val="01779A"/>
              </a:solidFill>
              <a:latin typeface="黑体" panose="02010609060101010101" pitchFamily="49" charset="-122"/>
              <a:ea typeface="黑体" panose="02010609060101010101" pitchFamily="49" charset="-122"/>
            </a:endParaRPr>
          </a:p>
        </p:txBody>
      </p:sp>
      <p:sp>
        <p:nvSpPr>
          <p:cNvPr id="11" name="内容占位符 2">
            <a:extLst>
              <a:ext uri="{FF2B5EF4-FFF2-40B4-BE49-F238E27FC236}">
                <a16:creationId xmlns:a16="http://schemas.microsoft.com/office/drawing/2014/main" id="{F5D83EC4-3D2F-461D-8007-55FE6EE7F53E}"/>
              </a:ext>
            </a:extLst>
          </p:cNvPr>
          <p:cNvSpPr txBox="1">
            <a:spLocks/>
          </p:cNvSpPr>
          <p:nvPr/>
        </p:nvSpPr>
        <p:spPr bwMode="auto">
          <a:xfrm>
            <a:off x="260181" y="1483006"/>
            <a:ext cx="4294402" cy="4900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hlink"/>
              </a:buClr>
              <a:buFont typeface="Wingdings" pitchFamily="2" charset="2"/>
              <a:buChar char="v"/>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itchFamily="2" charset="2"/>
              <a:buChar char="§"/>
              <a:defRPr sz="2800" b="1">
                <a:solidFill>
                  <a:schemeClr val="tx1"/>
                </a:solidFill>
                <a:latin typeface="仿宋_GB2312" pitchFamily="49" charset="-122"/>
                <a:ea typeface="仿宋_GB2312" pitchFamily="49" charset="-122"/>
                <a:cs typeface="仿宋_GB2312"/>
              </a:defRPr>
            </a:lvl2pPr>
            <a:lvl3pPr marL="1143000" indent="-228600" algn="l" rtl="0" eaLnBrk="0" fontAlgn="base" hangingPunct="0">
              <a:spcBef>
                <a:spcPct val="20000"/>
              </a:spcBef>
              <a:spcAft>
                <a:spcPct val="0"/>
              </a:spcAft>
              <a:buClr>
                <a:schemeClr val="tx1"/>
              </a:buClr>
              <a:buChar char="•"/>
              <a:defRPr sz="2400" b="1">
                <a:solidFill>
                  <a:schemeClr val="tx1"/>
                </a:solidFill>
                <a:latin typeface="仿宋_GB2312" pitchFamily="49" charset="-122"/>
                <a:ea typeface="仿宋_GB2312" pitchFamily="49" charset="-122"/>
                <a:cs typeface="仿宋_GB2312"/>
              </a:defRPr>
            </a:lvl3pPr>
            <a:lvl4pPr marL="1600200" indent="-228600" algn="l" rtl="0" eaLnBrk="0" fontAlgn="base" hangingPunct="0">
              <a:spcBef>
                <a:spcPct val="20000"/>
              </a:spcBef>
              <a:spcAft>
                <a:spcPct val="0"/>
              </a:spcAft>
              <a:buChar char="–"/>
              <a:defRPr sz="2000" b="1">
                <a:solidFill>
                  <a:schemeClr val="tx1"/>
                </a:solidFill>
                <a:latin typeface="仿宋_GB2312" pitchFamily="49" charset="-122"/>
                <a:ea typeface="仿宋_GB2312" pitchFamily="49" charset="-122"/>
                <a:cs typeface="仿宋_GB2312"/>
              </a:defRPr>
            </a:lvl4pPr>
            <a:lvl5pPr marL="2057400" indent="-228600" algn="l" rtl="0" eaLnBrk="0" fontAlgn="base" hangingPunct="0">
              <a:spcBef>
                <a:spcPct val="20000"/>
              </a:spcBef>
              <a:spcAft>
                <a:spcPct val="0"/>
              </a:spcAft>
              <a:buChar char="»"/>
              <a:defRPr sz="2000" b="1">
                <a:solidFill>
                  <a:schemeClr val="tx1"/>
                </a:solidFill>
                <a:latin typeface="仿宋_GB2312" pitchFamily="49" charset="-122"/>
                <a:ea typeface="仿宋_GB2312" pitchFamily="49" charset="-122"/>
                <a:cs typeface="仿宋_GB2312"/>
              </a:defRPr>
            </a:lvl5pPr>
            <a:lvl6pPr marL="2514600" indent="-228600" algn="l" rtl="0" eaLnBrk="1" fontAlgn="base" hangingPunct="1">
              <a:spcBef>
                <a:spcPct val="20000"/>
              </a:spcBef>
              <a:spcAft>
                <a:spcPct val="0"/>
              </a:spcAft>
              <a:buChar char="»"/>
              <a:defRPr sz="2000" b="1">
                <a:solidFill>
                  <a:schemeClr val="tx1"/>
                </a:solidFill>
                <a:latin typeface="仿宋_GB2312" pitchFamily="49" charset="-122"/>
                <a:ea typeface="仿宋_GB2312" pitchFamily="49" charset="-122"/>
              </a:defRPr>
            </a:lvl6pPr>
            <a:lvl7pPr marL="2971800" indent="-228600" algn="l" rtl="0" eaLnBrk="1" fontAlgn="base" hangingPunct="1">
              <a:spcBef>
                <a:spcPct val="20000"/>
              </a:spcBef>
              <a:spcAft>
                <a:spcPct val="0"/>
              </a:spcAft>
              <a:buChar char="»"/>
              <a:defRPr sz="2000" b="1">
                <a:solidFill>
                  <a:schemeClr val="tx1"/>
                </a:solidFill>
                <a:latin typeface="仿宋_GB2312" pitchFamily="49" charset="-122"/>
                <a:ea typeface="仿宋_GB2312" pitchFamily="49" charset="-122"/>
              </a:defRPr>
            </a:lvl7pPr>
            <a:lvl8pPr marL="3429000" indent="-228600" algn="l" rtl="0" eaLnBrk="1" fontAlgn="base" hangingPunct="1">
              <a:spcBef>
                <a:spcPct val="20000"/>
              </a:spcBef>
              <a:spcAft>
                <a:spcPct val="0"/>
              </a:spcAft>
              <a:buChar char="»"/>
              <a:defRPr sz="2000" b="1">
                <a:solidFill>
                  <a:schemeClr val="tx1"/>
                </a:solidFill>
                <a:latin typeface="仿宋_GB2312" pitchFamily="49" charset="-122"/>
                <a:ea typeface="仿宋_GB2312" pitchFamily="49" charset="-122"/>
              </a:defRPr>
            </a:lvl8pPr>
            <a:lvl9pPr marL="3886200" indent="-228600" algn="l" rtl="0" eaLnBrk="1" fontAlgn="base" hangingPunct="1">
              <a:spcBef>
                <a:spcPct val="20000"/>
              </a:spcBef>
              <a:spcAft>
                <a:spcPct val="0"/>
              </a:spcAft>
              <a:buChar char="»"/>
              <a:defRPr sz="2000" b="1">
                <a:solidFill>
                  <a:schemeClr val="tx1"/>
                </a:solidFill>
                <a:latin typeface="仿宋_GB2312" pitchFamily="49" charset="-122"/>
                <a:ea typeface="仿宋_GB2312" pitchFamily="49" charset="-122"/>
              </a:defRPr>
            </a:lvl9pPr>
          </a:lstStyle>
          <a:p>
            <a:pPr marL="0" indent="0" algn="just">
              <a:buClr>
                <a:srgbClr val="99CCFF"/>
              </a:buClr>
              <a:buNone/>
            </a:pPr>
            <a:r>
              <a:rPr lang="zh-CN" altLang="en-US" sz="2000" b="1" dirty="0" smtClean="0">
                <a:solidFill>
                  <a:schemeClr val="accent4">
                    <a:lumMod val="75000"/>
                  </a:schemeClr>
                </a:solidFill>
                <a:latin typeface="黑体" panose="02010609060101010101" pitchFamily="49" charset="-122"/>
                <a:ea typeface="黑体" panose="02010609060101010101" pitchFamily="49" charset="-122"/>
              </a:rPr>
              <a:t>难点分析：</a:t>
            </a:r>
            <a:r>
              <a:rPr lang="zh-CN" altLang="en-US" sz="2000" dirty="0" smtClean="0">
                <a:solidFill>
                  <a:srgbClr val="01779A"/>
                </a:solidFill>
                <a:latin typeface="黑体" panose="02010609060101010101" pitchFamily="49" charset="-122"/>
                <a:ea typeface="黑体" panose="02010609060101010101" pitchFamily="49" charset="-122"/>
              </a:rPr>
              <a:t>由于</a:t>
            </a:r>
            <a:r>
              <a:rPr lang="zh-CN" altLang="en-US" sz="2000" dirty="0" smtClean="0">
                <a:solidFill>
                  <a:srgbClr val="C00000"/>
                </a:solidFill>
                <a:latin typeface="黑体" panose="02010609060101010101" pitchFamily="49" charset="-122"/>
                <a:ea typeface="黑体" panose="02010609060101010101" pitchFamily="49" charset="-122"/>
              </a:rPr>
              <a:t>体表</a:t>
            </a:r>
            <a:r>
              <a:rPr lang="zh-CN" altLang="en-US" sz="2000" dirty="0">
                <a:solidFill>
                  <a:srgbClr val="C00000"/>
                </a:solidFill>
                <a:latin typeface="黑体" panose="02010609060101010101" pitchFamily="49" charset="-122"/>
                <a:ea typeface="黑体" panose="02010609060101010101" pitchFamily="49" charset="-122"/>
              </a:rPr>
              <a:t>比较</a:t>
            </a:r>
            <a:r>
              <a:rPr lang="zh-CN" altLang="en-US" sz="2000" dirty="0" smtClean="0">
                <a:solidFill>
                  <a:srgbClr val="C00000"/>
                </a:solidFill>
                <a:latin typeface="黑体" panose="02010609060101010101" pitchFamily="49" charset="-122"/>
                <a:ea typeface="黑体" panose="02010609060101010101" pitchFamily="49" charset="-122"/>
              </a:rPr>
              <a:t>平坦</a:t>
            </a:r>
            <a:r>
              <a:rPr lang="zh-CN" altLang="en-US" sz="2000" dirty="0" smtClean="0">
                <a:solidFill>
                  <a:srgbClr val="01779A"/>
                </a:solidFill>
                <a:latin typeface="黑体" panose="02010609060101010101" pitchFamily="49" charset="-122"/>
                <a:ea typeface="黑体" panose="02010609060101010101" pitchFamily="49" charset="-122"/>
              </a:rPr>
              <a:t>的性质，特征描述子存在以下</a:t>
            </a:r>
            <a:r>
              <a:rPr lang="en-US" altLang="zh-CN" sz="2000" dirty="0" smtClean="0">
                <a:solidFill>
                  <a:srgbClr val="01779A"/>
                </a:solidFill>
                <a:latin typeface="黑体" panose="02010609060101010101" pitchFamily="49" charset="-122"/>
                <a:ea typeface="黑体" panose="02010609060101010101" pitchFamily="49" charset="-122"/>
              </a:rPr>
              <a:t>3</a:t>
            </a:r>
            <a:r>
              <a:rPr lang="zh-CN" altLang="en-US" sz="2000" dirty="0" smtClean="0">
                <a:solidFill>
                  <a:srgbClr val="01779A"/>
                </a:solidFill>
                <a:latin typeface="黑体" panose="02010609060101010101" pitchFamily="49" charset="-122"/>
                <a:ea typeface="黑体" panose="02010609060101010101" pitchFamily="49" charset="-122"/>
              </a:rPr>
              <a:t>个问题：</a:t>
            </a:r>
            <a:endParaRPr lang="en-US" altLang="zh-CN" sz="2000" dirty="0" smtClean="0">
              <a:solidFill>
                <a:srgbClr val="01779A"/>
              </a:solidFill>
              <a:latin typeface="黑体" panose="02010609060101010101" pitchFamily="49" charset="-122"/>
              <a:ea typeface="黑体" panose="02010609060101010101" pitchFamily="49" charset="-122"/>
            </a:endParaRPr>
          </a:p>
          <a:p>
            <a:pPr marL="857250" lvl="1" indent="-457200" algn="just">
              <a:buClr>
                <a:srgbClr val="01779A"/>
              </a:buClr>
              <a:buFont typeface="+mj-ea"/>
              <a:buAutoNum type="circleNumDbPlain"/>
            </a:pPr>
            <a:r>
              <a:rPr lang="zh-CN" altLang="en-US" sz="1800" b="0" dirty="0" smtClean="0">
                <a:solidFill>
                  <a:srgbClr val="01779A"/>
                </a:solidFill>
                <a:latin typeface="黑体" panose="02010609060101010101" pitchFamily="49" charset="-122"/>
                <a:ea typeface="黑体" panose="02010609060101010101" pitchFamily="49" charset="-122"/>
              </a:rPr>
              <a:t>特征关键点的特征</a:t>
            </a:r>
            <a:r>
              <a:rPr lang="zh-CN" altLang="en-US" sz="1800" b="0" dirty="0" smtClean="0">
                <a:solidFill>
                  <a:srgbClr val="C00000"/>
                </a:solidFill>
                <a:latin typeface="黑体" panose="02010609060101010101" pitchFamily="49" charset="-122"/>
                <a:ea typeface="黑体" panose="02010609060101010101" pitchFamily="49" charset="-122"/>
              </a:rPr>
              <a:t>区分度过小</a:t>
            </a:r>
            <a:r>
              <a:rPr lang="zh-CN" altLang="en-US" sz="1800" b="0" dirty="0" smtClean="0">
                <a:solidFill>
                  <a:srgbClr val="01779A"/>
                </a:solidFill>
                <a:latin typeface="黑体" panose="02010609060101010101" pitchFamily="49" charset="-122"/>
                <a:ea typeface="黑体" panose="02010609060101010101" pitchFamily="49" charset="-122"/>
              </a:rPr>
              <a:t>；</a:t>
            </a:r>
            <a:endParaRPr lang="en-US" altLang="zh-CN" sz="1800" b="0" dirty="0">
              <a:solidFill>
                <a:srgbClr val="01779A"/>
              </a:solidFill>
              <a:latin typeface="黑体" panose="02010609060101010101" pitchFamily="49" charset="-122"/>
              <a:ea typeface="黑体" panose="02010609060101010101" pitchFamily="49" charset="-122"/>
            </a:endParaRPr>
          </a:p>
          <a:p>
            <a:pPr marL="857250" lvl="1" indent="-457200" algn="just">
              <a:buClr>
                <a:srgbClr val="01779A"/>
              </a:buClr>
              <a:buFont typeface="+mj-ea"/>
              <a:buAutoNum type="circleNumDbPlain"/>
            </a:pPr>
            <a:r>
              <a:rPr lang="zh-CN" altLang="en-US" sz="1800" b="0" dirty="0" smtClean="0">
                <a:solidFill>
                  <a:srgbClr val="01779A"/>
                </a:solidFill>
                <a:latin typeface="黑体" panose="02010609060101010101" pitchFamily="49" charset="-122"/>
                <a:ea typeface="黑体" panose="02010609060101010101" pitchFamily="49" charset="-122"/>
              </a:rPr>
              <a:t>难点</a:t>
            </a:r>
            <a:r>
              <a:rPr lang="zh-CN" altLang="en-US" sz="1800" b="0" dirty="0" smtClean="0">
                <a:solidFill>
                  <a:srgbClr val="01779A"/>
                </a:solidFill>
                <a:latin typeface="黑体" panose="02010609060101010101" pitchFamily="49" charset="-122"/>
                <a:ea typeface="黑体" panose="02010609060101010101" pitchFamily="49" charset="-122"/>
                <a:sym typeface="Wingdings 2" panose="05020102010507070707" pitchFamily="18" charset="2"/>
              </a:rPr>
              <a:t>导致存在大量的</a:t>
            </a:r>
            <a:r>
              <a:rPr lang="zh-CN" altLang="en-US" sz="1800" b="0" dirty="0" smtClean="0">
                <a:solidFill>
                  <a:srgbClr val="C00000"/>
                </a:solidFill>
                <a:latin typeface="黑体" panose="02010609060101010101" pitchFamily="49" charset="-122"/>
                <a:ea typeface="黑体" panose="02010609060101010101" pitchFamily="49" charset="-122"/>
                <a:sym typeface="Wingdings 2" panose="05020102010507070707" pitchFamily="18" charset="2"/>
              </a:rPr>
              <a:t>错误特征匹配对</a:t>
            </a:r>
            <a:r>
              <a:rPr lang="zh-CN" altLang="en-US" sz="1800" b="0" dirty="0" smtClean="0">
                <a:solidFill>
                  <a:srgbClr val="01779A"/>
                </a:solidFill>
                <a:latin typeface="黑体" panose="02010609060101010101" pitchFamily="49" charset="-122"/>
                <a:ea typeface="黑体" panose="02010609060101010101" pitchFamily="49" charset="-122"/>
                <a:sym typeface="Wingdings 2" panose="05020102010507070707" pitchFamily="18" charset="2"/>
              </a:rPr>
              <a:t>；</a:t>
            </a:r>
            <a:endParaRPr lang="en-US" altLang="zh-CN" sz="1800" b="0" dirty="0">
              <a:solidFill>
                <a:srgbClr val="01779A"/>
              </a:solidFill>
              <a:latin typeface="黑体" panose="02010609060101010101" pitchFamily="49" charset="-122"/>
              <a:ea typeface="黑体" panose="02010609060101010101" pitchFamily="49" charset="-122"/>
              <a:sym typeface="Wingdings 2" panose="05020102010507070707" pitchFamily="18" charset="2"/>
            </a:endParaRPr>
          </a:p>
          <a:p>
            <a:pPr marL="857250" lvl="1" indent="-457200" algn="just">
              <a:buClr>
                <a:srgbClr val="01779A"/>
              </a:buClr>
              <a:buFont typeface="+mj-ea"/>
              <a:buAutoNum type="circleNumDbPlain"/>
            </a:pPr>
            <a:r>
              <a:rPr lang="zh-CN" altLang="en-US" sz="1800" b="0" dirty="0" smtClean="0">
                <a:solidFill>
                  <a:srgbClr val="01779A"/>
                </a:solidFill>
                <a:latin typeface="黑体" panose="02010609060101010101" pitchFamily="49" charset="-122"/>
                <a:ea typeface="黑体" panose="02010609060101010101" pitchFamily="49" charset="-122"/>
              </a:rPr>
              <a:t>体表点云可能存在大量的</a:t>
            </a:r>
            <a:r>
              <a:rPr lang="zh-CN" altLang="en-US" sz="1800" b="0" dirty="0" smtClean="0">
                <a:solidFill>
                  <a:srgbClr val="C00000"/>
                </a:solidFill>
                <a:latin typeface="黑体" panose="02010609060101010101" pitchFamily="49" charset="-122"/>
                <a:ea typeface="黑体" panose="02010609060101010101" pitchFamily="49" charset="-122"/>
              </a:rPr>
              <a:t>离群特征点</a:t>
            </a:r>
            <a:r>
              <a:rPr lang="zh-CN" altLang="en-US" sz="1800" b="0" dirty="0" smtClean="0">
                <a:solidFill>
                  <a:srgbClr val="01779A"/>
                </a:solidFill>
                <a:latin typeface="黑体" panose="02010609060101010101" pitchFamily="49" charset="-122"/>
                <a:ea typeface="黑体" panose="02010609060101010101" pitchFamily="49" charset="-122"/>
              </a:rPr>
              <a:t>；</a:t>
            </a:r>
            <a:endParaRPr lang="en-US" altLang="zh-CN" sz="1800" b="0" dirty="0">
              <a:solidFill>
                <a:srgbClr val="01779A"/>
              </a:solidFill>
              <a:latin typeface="黑体" panose="02010609060101010101" pitchFamily="49" charset="-122"/>
              <a:ea typeface="黑体" panose="02010609060101010101" pitchFamily="49" charset="-122"/>
            </a:endParaRPr>
          </a:p>
          <a:p>
            <a:pPr marL="400050" lvl="1" indent="0" algn="just">
              <a:buClr>
                <a:srgbClr val="01779A"/>
              </a:buClr>
              <a:buNone/>
            </a:pPr>
            <a:endParaRPr lang="en-US" altLang="zh-CN" sz="1800" b="0" dirty="0" smtClean="0">
              <a:solidFill>
                <a:srgbClr val="01779A"/>
              </a:solidFill>
              <a:latin typeface="黑体" panose="02010609060101010101" pitchFamily="49" charset="-122"/>
              <a:ea typeface="黑体" panose="02010609060101010101" pitchFamily="49" charset="-122"/>
            </a:endParaRPr>
          </a:p>
          <a:p>
            <a:pPr marL="0" indent="0" algn="just">
              <a:buClr>
                <a:srgbClr val="99CCFF"/>
              </a:buClr>
              <a:buNone/>
            </a:pPr>
            <a:endParaRPr lang="en-US" altLang="zh-CN" sz="2000" b="1" dirty="0" smtClean="0">
              <a:solidFill>
                <a:schemeClr val="accent4">
                  <a:lumMod val="75000"/>
                </a:schemeClr>
              </a:solidFill>
              <a:latin typeface="黑体" panose="02010609060101010101" pitchFamily="49" charset="-122"/>
              <a:ea typeface="黑体" panose="02010609060101010101" pitchFamily="49" charset="-122"/>
            </a:endParaRPr>
          </a:p>
          <a:p>
            <a:pPr marL="0" indent="0" algn="just">
              <a:buClr>
                <a:srgbClr val="99CCFF"/>
              </a:buClr>
              <a:buNone/>
            </a:pPr>
            <a:r>
              <a:rPr lang="zh-CN" altLang="en-US" sz="2000" b="1" dirty="0" smtClean="0">
                <a:solidFill>
                  <a:schemeClr val="accent4">
                    <a:lumMod val="75000"/>
                  </a:schemeClr>
                </a:solidFill>
                <a:latin typeface="黑体" panose="02010609060101010101" pitchFamily="49" charset="-122"/>
                <a:ea typeface="黑体" panose="02010609060101010101" pitchFamily="49" charset="-122"/>
              </a:rPr>
              <a:t>解决思路：</a:t>
            </a:r>
            <a:r>
              <a:rPr lang="zh-CN" altLang="en-US" sz="2000" dirty="0" smtClean="0">
                <a:solidFill>
                  <a:srgbClr val="01779A"/>
                </a:solidFill>
                <a:latin typeface="黑体" panose="02010609060101010101" pitchFamily="49" charset="-122"/>
                <a:ea typeface="黑体" panose="02010609060101010101" pitchFamily="49" charset="-122"/>
              </a:rPr>
              <a:t>结合</a:t>
            </a:r>
            <a:r>
              <a:rPr lang="zh-CN" altLang="en-US" sz="2000" dirty="0" smtClean="0">
                <a:solidFill>
                  <a:srgbClr val="C00000"/>
                </a:solidFill>
                <a:latin typeface="黑体" panose="02010609060101010101" pitchFamily="49" charset="-122"/>
                <a:ea typeface="黑体" panose="02010609060101010101" pitchFamily="49" charset="-122"/>
              </a:rPr>
              <a:t>特征信息</a:t>
            </a:r>
            <a:r>
              <a:rPr lang="zh-CN" altLang="en-US" sz="2000" dirty="0" smtClean="0">
                <a:solidFill>
                  <a:srgbClr val="01779A"/>
                </a:solidFill>
                <a:latin typeface="黑体" panose="02010609060101010101" pitchFamily="49" charset="-122"/>
                <a:ea typeface="黑体" panose="02010609060101010101" pitchFamily="49" charset="-122"/>
              </a:rPr>
              <a:t>与</a:t>
            </a:r>
            <a:r>
              <a:rPr lang="zh-CN" altLang="en-US" sz="2000" dirty="0" smtClean="0">
                <a:solidFill>
                  <a:srgbClr val="C00000"/>
                </a:solidFill>
                <a:latin typeface="黑体" panose="02010609060101010101" pitchFamily="49" charset="-122"/>
                <a:ea typeface="黑体" panose="02010609060101010101" pitchFamily="49" charset="-122"/>
              </a:rPr>
              <a:t>几何约束信息</a:t>
            </a:r>
            <a:r>
              <a:rPr lang="zh-CN" altLang="en-US" sz="2000" dirty="0" smtClean="0">
                <a:solidFill>
                  <a:srgbClr val="01779A"/>
                </a:solidFill>
                <a:latin typeface="黑体" panose="02010609060101010101" pitchFamily="49" charset="-122"/>
                <a:ea typeface="黑体" panose="02010609060101010101" pitchFamily="49" charset="-122"/>
              </a:rPr>
              <a:t>，将特征匹配问题转化成</a:t>
            </a:r>
            <a:r>
              <a:rPr lang="zh-CN" altLang="en-US" sz="2000" dirty="0" smtClean="0">
                <a:solidFill>
                  <a:srgbClr val="C00000"/>
                </a:solidFill>
                <a:latin typeface="黑体" panose="02010609060101010101" pitchFamily="49" charset="-122"/>
                <a:ea typeface="黑体" panose="02010609060101010101" pitchFamily="49" charset="-122"/>
              </a:rPr>
              <a:t>图配准问题</a:t>
            </a:r>
            <a:r>
              <a:rPr lang="zh-CN" altLang="en-US" sz="2000" dirty="0" smtClean="0">
                <a:solidFill>
                  <a:srgbClr val="01779A"/>
                </a:solidFill>
                <a:latin typeface="黑体" panose="02010609060101010101" pitchFamily="49" charset="-122"/>
                <a:ea typeface="黑体" panose="02010609060101010101" pitchFamily="49" charset="-122"/>
              </a:rPr>
              <a:t>求解，结果更加鲁棒。</a:t>
            </a:r>
            <a:endParaRPr lang="en-US" altLang="zh-CN" sz="2000" dirty="0" smtClean="0">
              <a:solidFill>
                <a:srgbClr val="01779A"/>
              </a:solidFill>
              <a:latin typeface="黑体" panose="02010609060101010101" pitchFamily="49" charset="-122"/>
              <a:ea typeface="黑体" panose="02010609060101010101" pitchFamily="49" charset="-122"/>
            </a:endParaRPr>
          </a:p>
        </p:txBody>
      </p:sp>
      <p:pic>
        <p:nvPicPr>
          <p:cNvPr id="12" name="图片 11"/>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5967903" y="1804298"/>
            <a:ext cx="2442383" cy="1587792"/>
          </a:xfrm>
          <a:prstGeom prst="rect">
            <a:avLst/>
          </a:prstGeom>
        </p:spPr>
      </p:pic>
      <p:pic>
        <p:nvPicPr>
          <p:cNvPr id="8" name="图片 7"/>
          <p:cNvPicPr>
            <a:picLocks noChangeAspect="1"/>
          </p:cNvPicPr>
          <p:nvPr/>
        </p:nvPicPr>
        <p:blipFill>
          <a:blip r:embed="rId4"/>
          <a:stretch>
            <a:fillRect/>
          </a:stretch>
        </p:blipFill>
        <p:spPr>
          <a:xfrm>
            <a:off x="4966401" y="4127867"/>
            <a:ext cx="4128640" cy="2370241"/>
          </a:xfrm>
          <a:prstGeom prst="rect">
            <a:avLst/>
          </a:prstGeom>
        </p:spPr>
      </p:pic>
    </p:spTree>
    <p:extLst>
      <p:ext uri="{BB962C8B-B14F-4D97-AF65-F5344CB8AC3E}">
        <p14:creationId xmlns:p14="http://schemas.microsoft.com/office/powerpoint/2010/main" val="303567400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图片 18"/>
          <p:cNvPicPr>
            <a:picLocks noChangeAspect="1"/>
          </p:cNvPicPr>
          <p:nvPr/>
        </p:nvPicPr>
        <p:blipFill>
          <a:blip r:embed="rId3"/>
          <a:stretch>
            <a:fillRect/>
          </a:stretch>
        </p:blipFill>
        <p:spPr>
          <a:xfrm>
            <a:off x="4659399" y="1189733"/>
            <a:ext cx="2742905" cy="2868461"/>
          </a:xfrm>
          <a:prstGeom prst="rect">
            <a:avLst/>
          </a:prstGeom>
        </p:spPr>
      </p:pic>
      <p:pic>
        <p:nvPicPr>
          <p:cNvPr id="22" name="图片 21"/>
          <p:cNvPicPr>
            <a:picLocks noChangeAspect="1"/>
          </p:cNvPicPr>
          <p:nvPr/>
        </p:nvPicPr>
        <p:blipFill>
          <a:blip r:embed="rId4"/>
          <a:stretch>
            <a:fillRect/>
          </a:stretch>
        </p:blipFill>
        <p:spPr>
          <a:xfrm>
            <a:off x="7339090" y="2443335"/>
            <a:ext cx="1658256" cy="3401863"/>
          </a:xfrm>
          <a:prstGeom prst="rect">
            <a:avLst/>
          </a:prstGeom>
        </p:spPr>
      </p:pic>
      <p:cxnSp>
        <p:nvCxnSpPr>
          <p:cNvPr id="2" name="直接连接符 1">
            <a:extLst>
              <a:ext uri="{FF2B5EF4-FFF2-40B4-BE49-F238E27FC236}">
                <a16:creationId xmlns:a16="http://schemas.microsoft.com/office/drawing/2014/main" id="{E600F731-67AF-4054-9E56-2BEECA142B10}"/>
              </a:ext>
            </a:extLst>
          </p:cNvPr>
          <p:cNvCxnSpPr>
            <a:cxnSpLocks/>
          </p:cNvCxnSpPr>
          <p:nvPr/>
        </p:nvCxnSpPr>
        <p:spPr>
          <a:xfrm flipV="1">
            <a:off x="260181" y="1360561"/>
            <a:ext cx="8623637" cy="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文本框 15">
            <a:extLst>
              <a:ext uri="{FF2B5EF4-FFF2-40B4-BE49-F238E27FC236}">
                <a16:creationId xmlns:a16="http://schemas.microsoft.com/office/drawing/2014/main" id="{9E436595-C7E7-44A0-B901-B85D7D2BDC81}"/>
              </a:ext>
            </a:extLst>
          </p:cNvPr>
          <p:cNvSpPr txBox="1"/>
          <p:nvPr/>
        </p:nvSpPr>
        <p:spPr>
          <a:xfrm>
            <a:off x="1955913" y="205367"/>
            <a:ext cx="5233182" cy="1077218"/>
          </a:xfrm>
          <a:prstGeom prst="rect">
            <a:avLst/>
          </a:prstGeom>
          <a:noFill/>
        </p:spPr>
        <p:txBody>
          <a:bodyPr wrap="square" rtlCol="0">
            <a:spAutoFit/>
          </a:bodyPr>
          <a:lstStyle/>
          <a:p>
            <a:pPr algn="ctr"/>
            <a:r>
              <a:rPr lang="en-US" altLang="zh-CN" sz="3200" b="1" dirty="0" smtClean="0">
                <a:solidFill>
                  <a:srgbClr val="01779A"/>
                </a:solidFill>
                <a:latin typeface="黑体" panose="02010609060101010101" pitchFamily="49" charset="-122"/>
                <a:ea typeface="黑体" panose="02010609060101010101" pitchFamily="49" charset="-122"/>
              </a:rPr>
              <a:t>2.3 </a:t>
            </a:r>
            <a:r>
              <a:rPr lang="zh-CN" altLang="en-US" sz="3200" b="1" dirty="0" smtClean="0">
                <a:solidFill>
                  <a:srgbClr val="01779A"/>
                </a:solidFill>
                <a:latin typeface="黑体" panose="02010609060101010101" pitchFamily="49" charset="-122"/>
                <a:ea typeface="黑体" panose="02010609060101010101" pitchFamily="49" charset="-122"/>
              </a:rPr>
              <a:t>基于</a:t>
            </a:r>
            <a:r>
              <a:rPr lang="zh-CN" altLang="en-US" sz="3200" b="1" dirty="0">
                <a:solidFill>
                  <a:srgbClr val="01779A"/>
                </a:solidFill>
                <a:latin typeface="黑体" panose="02010609060101010101" pitchFamily="49" charset="-122"/>
                <a:ea typeface="黑体" panose="02010609060101010101" pitchFamily="49" charset="-122"/>
              </a:rPr>
              <a:t>整数线性规划的粗配准</a:t>
            </a:r>
            <a:r>
              <a:rPr lang="zh-CN" altLang="en-US" sz="3200" b="1" dirty="0" smtClean="0">
                <a:solidFill>
                  <a:srgbClr val="01779A"/>
                </a:solidFill>
                <a:latin typeface="黑体" panose="02010609060101010101" pitchFamily="49" charset="-122"/>
                <a:ea typeface="黑体" panose="02010609060101010101" pitchFamily="49" charset="-122"/>
              </a:rPr>
              <a:t>方法</a:t>
            </a:r>
            <a:endParaRPr lang="zh-CN" altLang="en-US" sz="3200" b="1" dirty="0">
              <a:solidFill>
                <a:srgbClr val="01779A"/>
              </a:solidFill>
              <a:latin typeface="黑体" panose="02010609060101010101" pitchFamily="49" charset="-122"/>
              <a:ea typeface="黑体" panose="02010609060101010101" pitchFamily="49" charset="-122"/>
            </a:endParaRPr>
          </a:p>
        </p:txBody>
      </p:sp>
      <p:cxnSp>
        <p:nvCxnSpPr>
          <p:cNvPr id="5" name="直接连接符 4"/>
          <p:cNvCxnSpPr/>
          <p:nvPr/>
        </p:nvCxnSpPr>
        <p:spPr>
          <a:xfrm>
            <a:off x="7189095" y="1532709"/>
            <a:ext cx="0" cy="5164182"/>
          </a:xfrm>
          <a:prstGeom prst="line">
            <a:avLst/>
          </a:prstGeom>
          <a:ln w="19050">
            <a:solidFill>
              <a:srgbClr val="01779A"/>
            </a:solidFill>
            <a:prstDash val="dash"/>
          </a:ln>
        </p:spPr>
        <p:style>
          <a:lnRef idx="1">
            <a:schemeClr val="accent1"/>
          </a:lnRef>
          <a:fillRef idx="0">
            <a:schemeClr val="accent1"/>
          </a:fillRef>
          <a:effectRef idx="0">
            <a:schemeClr val="accent1"/>
          </a:effectRef>
          <a:fontRef idx="minor">
            <a:schemeClr val="tx1"/>
          </a:fontRef>
        </p:style>
      </p:cxnSp>
      <p:sp>
        <p:nvSpPr>
          <p:cNvPr id="7" name="圆角矩形 6"/>
          <p:cNvSpPr/>
          <p:nvPr/>
        </p:nvSpPr>
        <p:spPr>
          <a:xfrm>
            <a:off x="146968" y="1645915"/>
            <a:ext cx="4433742" cy="949234"/>
          </a:xfrm>
          <a:prstGeom prst="roundRect">
            <a:avLst>
              <a:gd name="adj" fmla="val 10652"/>
            </a:avLst>
          </a:prstGeom>
          <a:noFill/>
          <a:ln w="28575">
            <a:solidFill>
              <a:schemeClr val="accent4">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Clr>
                <a:srgbClr val="01779A"/>
              </a:buClr>
              <a:buFont typeface="Wingdings" panose="05000000000000000000" pitchFamily="2" charset="2"/>
              <a:buChar char="Ø"/>
            </a:pPr>
            <a:r>
              <a:rPr lang="zh-CN" altLang="en-US" sz="2000" dirty="0" smtClean="0">
                <a:solidFill>
                  <a:srgbClr val="01779A"/>
                </a:solidFill>
                <a:latin typeface="黑体" panose="02010609060101010101" pitchFamily="49" charset="-122"/>
                <a:ea typeface="黑体" panose="02010609060101010101" pitchFamily="49" charset="-122"/>
              </a:rPr>
              <a:t>构造</a:t>
            </a:r>
            <a:r>
              <a:rPr lang="zh-CN" altLang="en-US" sz="2000" dirty="0" smtClean="0">
                <a:solidFill>
                  <a:srgbClr val="C00000"/>
                </a:solidFill>
                <a:latin typeface="黑体" panose="02010609060101010101" pitchFamily="49" charset="-122"/>
                <a:ea typeface="黑体" panose="02010609060101010101" pitchFamily="49" charset="-122"/>
              </a:rPr>
              <a:t>模板图</a:t>
            </a:r>
            <a:r>
              <a:rPr lang="zh-CN" altLang="en-US" sz="2000" dirty="0" smtClean="0">
                <a:solidFill>
                  <a:srgbClr val="01779A"/>
                </a:solidFill>
                <a:latin typeface="黑体" panose="02010609060101010101" pitchFamily="49" charset="-122"/>
                <a:ea typeface="黑体" panose="02010609060101010101" pitchFamily="49" charset="-122"/>
              </a:rPr>
              <a:t>和</a:t>
            </a:r>
            <a:r>
              <a:rPr lang="zh-CN" altLang="en-US" sz="2000" dirty="0" smtClean="0">
                <a:solidFill>
                  <a:srgbClr val="C00000"/>
                </a:solidFill>
                <a:latin typeface="黑体" panose="02010609060101010101" pitchFamily="49" charset="-122"/>
                <a:ea typeface="黑体" panose="02010609060101010101" pitchFamily="49" charset="-122"/>
              </a:rPr>
              <a:t>场景图</a:t>
            </a:r>
            <a:endParaRPr lang="en-US" altLang="zh-CN" sz="2000" dirty="0" smtClean="0">
              <a:solidFill>
                <a:srgbClr val="C00000"/>
              </a:solidFill>
              <a:latin typeface="黑体" panose="02010609060101010101" pitchFamily="49" charset="-122"/>
              <a:ea typeface="黑体" panose="02010609060101010101" pitchFamily="49" charset="-122"/>
            </a:endParaRPr>
          </a:p>
          <a:p>
            <a:pPr marL="342900" indent="-342900">
              <a:buClr>
                <a:srgbClr val="01779A"/>
              </a:buClr>
              <a:buFont typeface="+mj-ea"/>
              <a:buAutoNum type="circleNumDbPlain"/>
            </a:pPr>
            <a:r>
              <a:rPr lang="zh-CN" altLang="en-US" sz="1600" dirty="0" smtClean="0">
                <a:solidFill>
                  <a:srgbClr val="01779A"/>
                </a:solidFill>
                <a:latin typeface="黑体" panose="02010609060101010101" pitchFamily="49" charset="-122"/>
                <a:ea typeface="黑体" panose="02010609060101010101" pitchFamily="49" charset="-122"/>
              </a:rPr>
              <a:t>采样特征点作为节点</a:t>
            </a:r>
            <a:endParaRPr lang="en-US" altLang="zh-CN" sz="1600" dirty="0" smtClean="0">
              <a:solidFill>
                <a:srgbClr val="01779A"/>
              </a:solidFill>
              <a:latin typeface="黑体" panose="02010609060101010101" pitchFamily="49" charset="-122"/>
              <a:ea typeface="黑体" panose="02010609060101010101" pitchFamily="49" charset="-122"/>
            </a:endParaRPr>
          </a:p>
          <a:p>
            <a:pPr marL="342900" indent="-342900">
              <a:buClr>
                <a:srgbClr val="01779A"/>
              </a:buClr>
              <a:buFont typeface="+mj-ea"/>
              <a:buAutoNum type="circleNumDbPlain"/>
            </a:pPr>
            <a:r>
              <a:rPr lang="zh-CN" altLang="en-US" sz="1600" dirty="0" smtClean="0">
                <a:solidFill>
                  <a:srgbClr val="01779A"/>
                </a:solidFill>
                <a:latin typeface="黑体" panose="02010609060101010101" pitchFamily="49" charset="-122"/>
                <a:ea typeface="黑体" panose="02010609060101010101" pitchFamily="49" charset="-122"/>
              </a:rPr>
              <a:t>构造边（</a:t>
            </a:r>
            <a:r>
              <a:rPr lang="en-US" altLang="zh-CN" sz="1600" dirty="0" smtClean="0">
                <a:solidFill>
                  <a:srgbClr val="01779A"/>
                </a:solidFill>
                <a:latin typeface="Times New Roman" panose="02020603050405020304" pitchFamily="18" charset="0"/>
                <a:ea typeface="黑体" panose="02010609060101010101" pitchFamily="49" charset="-122"/>
                <a:cs typeface="Times New Roman" panose="02020603050405020304" pitchFamily="18" charset="0"/>
              </a:rPr>
              <a:t>K</a:t>
            </a:r>
            <a:r>
              <a:rPr lang="zh-CN" altLang="en-US" sz="1600" dirty="0" smtClean="0">
                <a:solidFill>
                  <a:srgbClr val="01779A"/>
                </a:solidFill>
                <a:latin typeface="黑体" panose="02010609060101010101" pitchFamily="49" charset="-122"/>
                <a:ea typeface="黑体" panose="02010609060101010101" pitchFamily="49" charset="-122"/>
              </a:rPr>
              <a:t>最近邻 或 </a:t>
            </a:r>
            <a:r>
              <a:rPr lang="en-US" altLang="zh-CN" sz="1600" dirty="0" smtClean="0">
                <a:solidFill>
                  <a:srgbClr val="01779A"/>
                </a:solidFill>
                <a:latin typeface="Times New Roman" panose="02020603050405020304" pitchFamily="18" charset="0"/>
                <a:ea typeface="黑体" panose="02010609060101010101" pitchFamily="49" charset="-122"/>
                <a:cs typeface="Times New Roman" panose="02020603050405020304" pitchFamily="18" charset="0"/>
              </a:rPr>
              <a:t>Delaunay</a:t>
            </a:r>
            <a:r>
              <a:rPr lang="zh-CN" altLang="en-US" sz="1600" dirty="0" smtClean="0">
                <a:solidFill>
                  <a:srgbClr val="01779A"/>
                </a:solidFill>
                <a:latin typeface="黑体" panose="02010609060101010101" pitchFamily="49" charset="-122"/>
                <a:ea typeface="黑体" panose="02010609060101010101" pitchFamily="49" charset="-122"/>
              </a:rPr>
              <a:t>三角剖分）</a:t>
            </a:r>
            <a:endParaRPr lang="zh-CN" altLang="en-US" sz="1600" dirty="0">
              <a:solidFill>
                <a:srgbClr val="01779A"/>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361482694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a:extLst>
              <a:ext uri="{FF2B5EF4-FFF2-40B4-BE49-F238E27FC236}">
                <a16:creationId xmlns:a16="http://schemas.microsoft.com/office/drawing/2014/main" id="{E600F731-67AF-4054-9E56-2BEECA142B10}"/>
              </a:ext>
            </a:extLst>
          </p:cNvPr>
          <p:cNvCxnSpPr>
            <a:cxnSpLocks/>
          </p:cNvCxnSpPr>
          <p:nvPr/>
        </p:nvCxnSpPr>
        <p:spPr>
          <a:xfrm flipV="1">
            <a:off x="260181" y="1360561"/>
            <a:ext cx="8623637" cy="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文本框 15">
            <a:extLst>
              <a:ext uri="{FF2B5EF4-FFF2-40B4-BE49-F238E27FC236}">
                <a16:creationId xmlns:a16="http://schemas.microsoft.com/office/drawing/2014/main" id="{9E436595-C7E7-44A0-B901-B85D7D2BDC81}"/>
              </a:ext>
            </a:extLst>
          </p:cNvPr>
          <p:cNvSpPr txBox="1"/>
          <p:nvPr/>
        </p:nvSpPr>
        <p:spPr>
          <a:xfrm>
            <a:off x="1955913" y="205367"/>
            <a:ext cx="5233182" cy="1077218"/>
          </a:xfrm>
          <a:prstGeom prst="rect">
            <a:avLst/>
          </a:prstGeom>
          <a:noFill/>
        </p:spPr>
        <p:txBody>
          <a:bodyPr wrap="square" rtlCol="0">
            <a:spAutoFit/>
          </a:bodyPr>
          <a:lstStyle/>
          <a:p>
            <a:pPr algn="ctr"/>
            <a:r>
              <a:rPr lang="en-US" altLang="zh-CN" sz="3200" b="1" dirty="0" smtClean="0">
                <a:solidFill>
                  <a:srgbClr val="01779A"/>
                </a:solidFill>
                <a:latin typeface="黑体" panose="02010609060101010101" pitchFamily="49" charset="-122"/>
                <a:ea typeface="黑体" panose="02010609060101010101" pitchFamily="49" charset="-122"/>
              </a:rPr>
              <a:t>2.3 </a:t>
            </a:r>
            <a:r>
              <a:rPr lang="zh-CN" altLang="en-US" sz="3200" b="1" dirty="0" smtClean="0">
                <a:solidFill>
                  <a:srgbClr val="01779A"/>
                </a:solidFill>
                <a:latin typeface="黑体" panose="02010609060101010101" pitchFamily="49" charset="-122"/>
                <a:ea typeface="黑体" panose="02010609060101010101" pitchFamily="49" charset="-122"/>
              </a:rPr>
              <a:t>基于</a:t>
            </a:r>
            <a:r>
              <a:rPr lang="zh-CN" altLang="en-US" sz="3200" b="1" dirty="0">
                <a:solidFill>
                  <a:srgbClr val="01779A"/>
                </a:solidFill>
                <a:latin typeface="黑体" panose="02010609060101010101" pitchFamily="49" charset="-122"/>
                <a:ea typeface="黑体" panose="02010609060101010101" pitchFamily="49" charset="-122"/>
              </a:rPr>
              <a:t>整数线性规划的粗配准</a:t>
            </a:r>
            <a:r>
              <a:rPr lang="zh-CN" altLang="en-US" sz="3200" b="1" dirty="0" smtClean="0">
                <a:solidFill>
                  <a:srgbClr val="01779A"/>
                </a:solidFill>
                <a:latin typeface="黑体" panose="02010609060101010101" pitchFamily="49" charset="-122"/>
                <a:ea typeface="黑体" panose="02010609060101010101" pitchFamily="49" charset="-122"/>
              </a:rPr>
              <a:t>方法</a:t>
            </a:r>
            <a:endParaRPr lang="zh-CN" altLang="en-US" sz="3200" b="1" dirty="0">
              <a:solidFill>
                <a:srgbClr val="01779A"/>
              </a:solidFill>
              <a:latin typeface="黑体" panose="02010609060101010101" pitchFamily="49" charset="-122"/>
              <a:ea typeface="黑体" panose="02010609060101010101" pitchFamily="49" charset="-122"/>
            </a:endParaRPr>
          </a:p>
        </p:txBody>
      </p:sp>
      <p:cxnSp>
        <p:nvCxnSpPr>
          <p:cNvPr id="5" name="直接连接符 4"/>
          <p:cNvCxnSpPr/>
          <p:nvPr/>
        </p:nvCxnSpPr>
        <p:spPr>
          <a:xfrm>
            <a:off x="7189095" y="1532709"/>
            <a:ext cx="0" cy="5164182"/>
          </a:xfrm>
          <a:prstGeom prst="line">
            <a:avLst/>
          </a:prstGeom>
          <a:ln w="19050">
            <a:solidFill>
              <a:srgbClr val="01779A"/>
            </a:solidFill>
            <a:prstDash val="dash"/>
          </a:ln>
        </p:spPr>
        <p:style>
          <a:lnRef idx="1">
            <a:schemeClr val="accent1"/>
          </a:lnRef>
          <a:fillRef idx="0">
            <a:schemeClr val="accent1"/>
          </a:fillRef>
          <a:effectRef idx="0">
            <a:schemeClr val="accent1"/>
          </a:effectRef>
          <a:fontRef idx="minor">
            <a:schemeClr val="tx1"/>
          </a:fontRef>
        </p:style>
      </p:cxnSp>
      <p:sp>
        <p:nvSpPr>
          <p:cNvPr id="67" name="圆角矩形 66"/>
          <p:cNvSpPr/>
          <p:nvPr/>
        </p:nvSpPr>
        <p:spPr>
          <a:xfrm>
            <a:off x="93565" y="3269059"/>
            <a:ext cx="4487145" cy="2577935"/>
          </a:xfrm>
          <a:prstGeom prst="roundRect">
            <a:avLst>
              <a:gd name="adj" fmla="val 4571"/>
            </a:avLst>
          </a:prstGeom>
          <a:noFill/>
          <a:ln w="28575">
            <a:solidFill>
              <a:schemeClr val="accent4">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buClr>
                <a:srgbClr val="01779A"/>
              </a:buClr>
            </a:pPr>
            <a:endParaRPr lang="zh-CN" altLang="en-US" sz="1600" dirty="0">
              <a:solidFill>
                <a:srgbClr val="01779A"/>
              </a:solidFill>
            </a:endParaRPr>
          </a:p>
        </p:txBody>
      </p:sp>
      <p:sp>
        <p:nvSpPr>
          <p:cNvPr id="13" name="矩形 12"/>
          <p:cNvSpPr/>
          <p:nvPr/>
        </p:nvSpPr>
        <p:spPr>
          <a:xfrm>
            <a:off x="146968" y="3383660"/>
            <a:ext cx="3095719" cy="400110"/>
          </a:xfrm>
          <a:prstGeom prst="rect">
            <a:avLst/>
          </a:prstGeom>
        </p:spPr>
        <p:txBody>
          <a:bodyPr wrap="none">
            <a:spAutoFit/>
          </a:bodyPr>
          <a:lstStyle/>
          <a:p>
            <a:pPr marL="342900" indent="-342900">
              <a:buFont typeface="Wingdings" panose="05000000000000000000" pitchFamily="2" charset="2"/>
              <a:buChar char="Ø"/>
            </a:pPr>
            <a:r>
              <a:rPr lang="zh-CN" altLang="en-US" sz="2000" dirty="0" smtClean="0">
                <a:solidFill>
                  <a:srgbClr val="01779A"/>
                </a:solidFill>
                <a:latin typeface="黑体" panose="02010609060101010101" pitchFamily="49" charset="-122"/>
                <a:ea typeface="黑体" panose="02010609060101010101" pitchFamily="49" charset="-122"/>
              </a:rPr>
              <a:t>图匹配方法的</a:t>
            </a:r>
            <a:r>
              <a:rPr lang="zh-CN" altLang="en-US" sz="2000" dirty="0" smtClean="0">
                <a:solidFill>
                  <a:srgbClr val="C00000"/>
                </a:solidFill>
                <a:latin typeface="黑体" panose="02010609060101010101" pitchFamily="49" charset="-122"/>
                <a:ea typeface="黑体" panose="02010609060101010101" pitchFamily="49" charset="-122"/>
              </a:rPr>
              <a:t>目标函数</a:t>
            </a:r>
            <a:endParaRPr lang="zh-CN" altLang="en-US" sz="2000" dirty="0">
              <a:solidFill>
                <a:srgbClr val="C00000"/>
              </a:solidFill>
              <a:latin typeface="黑体" panose="02010609060101010101" pitchFamily="49" charset="-122"/>
              <a:ea typeface="黑体" panose="02010609060101010101" pitchFamily="49" charset="-122"/>
            </a:endParaRPr>
          </a:p>
        </p:txBody>
      </p:sp>
      <p:graphicFrame>
        <p:nvGraphicFramePr>
          <p:cNvPr id="68" name="对象 67"/>
          <p:cNvGraphicFramePr>
            <a:graphicFrameLocks noChangeAspect="1"/>
          </p:cNvGraphicFramePr>
          <p:nvPr>
            <p:extLst>
              <p:ext uri="{D42A27DB-BD31-4B8C-83A1-F6EECF244321}">
                <p14:modId xmlns:p14="http://schemas.microsoft.com/office/powerpoint/2010/main" val="3224644607"/>
              </p:ext>
            </p:extLst>
          </p:nvPr>
        </p:nvGraphicFramePr>
        <p:xfrm>
          <a:off x="153092" y="3890563"/>
          <a:ext cx="4427618" cy="560671"/>
        </p:xfrm>
        <a:graphic>
          <a:graphicData uri="http://schemas.openxmlformats.org/presentationml/2006/ole">
            <mc:AlternateContent xmlns:mc="http://schemas.openxmlformats.org/markup-compatibility/2006">
              <mc:Choice xmlns:v="urn:schemas-microsoft-com:vml" Requires="v">
                <p:oleObj spid="_x0000_s3262" name="AxMath" r:id="rId4" imgW="2921040" imgH="369360" progId="Equation.AxMath">
                  <p:embed/>
                </p:oleObj>
              </mc:Choice>
              <mc:Fallback>
                <p:oleObj name="AxMath" r:id="rId4" imgW="2921040" imgH="369360" progId="Equation.AxMath">
                  <p:embed/>
                  <p:pic>
                    <p:nvPicPr>
                      <p:cNvPr id="68" name="对象 67"/>
                      <p:cNvPicPr/>
                      <p:nvPr/>
                    </p:nvPicPr>
                    <p:blipFill>
                      <a:blip r:embed="rId5"/>
                      <a:stretch>
                        <a:fillRect/>
                      </a:stretch>
                    </p:blipFill>
                    <p:spPr>
                      <a:xfrm>
                        <a:off x="153092" y="3890563"/>
                        <a:ext cx="4427618" cy="560671"/>
                      </a:xfrm>
                      <a:prstGeom prst="rect">
                        <a:avLst/>
                      </a:prstGeom>
                    </p:spPr>
                  </p:pic>
                </p:oleObj>
              </mc:Fallback>
            </mc:AlternateContent>
          </a:graphicData>
        </a:graphic>
      </p:graphicFrame>
      <p:graphicFrame>
        <p:nvGraphicFramePr>
          <p:cNvPr id="69" name="对象 68"/>
          <p:cNvGraphicFramePr>
            <a:graphicFrameLocks noChangeAspect="1"/>
          </p:cNvGraphicFramePr>
          <p:nvPr>
            <p:extLst>
              <p:ext uri="{D42A27DB-BD31-4B8C-83A1-F6EECF244321}">
                <p14:modId xmlns:p14="http://schemas.microsoft.com/office/powerpoint/2010/main" val="2285203131"/>
              </p:ext>
            </p:extLst>
          </p:nvPr>
        </p:nvGraphicFramePr>
        <p:xfrm>
          <a:off x="458954" y="5002327"/>
          <a:ext cx="1372422" cy="272620"/>
        </p:xfrm>
        <a:graphic>
          <a:graphicData uri="http://schemas.openxmlformats.org/presentationml/2006/ole">
            <mc:AlternateContent xmlns:mc="http://schemas.openxmlformats.org/markup-compatibility/2006">
              <mc:Choice xmlns:v="urn:schemas-microsoft-com:vml" Requires="v">
                <p:oleObj spid="_x0000_s3263" name="AxMath" r:id="rId6" imgW="934920" imgH="186480" progId="Equation.AxMath">
                  <p:embed/>
                </p:oleObj>
              </mc:Choice>
              <mc:Fallback>
                <p:oleObj name="AxMath" r:id="rId6" imgW="934920" imgH="186480" progId="Equation.AxMath">
                  <p:embed/>
                  <p:pic>
                    <p:nvPicPr>
                      <p:cNvPr id="69" name="对象 68"/>
                      <p:cNvPicPr/>
                      <p:nvPr/>
                    </p:nvPicPr>
                    <p:blipFill>
                      <a:blip r:embed="rId7"/>
                      <a:stretch>
                        <a:fillRect/>
                      </a:stretch>
                    </p:blipFill>
                    <p:spPr>
                      <a:xfrm>
                        <a:off x="458954" y="5002327"/>
                        <a:ext cx="1372422" cy="272620"/>
                      </a:xfrm>
                      <a:prstGeom prst="rect">
                        <a:avLst/>
                      </a:prstGeom>
                    </p:spPr>
                  </p:pic>
                </p:oleObj>
              </mc:Fallback>
            </mc:AlternateContent>
          </a:graphicData>
        </a:graphic>
      </p:graphicFrame>
      <p:graphicFrame>
        <p:nvGraphicFramePr>
          <p:cNvPr id="70" name="对象 69"/>
          <p:cNvGraphicFramePr>
            <a:graphicFrameLocks noChangeAspect="1"/>
          </p:cNvGraphicFramePr>
          <p:nvPr>
            <p:extLst>
              <p:ext uri="{D42A27DB-BD31-4B8C-83A1-F6EECF244321}">
                <p14:modId xmlns:p14="http://schemas.microsoft.com/office/powerpoint/2010/main" val="124466243"/>
              </p:ext>
            </p:extLst>
          </p:nvPr>
        </p:nvGraphicFramePr>
        <p:xfrm>
          <a:off x="424770" y="5374977"/>
          <a:ext cx="1440791" cy="281423"/>
        </p:xfrm>
        <a:graphic>
          <a:graphicData uri="http://schemas.openxmlformats.org/presentationml/2006/ole">
            <mc:AlternateContent xmlns:mc="http://schemas.openxmlformats.org/markup-compatibility/2006">
              <mc:Choice xmlns:v="urn:schemas-microsoft-com:vml" Requires="v">
                <p:oleObj spid="_x0000_s3264" name="AxMath" r:id="rId8" imgW="950400" imgH="186480" progId="Equation.AxMath">
                  <p:embed/>
                </p:oleObj>
              </mc:Choice>
              <mc:Fallback>
                <p:oleObj name="AxMath" r:id="rId8" imgW="950400" imgH="186480" progId="Equation.AxMath">
                  <p:embed/>
                  <p:pic>
                    <p:nvPicPr>
                      <p:cNvPr id="70" name="对象 69"/>
                      <p:cNvPicPr/>
                      <p:nvPr/>
                    </p:nvPicPr>
                    <p:blipFill>
                      <a:blip r:embed="rId9"/>
                      <a:stretch>
                        <a:fillRect/>
                      </a:stretch>
                    </p:blipFill>
                    <p:spPr>
                      <a:xfrm>
                        <a:off x="424770" y="5374977"/>
                        <a:ext cx="1440791" cy="281423"/>
                      </a:xfrm>
                      <a:prstGeom prst="rect">
                        <a:avLst/>
                      </a:prstGeom>
                    </p:spPr>
                  </p:pic>
                </p:oleObj>
              </mc:Fallback>
            </mc:AlternateContent>
          </a:graphicData>
        </a:graphic>
      </p:graphicFrame>
      <p:graphicFrame>
        <p:nvGraphicFramePr>
          <p:cNvPr id="71" name="对象 70"/>
          <p:cNvGraphicFramePr>
            <a:graphicFrameLocks noChangeAspect="1"/>
          </p:cNvGraphicFramePr>
          <p:nvPr>
            <p:extLst>
              <p:ext uri="{D42A27DB-BD31-4B8C-83A1-F6EECF244321}">
                <p14:modId xmlns:p14="http://schemas.microsoft.com/office/powerpoint/2010/main" val="3611669530"/>
              </p:ext>
            </p:extLst>
          </p:nvPr>
        </p:nvGraphicFramePr>
        <p:xfrm>
          <a:off x="942807" y="4653826"/>
          <a:ext cx="404716" cy="239439"/>
        </p:xfrm>
        <a:graphic>
          <a:graphicData uri="http://schemas.openxmlformats.org/presentationml/2006/ole">
            <mc:AlternateContent xmlns:mc="http://schemas.openxmlformats.org/markup-compatibility/2006">
              <mc:Choice xmlns:v="urn:schemas-microsoft-com:vml" Requires="v">
                <p:oleObj spid="_x0000_s3265" name="AxMath" r:id="rId10" imgW="302760" imgH="179280" progId="Equation.AxMath">
                  <p:embed/>
                </p:oleObj>
              </mc:Choice>
              <mc:Fallback>
                <p:oleObj name="AxMath" r:id="rId10" imgW="302760" imgH="179280" progId="Equation.AxMath">
                  <p:embed/>
                  <p:pic>
                    <p:nvPicPr>
                      <p:cNvPr id="71" name="对象 70"/>
                      <p:cNvPicPr/>
                      <p:nvPr/>
                    </p:nvPicPr>
                    <p:blipFill>
                      <a:blip r:embed="rId11"/>
                      <a:stretch>
                        <a:fillRect/>
                      </a:stretch>
                    </p:blipFill>
                    <p:spPr>
                      <a:xfrm>
                        <a:off x="942807" y="4653826"/>
                        <a:ext cx="404716" cy="239439"/>
                      </a:xfrm>
                      <a:prstGeom prst="rect">
                        <a:avLst/>
                      </a:prstGeom>
                    </p:spPr>
                  </p:pic>
                </p:oleObj>
              </mc:Fallback>
            </mc:AlternateContent>
          </a:graphicData>
        </a:graphic>
      </p:graphicFrame>
      <p:sp>
        <p:nvSpPr>
          <p:cNvPr id="14" name="矩形 13"/>
          <p:cNvSpPr/>
          <p:nvPr/>
        </p:nvSpPr>
        <p:spPr>
          <a:xfrm>
            <a:off x="2032099" y="4604268"/>
            <a:ext cx="1210588" cy="338554"/>
          </a:xfrm>
          <a:prstGeom prst="rect">
            <a:avLst/>
          </a:prstGeom>
        </p:spPr>
        <p:txBody>
          <a:bodyPr wrap="none">
            <a:spAutoFit/>
          </a:bodyPr>
          <a:lstStyle/>
          <a:p>
            <a:r>
              <a:rPr lang="zh-CN" altLang="en-US" sz="1600" dirty="0" smtClean="0"/>
              <a:t>：配准函数</a:t>
            </a:r>
            <a:endParaRPr lang="zh-CN" altLang="en-US" sz="1600" dirty="0"/>
          </a:p>
        </p:txBody>
      </p:sp>
      <p:sp>
        <p:nvSpPr>
          <p:cNvPr id="72" name="矩形 71"/>
          <p:cNvSpPr/>
          <p:nvPr/>
        </p:nvSpPr>
        <p:spPr>
          <a:xfrm>
            <a:off x="2032099" y="4948122"/>
            <a:ext cx="1620957" cy="338554"/>
          </a:xfrm>
          <a:prstGeom prst="rect">
            <a:avLst/>
          </a:prstGeom>
        </p:spPr>
        <p:txBody>
          <a:bodyPr wrap="none">
            <a:spAutoFit/>
          </a:bodyPr>
          <a:lstStyle/>
          <a:p>
            <a:r>
              <a:rPr lang="zh-CN" altLang="en-US" sz="1600" dirty="0"/>
              <a:t>：特征匹配奖励</a:t>
            </a:r>
          </a:p>
        </p:txBody>
      </p:sp>
      <p:sp>
        <p:nvSpPr>
          <p:cNvPr id="73" name="矩形 72"/>
          <p:cNvSpPr/>
          <p:nvPr/>
        </p:nvSpPr>
        <p:spPr>
          <a:xfrm>
            <a:off x="2032099" y="5317846"/>
            <a:ext cx="2236510" cy="338554"/>
          </a:xfrm>
          <a:prstGeom prst="rect">
            <a:avLst/>
          </a:prstGeom>
        </p:spPr>
        <p:txBody>
          <a:bodyPr wrap="none">
            <a:spAutoFit/>
          </a:bodyPr>
          <a:lstStyle/>
          <a:p>
            <a:r>
              <a:rPr lang="zh-CN" altLang="en-US" sz="1600" dirty="0"/>
              <a:t>：</a:t>
            </a:r>
            <a:r>
              <a:rPr lang="zh-CN" altLang="en-US" sz="1600" dirty="0" smtClean="0"/>
              <a:t>边（几何）匹配</a:t>
            </a:r>
            <a:r>
              <a:rPr lang="zh-CN" altLang="en-US" sz="1600" dirty="0"/>
              <a:t>代价</a:t>
            </a:r>
          </a:p>
        </p:txBody>
      </p:sp>
      <p:pic>
        <p:nvPicPr>
          <p:cNvPr id="26" name="图片 25"/>
          <p:cNvPicPr>
            <a:picLocks noChangeAspect="1"/>
          </p:cNvPicPr>
          <p:nvPr/>
        </p:nvPicPr>
        <p:blipFill>
          <a:blip r:embed="rId12"/>
          <a:stretch>
            <a:fillRect/>
          </a:stretch>
        </p:blipFill>
        <p:spPr>
          <a:xfrm>
            <a:off x="7339090" y="2443335"/>
            <a:ext cx="1658256" cy="3401863"/>
          </a:xfrm>
          <a:prstGeom prst="rect">
            <a:avLst/>
          </a:prstGeom>
        </p:spPr>
      </p:pic>
      <p:sp>
        <p:nvSpPr>
          <p:cNvPr id="27" name="圆角矩形 26"/>
          <p:cNvSpPr/>
          <p:nvPr/>
        </p:nvSpPr>
        <p:spPr>
          <a:xfrm>
            <a:off x="146968" y="1645915"/>
            <a:ext cx="4433742" cy="949234"/>
          </a:xfrm>
          <a:prstGeom prst="roundRect">
            <a:avLst>
              <a:gd name="adj" fmla="val 10652"/>
            </a:avLst>
          </a:prstGeom>
          <a:noFill/>
          <a:ln w="28575">
            <a:solidFill>
              <a:schemeClr val="accent4">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Clr>
                <a:srgbClr val="01779A"/>
              </a:buClr>
              <a:buFont typeface="Wingdings" panose="05000000000000000000" pitchFamily="2" charset="2"/>
              <a:buChar char="Ø"/>
            </a:pPr>
            <a:r>
              <a:rPr lang="zh-CN" altLang="en-US" sz="2000" dirty="0" smtClean="0">
                <a:solidFill>
                  <a:srgbClr val="01779A"/>
                </a:solidFill>
                <a:latin typeface="黑体" panose="02010609060101010101" pitchFamily="49" charset="-122"/>
                <a:ea typeface="黑体" panose="02010609060101010101" pitchFamily="49" charset="-122"/>
              </a:rPr>
              <a:t>构造</a:t>
            </a:r>
            <a:r>
              <a:rPr lang="zh-CN" altLang="en-US" sz="2000" dirty="0" smtClean="0">
                <a:solidFill>
                  <a:srgbClr val="C00000"/>
                </a:solidFill>
                <a:latin typeface="黑体" panose="02010609060101010101" pitchFamily="49" charset="-122"/>
                <a:ea typeface="黑体" panose="02010609060101010101" pitchFamily="49" charset="-122"/>
              </a:rPr>
              <a:t>模板图</a:t>
            </a:r>
            <a:r>
              <a:rPr lang="zh-CN" altLang="en-US" sz="2000" dirty="0" smtClean="0">
                <a:solidFill>
                  <a:srgbClr val="01779A"/>
                </a:solidFill>
                <a:latin typeface="黑体" panose="02010609060101010101" pitchFamily="49" charset="-122"/>
                <a:ea typeface="黑体" panose="02010609060101010101" pitchFamily="49" charset="-122"/>
              </a:rPr>
              <a:t>和</a:t>
            </a:r>
            <a:r>
              <a:rPr lang="zh-CN" altLang="en-US" sz="2000" dirty="0" smtClean="0">
                <a:solidFill>
                  <a:srgbClr val="C00000"/>
                </a:solidFill>
                <a:latin typeface="黑体" panose="02010609060101010101" pitchFamily="49" charset="-122"/>
                <a:ea typeface="黑体" panose="02010609060101010101" pitchFamily="49" charset="-122"/>
              </a:rPr>
              <a:t>场景图</a:t>
            </a:r>
            <a:endParaRPr lang="en-US" altLang="zh-CN" sz="2000" dirty="0" smtClean="0">
              <a:solidFill>
                <a:srgbClr val="C00000"/>
              </a:solidFill>
              <a:latin typeface="黑体" panose="02010609060101010101" pitchFamily="49" charset="-122"/>
              <a:ea typeface="黑体" panose="02010609060101010101" pitchFamily="49" charset="-122"/>
            </a:endParaRPr>
          </a:p>
          <a:p>
            <a:pPr marL="342900" indent="-342900">
              <a:buClr>
                <a:srgbClr val="01779A"/>
              </a:buClr>
              <a:buFont typeface="+mj-ea"/>
              <a:buAutoNum type="circleNumDbPlain"/>
            </a:pPr>
            <a:r>
              <a:rPr lang="zh-CN" altLang="en-US" sz="1600" dirty="0" smtClean="0">
                <a:solidFill>
                  <a:srgbClr val="01779A"/>
                </a:solidFill>
                <a:latin typeface="黑体" panose="02010609060101010101" pitchFamily="49" charset="-122"/>
                <a:ea typeface="黑体" panose="02010609060101010101" pitchFamily="49" charset="-122"/>
              </a:rPr>
              <a:t>采样特征点作为节点</a:t>
            </a:r>
            <a:endParaRPr lang="en-US" altLang="zh-CN" sz="1600" dirty="0" smtClean="0">
              <a:solidFill>
                <a:srgbClr val="01779A"/>
              </a:solidFill>
              <a:latin typeface="黑体" panose="02010609060101010101" pitchFamily="49" charset="-122"/>
              <a:ea typeface="黑体" panose="02010609060101010101" pitchFamily="49" charset="-122"/>
            </a:endParaRPr>
          </a:p>
          <a:p>
            <a:pPr marL="342900" indent="-342900">
              <a:buClr>
                <a:srgbClr val="01779A"/>
              </a:buClr>
              <a:buFont typeface="+mj-ea"/>
              <a:buAutoNum type="circleNumDbPlain"/>
            </a:pPr>
            <a:r>
              <a:rPr lang="zh-CN" altLang="en-US" sz="1600" dirty="0" smtClean="0">
                <a:solidFill>
                  <a:srgbClr val="01779A"/>
                </a:solidFill>
                <a:latin typeface="黑体" panose="02010609060101010101" pitchFamily="49" charset="-122"/>
                <a:ea typeface="黑体" panose="02010609060101010101" pitchFamily="49" charset="-122"/>
              </a:rPr>
              <a:t>构造边（</a:t>
            </a:r>
            <a:r>
              <a:rPr lang="en-US" altLang="zh-CN" sz="1600" dirty="0" smtClean="0">
                <a:solidFill>
                  <a:srgbClr val="01779A"/>
                </a:solidFill>
                <a:latin typeface="Times New Roman" panose="02020603050405020304" pitchFamily="18" charset="0"/>
                <a:ea typeface="黑体" panose="02010609060101010101" pitchFamily="49" charset="-122"/>
                <a:cs typeface="Times New Roman" panose="02020603050405020304" pitchFamily="18" charset="0"/>
              </a:rPr>
              <a:t>K</a:t>
            </a:r>
            <a:r>
              <a:rPr lang="zh-CN" altLang="en-US" sz="1600" dirty="0" smtClean="0">
                <a:solidFill>
                  <a:srgbClr val="01779A"/>
                </a:solidFill>
                <a:latin typeface="黑体" panose="02010609060101010101" pitchFamily="49" charset="-122"/>
                <a:ea typeface="黑体" panose="02010609060101010101" pitchFamily="49" charset="-122"/>
              </a:rPr>
              <a:t>最近邻 或 </a:t>
            </a:r>
            <a:r>
              <a:rPr lang="en-US" altLang="zh-CN" sz="1600" dirty="0" smtClean="0">
                <a:solidFill>
                  <a:srgbClr val="01779A"/>
                </a:solidFill>
                <a:latin typeface="Times New Roman" panose="02020603050405020304" pitchFamily="18" charset="0"/>
                <a:ea typeface="黑体" panose="02010609060101010101" pitchFamily="49" charset="-122"/>
                <a:cs typeface="Times New Roman" panose="02020603050405020304" pitchFamily="18" charset="0"/>
              </a:rPr>
              <a:t>Delaunay</a:t>
            </a:r>
            <a:r>
              <a:rPr lang="zh-CN" altLang="en-US" sz="1600" dirty="0" smtClean="0">
                <a:solidFill>
                  <a:srgbClr val="01779A"/>
                </a:solidFill>
                <a:latin typeface="黑体" panose="02010609060101010101" pitchFamily="49" charset="-122"/>
                <a:ea typeface="黑体" panose="02010609060101010101" pitchFamily="49" charset="-122"/>
              </a:rPr>
              <a:t>三角剖分）</a:t>
            </a:r>
            <a:endParaRPr lang="zh-CN" altLang="en-US" sz="1600" dirty="0">
              <a:solidFill>
                <a:srgbClr val="01779A"/>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366378765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图片 23"/>
          <p:cNvPicPr>
            <a:picLocks noChangeAspect="1"/>
          </p:cNvPicPr>
          <p:nvPr/>
        </p:nvPicPr>
        <p:blipFill>
          <a:blip r:embed="rId4"/>
          <a:stretch>
            <a:fillRect/>
          </a:stretch>
        </p:blipFill>
        <p:spPr>
          <a:xfrm>
            <a:off x="4562315" y="3596631"/>
            <a:ext cx="2799187" cy="2021073"/>
          </a:xfrm>
          <a:prstGeom prst="rect">
            <a:avLst/>
          </a:prstGeom>
        </p:spPr>
      </p:pic>
      <p:cxnSp>
        <p:nvCxnSpPr>
          <p:cNvPr id="2" name="直接连接符 1">
            <a:extLst>
              <a:ext uri="{FF2B5EF4-FFF2-40B4-BE49-F238E27FC236}">
                <a16:creationId xmlns:a16="http://schemas.microsoft.com/office/drawing/2014/main" id="{E600F731-67AF-4054-9E56-2BEECA142B10}"/>
              </a:ext>
            </a:extLst>
          </p:cNvPr>
          <p:cNvCxnSpPr>
            <a:cxnSpLocks/>
          </p:cNvCxnSpPr>
          <p:nvPr/>
        </p:nvCxnSpPr>
        <p:spPr>
          <a:xfrm flipV="1">
            <a:off x="260181" y="1360561"/>
            <a:ext cx="8623637" cy="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文本框 15">
            <a:extLst>
              <a:ext uri="{FF2B5EF4-FFF2-40B4-BE49-F238E27FC236}">
                <a16:creationId xmlns:a16="http://schemas.microsoft.com/office/drawing/2014/main" id="{9E436595-C7E7-44A0-B901-B85D7D2BDC81}"/>
              </a:ext>
            </a:extLst>
          </p:cNvPr>
          <p:cNvSpPr txBox="1"/>
          <p:nvPr/>
        </p:nvSpPr>
        <p:spPr>
          <a:xfrm>
            <a:off x="1955913" y="205367"/>
            <a:ext cx="5233182" cy="1077218"/>
          </a:xfrm>
          <a:prstGeom prst="rect">
            <a:avLst/>
          </a:prstGeom>
          <a:noFill/>
        </p:spPr>
        <p:txBody>
          <a:bodyPr wrap="square" rtlCol="0">
            <a:spAutoFit/>
          </a:bodyPr>
          <a:lstStyle/>
          <a:p>
            <a:pPr algn="ctr"/>
            <a:r>
              <a:rPr lang="en-US" altLang="zh-CN" sz="3200" b="1" dirty="0" smtClean="0">
                <a:solidFill>
                  <a:srgbClr val="01779A"/>
                </a:solidFill>
                <a:latin typeface="黑体" panose="02010609060101010101" pitchFamily="49" charset="-122"/>
                <a:ea typeface="黑体" panose="02010609060101010101" pitchFamily="49" charset="-122"/>
              </a:rPr>
              <a:t>2.3 </a:t>
            </a:r>
            <a:r>
              <a:rPr lang="zh-CN" altLang="en-US" sz="3200" b="1" dirty="0" smtClean="0">
                <a:solidFill>
                  <a:srgbClr val="01779A"/>
                </a:solidFill>
                <a:latin typeface="黑体" panose="02010609060101010101" pitchFamily="49" charset="-122"/>
                <a:ea typeface="黑体" panose="02010609060101010101" pitchFamily="49" charset="-122"/>
              </a:rPr>
              <a:t>基于</a:t>
            </a:r>
            <a:r>
              <a:rPr lang="zh-CN" altLang="en-US" sz="3200" b="1" dirty="0">
                <a:solidFill>
                  <a:srgbClr val="01779A"/>
                </a:solidFill>
                <a:latin typeface="黑体" panose="02010609060101010101" pitchFamily="49" charset="-122"/>
                <a:ea typeface="黑体" panose="02010609060101010101" pitchFamily="49" charset="-122"/>
              </a:rPr>
              <a:t>整数线性规划的粗配准</a:t>
            </a:r>
            <a:r>
              <a:rPr lang="zh-CN" altLang="en-US" sz="3200" b="1" dirty="0" smtClean="0">
                <a:solidFill>
                  <a:srgbClr val="01779A"/>
                </a:solidFill>
                <a:latin typeface="黑体" panose="02010609060101010101" pitchFamily="49" charset="-122"/>
                <a:ea typeface="黑体" panose="02010609060101010101" pitchFamily="49" charset="-122"/>
              </a:rPr>
              <a:t>方法</a:t>
            </a:r>
            <a:endParaRPr lang="zh-CN" altLang="en-US" sz="3200" b="1" dirty="0">
              <a:solidFill>
                <a:srgbClr val="01779A"/>
              </a:solidFill>
              <a:latin typeface="黑体" panose="02010609060101010101" pitchFamily="49" charset="-122"/>
              <a:ea typeface="黑体" panose="02010609060101010101" pitchFamily="49" charset="-122"/>
            </a:endParaRPr>
          </a:p>
        </p:txBody>
      </p:sp>
      <p:cxnSp>
        <p:nvCxnSpPr>
          <p:cNvPr id="5" name="直接连接符 4"/>
          <p:cNvCxnSpPr/>
          <p:nvPr/>
        </p:nvCxnSpPr>
        <p:spPr>
          <a:xfrm>
            <a:off x="7189095" y="1532709"/>
            <a:ext cx="0" cy="5164182"/>
          </a:xfrm>
          <a:prstGeom prst="line">
            <a:avLst/>
          </a:prstGeom>
          <a:ln w="19050">
            <a:solidFill>
              <a:srgbClr val="01779A"/>
            </a:solidFill>
            <a:prstDash val="dash"/>
          </a:ln>
        </p:spPr>
        <p:style>
          <a:lnRef idx="1">
            <a:schemeClr val="accent1"/>
          </a:lnRef>
          <a:fillRef idx="0">
            <a:schemeClr val="accent1"/>
          </a:fillRef>
          <a:effectRef idx="0">
            <a:schemeClr val="accent1"/>
          </a:effectRef>
          <a:fontRef idx="minor">
            <a:schemeClr val="tx1"/>
          </a:fontRef>
        </p:style>
      </p:cxnSp>
      <p:sp>
        <p:nvSpPr>
          <p:cNvPr id="67" name="圆角矩形 66"/>
          <p:cNvSpPr/>
          <p:nvPr/>
        </p:nvSpPr>
        <p:spPr>
          <a:xfrm>
            <a:off x="93565" y="3269059"/>
            <a:ext cx="4487145" cy="2577935"/>
          </a:xfrm>
          <a:prstGeom prst="roundRect">
            <a:avLst>
              <a:gd name="adj" fmla="val 4571"/>
            </a:avLst>
          </a:prstGeom>
          <a:noFill/>
          <a:ln w="28575">
            <a:solidFill>
              <a:schemeClr val="accent4">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buClr>
                <a:srgbClr val="01779A"/>
              </a:buClr>
            </a:pPr>
            <a:endParaRPr lang="zh-CN" altLang="en-US" sz="1600" dirty="0">
              <a:solidFill>
                <a:srgbClr val="01779A"/>
              </a:solidFill>
            </a:endParaRPr>
          </a:p>
        </p:txBody>
      </p:sp>
      <p:sp>
        <p:nvSpPr>
          <p:cNvPr id="13" name="矩形 12"/>
          <p:cNvSpPr/>
          <p:nvPr/>
        </p:nvSpPr>
        <p:spPr>
          <a:xfrm>
            <a:off x="146968" y="3383660"/>
            <a:ext cx="3095719" cy="400110"/>
          </a:xfrm>
          <a:prstGeom prst="rect">
            <a:avLst/>
          </a:prstGeom>
        </p:spPr>
        <p:txBody>
          <a:bodyPr wrap="none">
            <a:spAutoFit/>
          </a:bodyPr>
          <a:lstStyle/>
          <a:p>
            <a:pPr marL="342900" indent="-342900">
              <a:buFont typeface="Wingdings" panose="05000000000000000000" pitchFamily="2" charset="2"/>
              <a:buChar char="Ø"/>
            </a:pPr>
            <a:r>
              <a:rPr lang="zh-CN" altLang="en-US" sz="2000" dirty="0" smtClean="0">
                <a:solidFill>
                  <a:srgbClr val="01779A"/>
                </a:solidFill>
                <a:latin typeface="黑体" panose="02010609060101010101" pitchFamily="49" charset="-122"/>
                <a:ea typeface="黑体" panose="02010609060101010101" pitchFamily="49" charset="-122"/>
              </a:rPr>
              <a:t>图匹配方法的</a:t>
            </a:r>
            <a:r>
              <a:rPr lang="zh-CN" altLang="en-US" sz="2000" dirty="0" smtClean="0">
                <a:solidFill>
                  <a:srgbClr val="C00000"/>
                </a:solidFill>
                <a:latin typeface="黑体" panose="02010609060101010101" pitchFamily="49" charset="-122"/>
                <a:ea typeface="黑体" panose="02010609060101010101" pitchFamily="49" charset="-122"/>
              </a:rPr>
              <a:t>目标函数</a:t>
            </a:r>
            <a:endParaRPr lang="zh-CN" altLang="en-US" sz="2000" dirty="0">
              <a:solidFill>
                <a:srgbClr val="C00000"/>
              </a:solidFill>
              <a:latin typeface="黑体" panose="02010609060101010101" pitchFamily="49" charset="-122"/>
              <a:ea typeface="黑体" panose="02010609060101010101" pitchFamily="49" charset="-122"/>
            </a:endParaRPr>
          </a:p>
        </p:txBody>
      </p:sp>
      <p:graphicFrame>
        <p:nvGraphicFramePr>
          <p:cNvPr id="68" name="对象 67"/>
          <p:cNvGraphicFramePr>
            <a:graphicFrameLocks noChangeAspect="1"/>
          </p:cNvGraphicFramePr>
          <p:nvPr>
            <p:extLst>
              <p:ext uri="{D42A27DB-BD31-4B8C-83A1-F6EECF244321}">
                <p14:modId xmlns:p14="http://schemas.microsoft.com/office/powerpoint/2010/main" val="3224644607"/>
              </p:ext>
            </p:extLst>
          </p:nvPr>
        </p:nvGraphicFramePr>
        <p:xfrm>
          <a:off x="153092" y="3890563"/>
          <a:ext cx="4427618" cy="560671"/>
        </p:xfrm>
        <a:graphic>
          <a:graphicData uri="http://schemas.openxmlformats.org/presentationml/2006/ole">
            <mc:AlternateContent xmlns:mc="http://schemas.openxmlformats.org/markup-compatibility/2006">
              <mc:Choice xmlns:v="urn:schemas-microsoft-com:vml" Requires="v">
                <p:oleObj spid="_x0000_s4282" name="AxMath" r:id="rId5" imgW="2921040" imgH="369360" progId="Equation.AxMath">
                  <p:embed/>
                </p:oleObj>
              </mc:Choice>
              <mc:Fallback>
                <p:oleObj name="AxMath" r:id="rId5" imgW="2921040" imgH="369360" progId="Equation.AxMath">
                  <p:embed/>
                  <p:pic>
                    <p:nvPicPr>
                      <p:cNvPr id="68" name="对象 67"/>
                      <p:cNvPicPr/>
                      <p:nvPr/>
                    </p:nvPicPr>
                    <p:blipFill>
                      <a:blip r:embed="rId6"/>
                      <a:stretch>
                        <a:fillRect/>
                      </a:stretch>
                    </p:blipFill>
                    <p:spPr>
                      <a:xfrm>
                        <a:off x="153092" y="3890563"/>
                        <a:ext cx="4427618" cy="560671"/>
                      </a:xfrm>
                      <a:prstGeom prst="rect">
                        <a:avLst/>
                      </a:prstGeom>
                    </p:spPr>
                  </p:pic>
                </p:oleObj>
              </mc:Fallback>
            </mc:AlternateContent>
          </a:graphicData>
        </a:graphic>
      </p:graphicFrame>
      <p:graphicFrame>
        <p:nvGraphicFramePr>
          <p:cNvPr id="69" name="对象 68"/>
          <p:cNvGraphicFramePr>
            <a:graphicFrameLocks noChangeAspect="1"/>
          </p:cNvGraphicFramePr>
          <p:nvPr>
            <p:extLst>
              <p:ext uri="{D42A27DB-BD31-4B8C-83A1-F6EECF244321}">
                <p14:modId xmlns:p14="http://schemas.microsoft.com/office/powerpoint/2010/main" val="2285203131"/>
              </p:ext>
            </p:extLst>
          </p:nvPr>
        </p:nvGraphicFramePr>
        <p:xfrm>
          <a:off x="458954" y="5002327"/>
          <a:ext cx="1372422" cy="272620"/>
        </p:xfrm>
        <a:graphic>
          <a:graphicData uri="http://schemas.openxmlformats.org/presentationml/2006/ole">
            <mc:AlternateContent xmlns:mc="http://schemas.openxmlformats.org/markup-compatibility/2006">
              <mc:Choice xmlns:v="urn:schemas-microsoft-com:vml" Requires="v">
                <p:oleObj spid="_x0000_s4283" name="AxMath" r:id="rId7" imgW="934920" imgH="186480" progId="Equation.AxMath">
                  <p:embed/>
                </p:oleObj>
              </mc:Choice>
              <mc:Fallback>
                <p:oleObj name="AxMath" r:id="rId7" imgW="934920" imgH="186480" progId="Equation.AxMath">
                  <p:embed/>
                  <p:pic>
                    <p:nvPicPr>
                      <p:cNvPr id="69" name="对象 68"/>
                      <p:cNvPicPr/>
                      <p:nvPr/>
                    </p:nvPicPr>
                    <p:blipFill>
                      <a:blip r:embed="rId8"/>
                      <a:stretch>
                        <a:fillRect/>
                      </a:stretch>
                    </p:blipFill>
                    <p:spPr>
                      <a:xfrm>
                        <a:off x="458954" y="5002327"/>
                        <a:ext cx="1372422" cy="272620"/>
                      </a:xfrm>
                      <a:prstGeom prst="rect">
                        <a:avLst/>
                      </a:prstGeom>
                    </p:spPr>
                  </p:pic>
                </p:oleObj>
              </mc:Fallback>
            </mc:AlternateContent>
          </a:graphicData>
        </a:graphic>
      </p:graphicFrame>
      <p:graphicFrame>
        <p:nvGraphicFramePr>
          <p:cNvPr id="70" name="对象 69"/>
          <p:cNvGraphicFramePr>
            <a:graphicFrameLocks noChangeAspect="1"/>
          </p:cNvGraphicFramePr>
          <p:nvPr>
            <p:extLst>
              <p:ext uri="{D42A27DB-BD31-4B8C-83A1-F6EECF244321}">
                <p14:modId xmlns:p14="http://schemas.microsoft.com/office/powerpoint/2010/main" val="124466243"/>
              </p:ext>
            </p:extLst>
          </p:nvPr>
        </p:nvGraphicFramePr>
        <p:xfrm>
          <a:off x="424770" y="5374977"/>
          <a:ext cx="1440791" cy="281423"/>
        </p:xfrm>
        <a:graphic>
          <a:graphicData uri="http://schemas.openxmlformats.org/presentationml/2006/ole">
            <mc:AlternateContent xmlns:mc="http://schemas.openxmlformats.org/markup-compatibility/2006">
              <mc:Choice xmlns:v="urn:schemas-microsoft-com:vml" Requires="v">
                <p:oleObj spid="_x0000_s4284" name="AxMath" r:id="rId9" imgW="950400" imgH="186480" progId="Equation.AxMath">
                  <p:embed/>
                </p:oleObj>
              </mc:Choice>
              <mc:Fallback>
                <p:oleObj name="AxMath" r:id="rId9" imgW="950400" imgH="186480" progId="Equation.AxMath">
                  <p:embed/>
                  <p:pic>
                    <p:nvPicPr>
                      <p:cNvPr id="70" name="对象 69"/>
                      <p:cNvPicPr/>
                      <p:nvPr/>
                    </p:nvPicPr>
                    <p:blipFill>
                      <a:blip r:embed="rId10"/>
                      <a:stretch>
                        <a:fillRect/>
                      </a:stretch>
                    </p:blipFill>
                    <p:spPr>
                      <a:xfrm>
                        <a:off x="424770" y="5374977"/>
                        <a:ext cx="1440791" cy="281423"/>
                      </a:xfrm>
                      <a:prstGeom prst="rect">
                        <a:avLst/>
                      </a:prstGeom>
                    </p:spPr>
                  </p:pic>
                </p:oleObj>
              </mc:Fallback>
            </mc:AlternateContent>
          </a:graphicData>
        </a:graphic>
      </p:graphicFrame>
      <p:graphicFrame>
        <p:nvGraphicFramePr>
          <p:cNvPr id="71" name="对象 70"/>
          <p:cNvGraphicFramePr>
            <a:graphicFrameLocks noChangeAspect="1"/>
          </p:cNvGraphicFramePr>
          <p:nvPr>
            <p:extLst>
              <p:ext uri="{D42A27DB-BD31-4B8C-83A1-F6EECF244321}">
                <p14:modId xmlns:p14="http://schemas.microsoft.com/office/powerpoint/2010/main" val="3611669530"/>
              </p:ext>
            </p:extLst>
          </p:nvPr>
        </p:nvGraphicFramePr>
        <p:xfrm>
          <a:off x="942807" y="4653826"/>
          <a:ext cx="404716" cy="239439"/>
        </p:xfrm>
        <a:graphic>
          <a:graphicData uri="http://schemas.openxmlformats.org/presentationml/2006/ole">
            <mc:AlternateContent xmlns:mc="http://schemas.openxmlformats.org/markup-compatibility/2006">
              <mc:Choice xmlns:v="urn:schemas-microsoft-com:vml" Requires="v">
                <p:oleObj spid="_x0000_s4285" name="AxMath" r:id="rId11" imgW="302760" imgH="179280" progId="Equation.AxMath">
                  <p:embed/>
                </p:oleObj>
              </mc:Choice>
              <mc:Fallback>
                <p:oleObj name="AxMath" r:id="rId11" imgW="302760" imgH="179280" progId="Equation.AxMath">
                  <p:embed/>
                  <p:pic>
                    <p:nvPicPr>
                      <p:cNvPr id="71" name="对象 70"/>
                      <p:cNvPicPr/>
                      <p:nvPr/>
                    </p:nvPicPr>
                    <p:blipFill>
                      <a:blip r:embed="rId12"/>
                      <a:stretch>
                        <a:fillRect/>
                      </a:stretch>
                    </p:blipFill>
                    <p:spPr>
                      <a:xfrm>
                        <a:off x="942807" y="4653826"/>
                        <a:ext cx="404716" cy="239439"/>
                      </a:xfrm>
                      <a:prstGeom prst="rect">
                        <a:avLst/>
                      </a:prstGeom>
                    </p:spPr>
                  </p:pic>
                </p:oleObj>
              </mc:Fallback>
            </mc:AlternateContent>
          </a:graphicData>
        </a:graphic>
      </p:graphicFrame>
      <p:sp>
        <p:nvSpPr>
          <p:cNvPr id="14" name="矩形 13"/>
          <p:cNvSpPr/>
          <p:nvPr/>
        </p:nvSpPr>
        <p:spPr>
          <a:xfrm>
            <a:off x="2032099" y="4604268"/>
            <a:ext cx="1210588" cy="338554"/>
          </a:xfrm>
          <a:prstGeom prst="rect">
            <a:avLst/>
          </a:prstGeom>
        </p:spPr>
        <p:txBody>
          <a:bodyPr wrap="none">
            <a:spAutoFit/>
          </a:bodyPr>
          <a:lstStyle/>
          <a:p>
            <a:r>
              <a:rPr lang="zh-CN" altLang="en-US" sz="1600" dirty="0" smtClean="0"/>
              <a:t>：配准函数</a:t>
            </a:r>
            <a:endParaRPr lang="zh-CN" altLang="en-US" sz="1600" dirty="0"/>
          </a:p>
        </p:txBody>
      </p:sp>
      <p:sp>
        <p:nvSpPr>
          <p:cNvPr id="72" name="矩形 71"/>
          <p:cNvSpPr/>
          <p:nvPr/>
        </p:nvSpPr>
        <p:spPr>
          <a:xfrm>
            <a:off x="2032099" y="4948122"/>
            <a:ext cx="1620957" cy="338554"/>
          </a:xfrm>
          <a:prstGeom prst="rect">
            <a:avLst/>
          </a:prstGeom>
        </p:spPr>
        <p:txBody>
          <a:bodyPr wrap="none">
            <a:spAutoFit/>
          </a:bodyPr>
          <a:lstStyle/>
          <a:p>
            <a:r>
              <a:rPr lang="zh-CN" altLang="en-US" sz="1600" dirty="0"/>
              <a:t>：特征匹配奖励</a:t>
            </a:r>
          </a:p>
        </p:txBody>
      </p:sp>
      <p:sp>
        <p:nvSpPr>
          <p:cNvPr id="73" name="矩形 72"/>
          <p:cNvSpPr/>
          <p:nvPr/>
        </p:nvSpPr>
        <p:spPr>
          <a:xfrm>
            <a:off x="2032099" y="5317846"/>
            <a:ext cx="2236510" cy="338554"/>
          </a:xfrm>
          <a:prstGeom prst="rect">
            <a:avLst/>
          </a:prstGeom>
        </p:spPr>
        <p:txBody>
          <a:bodyPr wrap="none">
            <a:spAutoFit/>
          </a:bodyPr>
          <a:lstStyle/>
          <a:p>
            <a:r>
              <a:rPr lang="zh-CN" altLang="en-US" sz="1600" dirty="0"/>
              <a:t>：</a:t>
            </a:r>
            <a:r>
              <a:rPr lang="zh-CN" altLang="en-US" sz="1600" dirty="0" smtClean="0"/>
              <a:t>边（几何）匹配</a:t>
            </a:r>
            <a:r>
              <a:rPr lang="zh-CN" altLang="en-US" sz="1600" dirty="0"/>
              <a:t>代价</a:t>
            </a:r>
          </a:p>
        </p:txBody>
      </p:sp>
      <p:sp>
        <p:nvSpPr>
          <p:cNvPr id="21" name="文本框 20"/>
          <p:cNvSpPr txBox="1"/>
          <p:nvPr/>
        </p:nvSpPr>
        <p:spPr>
          <a:xfrm>
            <a:off x="4866047" y="5683666"/>
            <a:ext cx="2191722" cy="523220"/>
          </a:xfrm>
          <a:prstGeom prst="rect">
            <a:avLst/>
          </a:prstGeom>
          <a:noFill/>
        </p:spPr>
        <p:txBody>
          <a:bodyPr wrap="square" rtlCol="0">
            <a:spAutoFit/>
          </a:bodyPr>
          <a:lstStyle/>
          <a:p>
            <a:pPr algn="ctr"/>
            <a:r>
              <a:rPr lang="zh-CN" altLang="en-US" sz="1400" dirty="0" smtClean="0">
                <a:latin typeface="黑体" panose="02010609060101010101" pitchFamily="49" charset="-122"/>
                <a:ea typeface="黑体" panose="02010609060101010101" pitchFamily="49" charset="-122"/>
                <a:cs typeface="Times New Roman" panose="02020603050405020304" pitchFamily="18" charset="0"/>
              </a:rPr>
              <a:t>特征信息与几何约束信息共同作用的示意图</a:t>
            </a:r>
            <a:endParaRPr lang="zh-CN" altLang="en-US" dirty="0">
              <a:latin typeface="黑体" panose="02010609060101010101" pitchFamily="49" charset="-122"/>
              <a:ea typeface="黑体" panose="02010609060101010101" pitchFamily="49" charset="-122"/>
              <a:cs typeface="Times New Roman" panose="02020603050405020304" pitchFamily="18" charset="0"/>
            </a:endParaRPr>
          </a:p>
        </p:txBody>
      </p:sp>
      <p:sp>
        <p:nvSpPr>
          <p:cNvPr id="4" name="椭圆 3"/>
          <p:cNvSpPr/>
          <p:nvPr/>
        </p:nvSpPr>
        <p:spPr>
          <a:xfrm>
            <a:off x="260182" y="4942822"/>
            <a:ext cx="3642320" cy="375023"/>
          </a:xfrm>
          <a:prstGeom prst="ellipse">
            <a:avLst/>
          </a:prstGeom>
          <a:noFill/>
          <a:ln w="19050">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箭头连接符 8"/>
          <p:cNvCxnSpPr>
            <a:stCxn id="4" idx="6"/>
          </p:cNvCxnSpPr>
          <p:nvPr/>
        </p:nvCxnSpPr>
        <p:spPr>
          <a:xfrm flipV="1">
            <a:off x="3902502" y="4720046"/>
            <a:ext cx="1587467" cy="410288"/>
          </a:xfrm>
          <a:prstGeom prst="straightConnector1">
            <a:avLst/>
          </a:prstGeom>
          <a:ln w="19050">
            <a:solidFill>
              <a:srgbClr val="00B050"/>
            </a:solidFill>
            <a:prstDash val="dash"/>
            <a:tailEnd type="triangle"/>
          </a:ln>
        </p:spPr>
        <p:style>
          <a:lnRef idx="1">
            <a:schemeClr val="accent1"/>
          </a:lnRef>
          <a:fillRef idx="0">
            <a:schemeClr val="accent1"/>
          </a:fillRef>
          <a:effectRef idx="0">
            <a:schemeClr val="accent1"/>
          </a:effectRef>
          <a:fontRef idx="minor">
            <a:schemeClr val="tx1"/>
          </a:fontRef>
        </p:style>
      </p:cxnSp>
      <p:pic>
        <p:nvPicPr>
          <p:cNvPr id="26" name="图片 25"/>
          <p:cNvPicPr>
            <a:picLocks noChangeAspect="1"/>
          </p:cNvPicPr>
          <p:nvPr/>
        </p:nvPicPr>
        <p:blipFill>
          <a:blip r:embed="rId13"/>
          <a:stretch>
            <a:fillRect/>
          </a:stretch>
        </p:blipFill>
        <p:spPr>
          <a:xfrm>
            <a:off x="7339090" y="2443335"/>
            <a:ext cx="1658256" cy="3401863"/>
          </a:xfrm>
          <a:prstGeom prst="rect">
            <a:avLst/>
          </a:prstGeom>
        </p:spPr>
      </p:pic>
      <p:sp>
        <p:nvSpPr>
          <p:cNvPr id="27" name="圆角矩形 26"/>
          <p:cNvSpPr/>
          <p:nvPr/>
        </p:nvSpPr>
        <p:spPr>
          <a:xfrm>
            <a:off x="146968" y="1645915"/>
            <a:ext cx="4433742" cy="949234"/>
          </a:xfrm>
          <a:prstGeom prst="roundRect">
            <a:avLst>
              <a:gd name="adj" fmla="val 10652"/>
            </a:avLst>
          </a:prstGeom>
          <a:noFill/>
          <a:ln w="28575">
            <a:solidFill>
              <a:schemeClr val="accent4">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Clr>
                <a:srgbClr val="01779A"/>
              </a:buClr>
              <a:buFont typeface="Wingdings" panose="05000000000000000000" pitchFamily="2" charset="2"/>
              <a:buChar char="Ø"/>
            </a:pPr>
            <a:r>
              <a:rPr lang="zh-CN" altLang="en-US" sz="2000" dirty="0" smtClean="0">
                <a:solidFill>
                  <a:srgbClr val="01779A"/>
                </a:solidFill>
                <a:latin typeface="黑体" panose="02010609060101010101" pitchFamily="49" charset="-122"/>
                <a:ea typeface="黑体" panose="02010609060101010101" pitchFamily="49" charset="-122"/>
              </a:rPr>
              <a:t>构造</a:t>
            </a:r>
            <a:r>
              <a:rPr lang="zh-CN" altLang="en-US" sz="2000" dirty="0" smtClean="0">
                <a:solidFill>
                  <a:srgbClr val="C00000"/>
                </a:solidFill>
                <a:latin typeface="黑体" panose="02010609060101010101" pitchFamily="49" charset="-122"/>
                <a:ea typeface="黑体" panose="02010609060101010101" pitchFamily="49" charset="-122"/>
              </a:rPr>
              <a:t>模板图</a:t>
            </a:r>
            <a:r>
              <a:rPr lang="zh-CN" altLang="en-US" sz="2000" dirty="0" smtClean="0">
                <a:solidFill>
                  <a:srgbClr val="01779A"/>
                </a:solidFill>
                <a:latin typeface="黑体" panose="02010609060101010101" pitchFamily="49" charset="-122"/>
                <a:ea typeface="黑体" panose="02010609060101010101" pitchFamily="49" charset="-122"/>
              </a:rPr>
              <a:t>和</a:t>
            </a:r>
            <a:r>
              <a:rPr lang="zh-CN" altLang="en-US" sz="2000" dirty="0" smtClean="0">
                <a:solidFill>
                  <a:srgbClr val="C00000"/>
                </a:solidFill>
                <a:latin typeface="黑体" panose="02010609060101010101" pitchFamily="49" charset="-122"/>
                <a:ea typeface="黑体" panose="02010609060101010101" pitchFamily="49" charset="-122"/>
              </a:rPr>
              <a:t>场景图</a:t>
            </a:r>
            <a:endParaRPr lang="en-US" altLang="zh-CN" sz="2000" dirty="0" smtClean="0">
              <a:solidFill>
                <a:srgbClr val="C00000"/>
              </a:solidFill>
              <a:latin typeface="黑体" panose="02010609060101010101" pitchFamily="49" charset="-122"/>
              <a:ea typeface="黑体" panose="02010609060101010101" pitchFamily="49" charset="-122"/>
            </a:endParaRPr>
          </a:p>
          <a:p>
            <a:pPr marL="342900" indent="-342900">
              <a:buClr>
                <a:srgbClr val="01779A"/>
              </a:buClr>
              <a:buFont typeface="+mj-ea"/>
              <a:buAutoNum type="circleNumDbPlain"/>
            </a:pPr>
            <a:r>
              <a:rPr lang="zh-CN" altLang="en-US" sz="1600" dirty="0" smtClean="0">
                <a:solidFill>
                  <a:srgbClr val="01779A"/>
                </a:solidFill>
                <a:latin typeface="黑体" panose="02010609060101010101" pitchFamily="49" charset="-122"/>
                <a:ea typeface="黑体" panose="02010609060101010101" pitchFamily="49" charset="-122"/>
              </a:rPr>
              <a:t>采样特征点作为节点</a:t>
            </a:r>
            <a:endParaRPr lang="en-US" altLang="zh-CN" sz="1600" dirty="0" smtClean="0">
              <a:solidFill>
                <a:srgbClr val="01779A"/>
              </a:solidFill>
              <a:latin typeface="黑体" panose="02010609060101010101" pitchFamily="49" charset="-122"/>
              <a:ea typeface="黑体" panose="02010609060101010101" pitchFamily="49" charset="-122"/>
            </a:endParaRPr>
          </a:p>
          <a:p>
            <a:pPr marL="342900" indent="-342900">
              <a:buClr>
                <a:srgbClr val="01779A"/>
              </a:buClr>
              <a:buFont typeface="+mj-ea"/>
              <a:buAutoNum type="circleNumDbPlain"/>
            </a:pPr>
            <a:r>
              <a:rPr lang="zh-CN" altLang="en-US" sz="1600" dirty="0" smtClean="0">
                <a:solidFill>
                  <a:srgbClr val="01779A"/>
                </a:solidFill>
                <a:latin typeface="黑体" panose="02010609060101010101" pitchFamily="49" charset="-122"/>
                <a:ea typeface="黑体" panose="02010609060101010101" pitchFamily="49" charset="-122"/>
              </a:rPr>
              <a:t>构造边（</a:t>
            </a:r>
            <a:r>
              <a:rPr lang="en-US" altLang="zh-CN" sz="1600" dirty="0" smtClean="0">
                <a:solidFill>
                  <a:srgbClr val="01779A"/>
                </a:solidFill>
                <a:latin typeface="Times New Roman" panose="02020603050405020304" pitchFamily="18" charset="0"/>
                <a:ea typeface="黑体" panose="02010609060101010101" pitchFamily="49" charset="-122"/>
                <a:cs typeface="Times New Roman" panose="02020603050405020304" pitchFamily="18" charset="0"/>
              </a:rPr>
              <a:t>K</a:t>
            </a:r>
            <a:r>
              <a:rPr lang="zh-CN" altLang="en-US" sz="1600" dirty="0" smtClean="0">
                <a:solidFill>
                  <a:srgbClr val="01779A"/>
                </a:solidFill>
                <a:latin typeface="黑体" panose="02010609060101010101" pitchFamily="49" charset="-122"/>
                <a:ea typeface="黑体" panose="02010609060101010101" pitchFamily="49" charset="-122"/>
              </a:rPr>
              <a:t>最近邻 或 </a:t>
            </a:r>
            <a:r>
              <a:rPr lang="en-US" altLang="zh-CN" sz="1600" dirty="0" smtClean="0">
                <a:solidFill>
                  <a:srgbClr val="01779A"/>
                </a:solidFill>
                <a:latin typeface="Times New Roman" panose="02020603050405020304" pitchFamily="18" charset="0"/>
                <a:ea typeface="黑体" panose="02010609060101010101" pitchFamily="49" charset="-122"/>
                <a:cs typeface="Times New Roman" panose="02020603050405020304" pitchFamily="18" charset="0"/>
              </a:rPr>
              <a:t>Delaunay</a:t>
            </a:r>
            <a:r>
              <a:rPr lang="zh-CN" altLang="en-US" sz="1600" dirty="0" smtClean="0">
                <a:solidFill>
                  <a:srgbClr val="01779A"/>
                </a:solidFill>
                <a:latin typeface="黑体" panose="02010609060101010101" pitchFamily="49" charset="-122"/>
                <a:ea typeface="黑体" panose="02010609060101010101" pitchFamily="49" charset="-122"/>
              </a:rPr>
              <a:t>三角剖分）</a:t>
            </a:r>
            <a:endParaRPr lang="zh-CN" altLang="en-US" sz="1600" dirty="0">
              <a:solidFill>
                <a:srgbClr val="01779A"/>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292775031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a:extLst>
              <a:ext uri="{FF2B5EF4-FFF2-40B4-BE49-F238E27FC236}">
                <a16:creationId xmlns:a16="http://schemas.microsoft.com/office/drawing/2014/main" id="{B416720C-4BE5-4DF2-BD1F-876716C1A88D}"/>
              </a:ext>
            </a:extLst>
          </p:cNvPr>
          <p:cNvCxnSpPr/>
          <p:nvPr/>
        </p:nvCxnSpPr>
        <p:spPr>
          <a:xfrm flipV="1">
            <a:off x="447792" y="1301205"/>
            <a:ext cx="8255477" cy="20075"/>
          </a:xfrm>
          <a:prstGeom prst="line">
            <a:avLst/>
          </a:prstGeom>
          <a:ln w="63500">
            <a:solidFill>
              <a:srgbClr val="01779A"/>
            </a:solidFill>
          </a:ln>
        </p:spPr>
        <p:style>
          <a:lnRef idx="1">
            <a:schemeClr val="accent1"/>
          </a:lnRef>
          <a:fillRef idx="0">
            <a:schemeClr val="accent1"/>
          </a:fillRef>
          <a:effectRef idx="0">
            <a:schemeClr val="accent1"/>
          </a:effectRef>
          <a:fontRef idx="minor">
            <a:schemeClr val="tx1"/>
          </a:fontRef>
        </p:style>
      </p:cxnSp>
      <p:sp>
        <p:nvSpPr>
          <p:cNvPr id="8" name="副标题 2">
            <a:extLst>
              <a:ext uri="{FF2B5EF4-FFF2-40B4-BE49-F238E27FC236}">
                <a16:creationId xmlns:a16="http://schemas.microsoft.com/office/drawing/2014/main" id="{77EB94B6-4796-4F29-BF40-F10B4FD5F7C0}"/>
              </a:ext>
            </a:extLst>
          </p:cNvPr>
          <p:cNvSpPr txBox="1">
            <a:spLocks/>
          </p:cNvSpPr>
          <p:nvPr/>
        </p:nvSpPr>
        <p:spPr>
          <a:xfrm>
            <a:off x="447792" y="2266691"/>
            <a:ext cx="8255477" cy="2620414"/>
          </a:xfrm>
          <a:prstGeom prst="rect">
            <a:avLst/>
          </a:prstGeom>
        </p:spPr>
        <p:txBody>
          <a:bodyPr vert="horz" lIns="109728" tIns="54864" rIns="109728" bIns="54864"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defTabSz="1097236">
              <a:defRPr/>
            </a:pPr>
            <a:endParaRPr lang="en-US" altLang="zh-CN" sz="1200" dirty="0">
              <a:solidFill>
                <a:sysClr val="windowText" lastClr="000000"/>
              </a:solidFill>
              <a:latin typeface="Calibri"/>
              <a:ea typeface="宋体" panose="02010600030101010101" pitchFamily="2" charset="-122"/>
            </a:endParaRPr>
          </a:p>
          <a:p>
            <a:pPr defTabSz="1097236">
              <a:defRPr/>
            </a:pPr>
            <a:r>
              <a:rPr lang="zh-CN" altLang="en-US" dirty="0">
                <a:solidFill>
                  <a:sysClr val="windowText" lastClr="000000"/>
                </a:solidFill>
                <a:latin typeface="黑体" panose="02010609060101010101" pitchFamily="49" charset="-122"/>
                <a:ea typeface="黑体" panose="02010609060101010101" pitchFamily="49" charset="-122"/>
                <a:cs typeface="Times New Roman" panose="02020603050405020304" pitchFamily="18" charset="0"/>
              </a:rPr>
              <a:t>海上舰艇红外仿真软件</a:t>
            </a:r>
            <a:endParaRPr lang="en-US" altLang="zh-CN" sz="1920" dirty="0">
              <a:solidFill>
                <a:sysClr val="windowText" lastClr="000000"/>
              </a:solidFill>
              <a:latin typeface="Calibri"/>
              <a:ea typeface="宋体" panose="02010600030101010101" pitchFamily="2" charset="-122"/>
            </a:endParaRPr>
          </a:p>
          <a:p>
            <a:pPr defTabSz="1097236">
              <a:defRPr/>
            </a:pPr>
            <a:endParaRPr lang="en-US" altLang="zh-CN" sz="2280" dirty="0">
              <a:solidFill>
                <a:sysClr val="windowText" lastClr="000000"/>
              </a:solidFill>
              <a:latin typeface="Calibri"/>
              <a:ea typeface="宋体" panose="02010600030101010101" pitchFamily="2" charset="-122"/>
            </a:endParaRPr>
          </a:p>
          <a:p>
            <a:pPr defTabSz="1097236">
              <a:defRPr/>
            </a:pPr>
            <a:endParaRPr lang="en-US" altLang="zh-CN" sz="2400" b="1" dirty="0">
              <a:solidFill>
                <a:sysClr val="windowText" lastClr="000000"/>
              </a:solidFill>
              <a:latin typeface="Calibri"/>
              <a:ea typeface="宋体" panose="02010600030101010101" pitchFamily="2" charset="-122"/>
            </a:endParaRPr>
          </a:p>
          <a:p>
            <a:pPr defTabSz="1097236">
              <a:defRPr/>
            </a:pPr>
            <a:endParaRPr lang="en-US" altLang="zh-CN" sz="2400" dirty="0">
              <a:solidFill>
                <a:sysClr val="windowText" lastClr="000000"/>
              </a:solidFill>
              <a:latin typeface="Calibri"/>
              <a:ea typeface="宋体" panose="02010600030101010101" pitchFamily="2" charset="-122"/>
            </a:endParaRPr>
          </a:p>
        </p:txBody>
      </p:sp>
    </p:spTree>
    <p:extLst>
      <p:ext uri="{BB962C8B-B14F-4D97-AF65-F5344CB8AC3E}">
        <p14:creationId xmlns:p14="http://schemas.microsoft.com/office/powerpoint/2010/main" val="310503352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图片 21"/>
          <p:cNvPicPr>
            <a:picLocks noChangeAspect="1"/>
          </p:cNvPicPr>
          <p:nvPr/>
        </p:nvPicPr>
        <p:blipFill>
          <a:blip r:embed="rId4"/>
          <a:stretch>
            <a:fillRect/>
          </a:stretch>
        </p:blipFill>
        <p:spPr>
          <a:xfrm>
            <a:off x="4562315" y="3596631"/>
            <a:ext cx="2799187" cy="2021073"/>
          </a:xfrm>
          <a:prstGeom prst="rect">
            <a:avLst/>
          </a:prstGeom>
        </p:spPr>
      </p:pic>
      <p:cxnSp>
        <p:nvCxnSpPr>
          <p:cNvPr id="2" name="直接连接符 1">
            <a:extLst>
              <a:ext uri="{FF2B5EF4-FFF2-40B4-BE49-F238E27FC236}">
                <a16:creationId xmlns:a16="http://schemas.microsoft.com/office/drawing/2014/main" id="{E600F731-67AF-4054-9E56-2BEECA142B10}"/>
              </a:ext>
            </a:extLst>
          </p:cNvPr>
          <p:cNvCxnSpPr>
            <a:cxnSpLocks/>
          </p:cNvCxnSpPr>
          <p:nvPr/>
        </p:nvCxnSpPr>
        <p:spPr>
          <a:xfrm flipV="1">
            <a:off x="260181" y="1360561"/>
            <a:ext cx="8623637" cy="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文本框 15">
            <a:extLst>
              <a:ext uri="{FF2B5EF4-FFF2-40B4-BE49-F238E27FC236}">
                <a16:creationId xmlns:a16="http://schemas.microsoft.com/office/drawing/2014/main" id="{9E436595-C7E7-44A0-B901-B85D7D2BDC81}"/>
              </a:ext>
            </a:extLst>
          </p:cNvPr>
          <p:cNvSpPr txBox="1"/>
          <p:nvPr/>
        </p:nvSpPr>
        <p:spPr>
          <a:xfrm>
            <a:off x="1955913" y="205367"/>
            <a:ext cx="5233182" cy="1077218"/>
          </a:xfrm>
          <a:prstGeom prst="rect">
            <a:avLst/>
          </a:prstGeom>
          <a:noFill/>
        </p:spPr>
        <p:txBody>
          <a:bodyPr wrap="square" rtlCol="0">
            <a:spAutoFit/>
          </a:bodyPr>
          <a:lstStyle/>
          <a:p>
            <a:pPr algn="ctr"/>
            <a:r>
              <a:rPr lang="en-US" altLang="zh-CN" sz="3200" b="1" dirty="0" smtClean="0">
                <a:solidFill>
                  <a:srgbClr val="01779A"/>
                </a:solidFill>
                <a:latin typeface="黑体" panose="02010609060101010101" pitchFamily="49" charset="-122"/>
                <a:ea typeface="黑体" panose="02010609060101010101" pitchFamily="49" charset="-122"/>
              </a:rPr>
              <a:t>2.3 </a:t>
            </a:r>
            <a:r>
              <a:rPr lang="zh-CN" altLang="en-US" sz="3200" b="1" dirty="0" smtClean="0">
                <a:solidFill>
                  <a:srgbClr val="01779A"/>
                </a:solidFill>
                <a:latin typeface="黑体" panose="02010609060101010101" pitchFamily="49" charset="-122"/>
                <a:ea typeface="黑体" panose="02010609060101010101" pitchFamily="49" charset="-122"/>
              </a:rPr>
              <a:t>基于</a:t>
            </a:r>
            <a:r>
              <a:rPr lang="zh-CN" altLang="en-US" sz="3200" b="1" dirty="0">
                <a:solidFill>
                  <a:srgbClr val="01779A"/>
                </a:solidFill>
                <a:latin typeface="黑体" panose="02010609060101010101" pitchFamily="49" charset="-122"/>
                <a:ea typeface="黑体" panose="02010609060101010101" pitchFamily="49" charset="-122"/>
              </a:rPr>
              <a:t>整数线性规划的粗配准</a:t>
            </a:r>
            <a:r>
              <a:rPr lang="zh-CN" altLang="en-US" sz="3200" b="1" dirty="0" smtClean="0">
                <a:solidFill>
                  <a:srgbClr val="01779A"/>
                </a:solidFill>
                <a:latin typeface="黑体" panose="02010609060101010101" pitchFamily="49" charset="-122"/>
                <a:ea typeface="黑体" panose="02010609060101010101" pitchFamily="49" charset="-122"/>
              </a:rPr>
              <a:t>方法</a:t>
            </a:r>
            <a:endParaRPr lang="zh-CN" altLang="en-US" sz="3200" b="1" dirty="0">
              <a:solidFill>
                <a:srgbClr val="01779A"/>
              </a:solidFill>
              <a:latin typeface="黑体" panose="02010609060101010101" pitchFamily="49" charset="-122"/>
              <a:ea typeface="黑体" panose="02010609060101010101" pitchFamily="49" charset="-122"/>
            </a:endParaRPr>
          </a:p>
        </p:txBody>
      </p:sp>
      <p:cxnSp>
        <p:nvCxnSpPr>
          <p:cNvPr id="5" name="直接连接符 4"/>
          <p:cNvCxnSpPr/>
          <p:nvPr/>
        </p:nvCxnSpPr>
        <p:spPr>
          <a:xfrm>
            <a:off x="7189095" y="1532709"/>
            <a:ext cx="0" cy="5164182"/>
          </a:xfrm>
          <a:prstGeom prst="line">
            <a:avLst/>
          </a:prstGeom>
          <a:ln w="19050">
            <a:solidFill>
              <a:srgbClr val="01779A"/>
            </a:solidFill>
            <a:prstDash val="dash"/>
          </a:ln>
        </p:spPr>
        <p:style>
          <a:lnRef idx="1">
            <a:schemeClr val="accent1"/>
          </a:lnRef>
          <a:fillRef idx="0">
            <a:schemeClr val="accent1"/>
          </a:fillRef>
          <a:effectRef idx="0">
            <a:schemeClr val="accent1"/>
          </a:effectRef>
          <a:fontRef idx="minor">
            <a:schemeClr val="tx1"/>
          </a:fontRef>
        </p:style>
      </p:cxnSp>
      <p:sp>
        <p:nvSpPr>
          <p:cNvPr id="67" name="圆角矩形 66"/>
          <p:cNvSpPr/>
          <p:nvPr/>
        </p:nvSpPr>
        <p:spPr>
          <a:xfrm>
            <a:off x="93565" y="3269059"/>
            <a:ext cx="4487145" cy="2577935"/>
          </a:xfrm>
          <a:prstGeom prst="roundRect">
            <a:avLst>
              <a:gd name="adj" fmla="val 4571"/>
            </a:avLst>
          </a:prstGeom>
          <a:noFill/>
          <a:ln w="28575">
            <a:solidFill>
              <a:schemeClr val="accent4">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buClr>
                <a:srgbClr val="01779A"/>
              </a:buClr>
            </a:pPr>
            <a:endParaRPr lang="zh-CN" altLang="en-US" sz="1600" dirty="0">
              <a:solidFill>
                <a:srgbClr val="01779A"/>
              </a:solidFill>
            </a:endParaRPr>
          </a:p>
        </p:txBody>
      </p:sp>
      <p:sp>
        <p:nvSpPr>
          <p:cNvPr id="13" name="矩形 12"/>
          <p:cNvSpPr/>
          <p:nvPr/>
        </p:nvSpPr>
        <p:spPr>
          <a:xfrm>
            <a:off x="146968" y="3383660"/>
            <a:ext cx="3095719" cy="400110"/>
          </a:xfrm>
          <a:prstGeom prst="rect">
            <a:avLst/>
          </a:prstGeom>
        </p:spPr>
        <p:txBody>
          <a:bodyPr wrap="none">
            <a:spAutoFit/>
          </a:bodyPr>
          <a:lstStyle/>
          <a:p>
            <a:pPr marL="342900" indent="-342900">
              <a:buFont typeface="Wingdings" panose="05000000000000000000" pitchFamily="2" charset="2"/>
              <a:buChar char="Ø"/>
            </a:pPr>
            <a:r>
              <a:rPr lang="zh-CN" altLang="en-US" sz="2000" dirty="0" smtClean="0">
                <a:solidFill>
                  <a:srgbClr val="01779A"/>
                </a:solidFill>
                <a:latin typeface="黑体" panose="02010609060101010101" pitchFamily="49" charset="-122"/>
                <a:ea typeface="黑体" panose="02010609060101010101" pitchFamily="49" charset="-122"/>
              </a:rPr>
              <a:t>图匹配方法的</a:t>
            </a:r>
            <a:r>
              <a:rPr lang="zh-CN" altLang="en-US" sz="2000" dirty="0" smtClean="0">
                <a:solidFill>
                  <a:srgbClr val="C00000"/>
                </a:solidFill>
                <a:latin typeface="黑体" panose="02010609060101010101" pitchFamily="49" charset="-122"/>
                <a:ea typeface="黑体" panose="02010609060101010101" pitchFamily="49" charset="-122"/>
              </a:rPr>
              <a:t>目标函数</a:t>
            </a:r>
            <a:endParaRPr lang="zh-CN" altLang="en-US" sz="2000" dirty="0">
              <a:solidFill>
                <a:srgbClr val="C00000"/>
              </a:solidFill>
              <a:latin typeface="黑体" panose="02010609060101010101" pitchFamily="49" charset="-122"/>
              <a:ea typeface="黑体" panose="02010609060101010101" pitchFamily="49" charset="-122"/>
            </a:endParaRPr>
          </a:p>
        </p:txBody>
      </p:sp>
      <p:graphicFrame>
        <p:nvGraphicFramePr>
          <p:cNvPr id="68" name="对象 67"/>
          <p:cNvGraphicFramePr>
            <a:graphicFrameLocks noChangeAspect="1"/>
          </p:cNvGraphicFramePr>
          <p:nvPr>
            <p:extLst>
              <p:ext uri="{D42A27DB-BD31-4B8C-83A1-F6EECF244321}">
                <p14:modId xmlns:p14="http://schemas.microsoft.com/office/powerpoint/2010/main" val="3224644607"/>
              </p:ext>
            </p:extLst>
          </p:nvPr>
        </p:nvGraphicFramePr>
        <p:xfrm>
          <a:off x="153092" y="3890563"/>
          <a:ext cx="4427618" cy="560671"/>
        </p:xfrm>
        <a:graphic>
          <a:graphicData uri="http://schemas.openxmlformats.org/presentationml/2006/ole">
            <mc:AlternateContent xmlns:mc="http://schemas.openxmlformats.org/markup-compatibility/2006">
              <mc:Choice xmlns:v="urn:schemas-microsoft-com:vml" Requires="v">
                <p:oleObj spid="_x0000_s5314" name="AxMath" r:id="rId5" imgW="2921040" imgH="369360" progId="Equation.AxMath">
                  <p:embed/>
                </p:oleObj>
              </mc:Choice>
              <mc:Fallback>
                <p:oleObj name="AxMath" r:id="rId5" imgW="2921040" imgH="369360" progId="Equation.AxMath">
                  <p:embed/>
                  <p:pic>
                    <p:nvPicPr>
                      <p:cNvPr id="68" name="对象 67"/>
                      <p:cNvPicPr/>
                      <p:nvPr/>
                    </p:nvPicPr>
                    <p:blipFill>
                      <a:blip r:embed="rId6"/>
                      <a:stretch>
                        <a:fillRect/>
                      </a:stretch>
                    </p:blipFill>
                    <p:spPr>
                      <a:xfrm>
                        <a:off x="153092" y="3890563"/>
                        <a:ext cx="4427618" cy="560671"/>
                      </a:xfrm>
                      <a:prstGeom prst="rect">
                        <a:avLst/>
                      </a:prstGeom>
                    </p:spPr>
                  </p:pic>
                </p:oleObj>
              </mc:Fallback>
            </mc:AlternateContent>
          </a:graphicData>
        </a:graphic>
      </p:graphicFrame>
      <p:graphicFrame>
        <p:nvGraphicFramePr>
          <p:cNvPr id="69" name="对象 68"/>
          <p:cNvGraphicFramePr>
            <a:graphicFrameLocks noChangeAspect="1"/>
          </p:cNvGraphicFramePr>
          <p:nvPr>
            <p:extLst>
              <p:ext uri="{D42A27DB-BD31-4B8C-83A1-F6EECF244321}">
                <p14:modId xmlns:p14="http://schemas.microsoft.com/office/powerpoint/2010/main" val="2285203131"/>
              </p:ext>
            </p:extLst>
          </p:nvPr>
        </p:nvGraphicFramePr>
        <p:xfrm>
          <a:off x="458954" y="5002327"/>
          <a:ext cx="1372422" cy="272620"/>
        </p:xfrm>
        <a:graphic>
          <a:graphicData uri="http://schemas.openxmlformats.org/presentationml/2006/ole">
            <mc:AlternateContent xmlns:mc="http://schemas.openxmlformats.org/markup-compatibility/2006">
              <mc:Choice xmlns:v="urn:schemas-microsoft-com:vml" Requires="v">
                <p:oleObj spid="_x0000_s5315" name="AxMath" r:id="rId7" imgW="934920" imgH="186480" progId="Equation.AxMath">
                  <p:embed/>
                </p:oleObj>
              </mc:Choice>
              <mc:Fallback>
                <p:oleObj name="AxMath" r:id="rId7" imgW="934920" imgH="186480" progId="Equation.AxMath">
                  <p:embed/>
                  <p:pic>
                    <p:nvPicPr>
                      <p:cNvPr id="69" name="对象 68"/>
                      <p:cNvPicPr/>
                      <p:nvPr/>
                    </p:nvPicPr>
                    <p:blipFill>
                      <a:blip r:embed="rId8"/>
                      <a:stretch>
                        <a:fillRect/>
                      </a:stretch>
                    </p:blipFill>
                    <p:spPr>
                      <a:xfrm>
                        <a:off x="458954" y="5002327"/>
                        <a:ext cx="1372422" cy="272620"/>
                      </a:xfrm>
                      <a:prstGeom prst="rect">
                        <a:avLst/>
                      </a:prstGeom>
                    </p:spPr>
                  </p:pic>
                </p:oleObj>
              </mc:Fallback>
            </mc:AlternateContent>
          </a:graphicData>
        </a:graphic>
      </p:graphicFrame>
      <p:graphicFrame>
        <p:nvGraphicFramePr>
          <p:cNvPr id="70" name="对象 69"/>
          <p:cNvGraphicFramePr>
            <a:graphicFrameLocks noChangeAspect="1"/>
          </p:cNvGraphicFramePr>
          <p:nvPr>
            <p:extLst>
              <p:ext uri="{D42A27DB-BD31-4B8C-83A1-F6EECF244321}">
                <p14:modId xmlns:p14="http://schemas.microsoft.com/office/powerpoint/2010/main" val="124466243"/>
              </p:ext>
            </p:extLst>
          </p:nvPr>
        </p:nvGraphicFramePr>
        <p:xfrm>
          <a:off x="424770" y="5374977"/>
          <a:ext cx="1440791" cy="281423"/>
        </p:xfrm>
        <a:graphic>
          <a:graphicData uri="http://schemas.openxmlformats.org/presentationml/2006/ole">
            <mc:AlternateContent xmlns:mc="http://schemas.openxmlformats.org/markup-compatibility/2006">
              <mc:Choice xmlns:v="urn:schemas-microsoft-com:vml" Requires="v">
                <p:oleObj spid="_x0000_s5316" name="AxMath" r:id="rId9" imgW="950400" imgH="186480" progId="Equation.AxMath">
                  <p:embed/>
                </p:oleObj>
              </mc:Choice>
              <mc:Fallback>
                <p:oleObj name="AxMath" r:id="rId9" imgW="950400" imgH="186480" progId="Equation.AxMath">
                  <p:embed/>
                  <p:pic>
                    <p:nvPicPr>
                      <p:cNvPr id="70" name="对象 69"/>
                      <p:cNvPicPr/>
                      <p:nvPr/>
                    </p:nvPicPr>
                    <p:blipFill>
                      <a:blip r:embed="rId10"/>
                      <a:stretch>
                        <a:fillRect/>
                      </a:stretch>
                    </p:blipFill>
                    <p:spPr>
                      <a:xfrm>
                        <a:off x="424770" y="5374977"/>
                        <a:ext cx="1440791" cy="281423"/>
                      </a:xfrm>
                      <a:prstGeom prst="rect">
                        <a:avLst/>
                      </a:prstGeom>
                    </p:spPr>
                  </p:pic>
                </p:oleObj>
              </mc:Fallback>
            </mc:AlternateContent>
          </a:graphicData>
        </a:graphic>
      </p:graphicFrame>
      <p:graphicFrame>
        <p:nvGraphicFramePr>
          <p:cNvPr id="71" name="对象 70"/>
          <p:cNvGraphicFramePr>
            <a:graphicFrameLocks noChangeAspect="1"/>
          </p:cNvGraphicFramePr>
          <p:nvPr>
            <p:extLst>
              <p:ext uri="{D42A27DB-BD31-4B8C-83A1-F6EECF244321}">
                <p14:modId xmlns:p14="http://schemas.microsoft.com/office/powerpoint/2010/main" val="3611669530"/>
              </p:ext>
            </p:extLst>
          </p:nvPr>
        </p:nvGraphicFramePr>
        <p:xfrm>
          <a:off x="942807" y="4653826"/>
          <a:ext cx="404716" cy="239439"/>
        </p:xfrm>
        <a:graphic>
          <a:graphicData uri="http://schemas.openxmlformats.org/presentationml/2006/ole">
            <mc:AlternateContent xmlns:mc="http://schemas.openxmlformats.org/markup-compatibility/2006">
              <mc:Choice xmlns:v="urn:schemas-microsoft-com:vml" Requires="v">
                <p:oleObj spid="_x0000_s5317" name="AxMath" r:id="rId11" imgW="302760" imgH="179280" progId="Equation.AxMath">
                  <p:embed/>
                </p:oleObj>
              </mc:Choice>
              <mc:Fallback>
                <p:oleObj name="AxMath" r:id="rId11" imgW="302760" imgH="179280" progId="Equation.AxMath">
                  <p:embed/>
                  <p:pic>
                    <p:nvPicPr>
                      <p:cNvPr id="71" name="对象 70"/>
                      <p:cNvPicPr/>
                      <p:nvPr/>
                    </p:nvPicPr>
                    <p:blipFill>
                      <a:blip r:embed="rId12"/>
                      <a:stretch>
                        <a:fillRect/>
                      </a:stretch>
                    </p:blipFill>
                    <p:spPr>
                      <a:xfrm>
                        <a:off x="942807" y="4653826"/>
                        <a:ext cx="404716" cy="239439"/>
                      </a:xfrm>
                      <a:prstGeom prst="rect">
                        <a:avLst/>
                      </a:prstGeom>
                    </p:spPr>
                  </p:pic>
                </p:oleObj>
              </mc:Fallback>
            </mc:AlternateContent>
          </a:graphicData>
        </a:graphic>
      </p:graphicFrame>
      <p:sp>
        <p:nvSpPr>
          <p:cNvPr id="14" name="矩形 13"/>
          <p:cNvSpPr/>
          <p:nvPr/>
        </p:nvSpPr>
        <p:spPr>
          <a:xfrm>
            <a:off x="2032099" y="4604268"/>
            <a:ext cx="1210588" cy="338554"/>
          </a:xfrm>
          <a:prstGeom prst="rect">
            <a:avLst/>
          </a:prstGeom>
        </p:spPr>
        <p:txBody>
          <a:bodyPr wrap="none">
            <a:spAutoFit/>
          </a:bodyPr>
          <a:lstStyle/>
          <a:p>
            <a:r>
              <a:rPr lang="zh-CN" altLang="en-US" sz="1600" dirty="0" smtClean="0"/>
              <a:t>：配准函数</a:t>
            </a:r>
            <a:endParaRPr lang="zh-CN" altLang="en-US" sz="1600" dirty="0"/>
          </a:p>
        </p:txBody>
      </p:sp>
      <p:sp>
        <p:nvSpPr>
          <p:cNvPr id="72" name="矩形 71"/>
          <p:cNvSpPr/>
          <p:nvPr/>
        </p:nvSpPr>
        <p:spPr>
          <a:xfrm>
            <a:off x="2032099" y="4948122"/>
            <a:ext cx="1620957" cy="338554"/>
          </a:xfrm>
          <a:prstGeom prst="rect">
            <a:avLst/>
          </a:prstGeom>
        </p:spPr>
        <p:txBody>
          <a:bodyPr wrap="none">
            <a:spAutoFit/>
          </a:bodyPr>
          <a:lstStyle/>
          <a:p>
            <a:r>
              <a:rPr lang="zh-CN" altLang="en-US" sz="1600" dirty="0"/>
              <a:t>：特征匹配奖励</a:t>
            </a:r>
          </a:p>
        </p:txBody>
      </p:sp>
      <p:sp>
        <p:nvSpPr>
          <p:cNvPr id="73" name="矩形 72"/>
          <p:cNvSpPr/>
          <p:nvPr/>
        </p:nvSpPr>
        <p:spPr>
          <a:xfrm>
            <a:off x="2032099" y="5317846"/>
            <a:ext cx="2236510" cy="338554"/>
          </a:xfrm>
          <a:prstGeom prst="rect">
            <a:avLst/>
          </a:prstGeom>
        </p:spPr>
        <p:txBody>
          <a:bodyPr wrap="none">
            <a:spAutoFit/>
          </a:bodyPr>
          <a:lstStyle/>
          <a:p>
            <a:r>
              <a:rPr lang="zh-CN" altLang="en-US" sz="1600" dirty="0"/>
              <a:t>：</a:t>
            </a:r>
            <a:r>
              <a:rPr lang="zh-CN" altLang="en-US" sz="1600" dirty="0" smtClean="0"/>
              <a:t>边（几何）匹配</a:t>
            </a:r>
            <a:r>
              <a:rPr lang="zh-CN" altLang="en-US" sz="1600" dirty="0"/>
              <a:t>代价</a:t>
            </a:r>
          </a:p>
        </p:txBody>
      </p:sp>
      <p:sp>
        <p:nvSpPr>
          <p:cNvPr id="21" name="文本框 20"/>
          <p:cNvSpPr txBox="1"/>
          <p:nvPr/>
        </p:nvSpPr>
        <p:spPr>
          <a:xfrm>
            <a:off x="4866047" y="5683666"/>
            <a:ext cx="2191722" cy="523220"/>
          </a:xfrm>
          <a:prstGeom prst="rect">
            <a:avLst/>
          </a:prstGeom>
          <a:noFill/>
        </p:spPr>
        <p:txBody>
          <a:bodyPr wrap="square" rtlCol="0">
            <a:spAutoFit/>
          </a:bodyPr>
          <a:lstStyle/>
          <a:p>
            <a:pPr algn="ctr"/>
            <a:r>
              <a:rPr lang="zh-CN" altLang="en-US" sz="1400" dirty="0" smtClean="0">
                <a:latin typeface="黑体" panose="02010609060101010101" pitchFamily="49" charset="-122"/>
                <a:ea typeface="黑体" panose="02010609060101010101" pitchFamily="49" charset="-122"/>
                <a:cs typeface="Times New Roman" panose="02020603050405020304" pitchFamily="18" charset="0"/>
              </a:rPr>
              <a:t>特征信息与几何约束信息共同作用的示意图</a:t>
            </a:r>
            <a:endParaRPr lang="zh-CN" altLang="en-US" dirty="0">
              <a:latin typeface="黑体" panose="02010609060101010101" pitchFamily="49" charset="-122"/>
              <a:ea typeface="黑体" panose="02010609060101010101" pitchFamily="49" charset="-122"/>
              <a:cs typeface="Times New Roman" panose="02020603050405020304" pitchFamily="18" charset="0"/>
            </a:endParaRPr>
          </a:p>
        </p:txBody>
      </p:sp>
      <p:sp>
        <p:nvSpPr>
          <p:cNvPr id="4" name="椭圆 3"/>
          <p:cNvSpPr/>
          <p:nvPr/>
        </p:nvSpPr>
        <p:spPr>
          <a:xfrm>
            <a:off x="260181" y="5317288"/>
            <a:ext cx="4129727" cy="375023"/>
          </a:xfrm>
          <a:prstGeom prst="ellipse">
            <a:avLst/>
          </a:prstGeom>
          <a:noFill/>
          <a:ln w="28575">
            <a:solidFill>
              <a:srgbClr val="FFC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箭头连接符 8"/>
          <p:cNvCxnSpPr>
            <a:stCxn id="4" idx="6"/>
          </p:cNvCxnSpPr>
          <p:nvPr/>
        </p:nvCxnSpPr>
        <p:spPr>
          <a:xfrm flipV="1">
            <a:off x="4389908" y="4825700"/>
            <a:ext cx="1319628" cy="679100"/>
          </a:xfrm>
          <a:prstGeom prst="straightConnector1">
            <a:avLst/>
          </a:prstGeom>
          <a:ln w="28575">
            <a:solidFill>
              <a:srgbClr val="FFC000"/>
            </a:solidFill>
            <a:prstDash val="dash"/>
            <a:tailEnd type="triangle"/>
          </a:ln>
        </p:spPr>
        <p:style>
          <a:lnRef idx="1">
            <a:schemeClr val="accent1"/>
          </a:lnRef>
          <a:fillRef idx="0">
            <a:schemeClr val="accent1"/>
          </a:fillRef>
          <a:effectRef idx="0">
            <a:schemeClr val="accent1"/>
          </a:effectRef>
          <a:fontRef idx="minor">
            <a:schemeClr val="tx1"/>
          </a:fontRef>
        </p:style>
      </p:cxnSp>
      <p:pic>
        <p:nvPicPr>
          <p:cNvPr id="26" name="图片 25"/>
          <p:cNvPicPr>
            <a:picLocks noChangeAspect="1"/>
          </p:cNvPicPr>
          <p:nvPr/>
        </p:nvPicPr>
        <p:blipFill>
          <a:blip r:embed="rId13"/>
          <a:stretch>
            <a:fillRect/>
          </a:stretch>
        </p:blipFill>
        <p:spPr>
          <a:xfrm>
            <a:off x="7339090" y="2443335"/>
            <a:ext cx="1658256" cy="3401863"/>
          </a:xfrm>
          <a:prstGeom prst="rect">
            <a:avLst/>
          </a:prstGeom>
        </p:spPr>
      </p:pic>
      <p:sp>
        <p:nvSpPr>
          <p:cNvPr id="27" name="圆角矩形 26"/>
          <p:cNvSpPr/>
          <p:nvPr/>
        </p:nvSpPr>
        <p:spPr>
          <a:xfrm>
            <a:off x="146968" y="1645915"/>
            <a:ext cx="4433742" cy="949234"/>
          </a:xfrm>
          <a:prstGeom prst="roundRect">
            <a:avLst>
              <a:gd name="adj" fmla="val 10652"/>
            </a:avLst>
          </a:prstGeom>
          <a:noFill/>
          <a:ln w="28575">
            <a:solidFill>
              <a:schemeClr val="accent4">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Clr>
                <a:srgbClr val="01779A"/>
              </a:buClr>
              <a:buFont typeface="Wingdings" panose="05000000000000000000" pitchFamily="2" charset="2"/>
              <a:buChar char="Ø"/>
            </a:pPr>
            <a:r>
              <a:rPr lang="zh-CN" altLang="en-US" sz="2000" dirty="0" smtClean="0">
                <a:solidFill>
                  <a:srgbClr val="01779A"/>
                </a:solidFill>
                <a:latin typeface="黑体" panose="02010609060101010101" pitchFamily="49" charset="-122"/>
                <a:ea typeface="黑体" panose="02010609060101010101" pitchFamily="49" charset="-122"/>
              </a:rPr>
              <a:t>构造</a:t>
            </a:r>
            <a:r>
              <a:rPr lang="zh-CN" altLang="en-US" sz="2000" dirty="0" smtClean="0">
                <a:solidFill>
                  <a:srgbClr val="C00000"/>
                </a:solidFill>
                <a:latin typeface="黑体" panose="02010609060101010101" pitchFamily="49" charset="-122"/>
                <a:ea typeface="黑体" panose="02010609060101010101" pitchFamily="49" charset="-122"/>
              </a:rPr>
              <a:t>模板图</a:t>
            </a:r>
            <a:r>
              <a:rPr lang="zh-CN" altLang="en-US" sz="2000" dirty="0" smtClean="0">
                <a:solidFill>
                  <a:srgbClr val="01779A"/>
                </a:solidFill>
                <a:latin typeface="黑体" panose="02010609060101010101" pitchFamily="49" charset="-122"/>
                <a:ea typeface="黑体" panose="02010609060101010101" pitchFamily="49" charset="-122"/>
              </a:rPr>
              <a:t>和</a:t>
            </a:r>
            <a:r>
              <a:rPr lang="zh-CN" altLang="en-US" sz="2000" dirty="0" smtClean="0">
                <a:solidFill>
                  <a:srgbClr val="C00000"/>
                </a:solidFill>
                <a:latin typeface="黑体" panose="02010609060101010101" pitchFamily="49" charset="-122"/>
                <a:ea typeface="黑体" panose="02010609060101010101" pitchFamily="49" charset="-122"/>
              </a:rPr>
              <a:t>场景图</a:t>
            </a:r>
            <a:endParaRPr lang="en-US" altLang="zh-CN" sz="2000" dirty="0" smtClean="0">
              <a:solidFill>
                <a:srgbClr val="C00000"/>
              </a:solidFill>
              <a:latin typeface="黑体" panose="02010609060101010101" pitchFamily="49" charset="-122"/>
              <a:ea typeface="黑体" panose="02010609060101010101" pitchFamily="49" charset="-122"/>
            </a:endParaRPr>
          </a:p>
          <a:p>
            <a:pPr marL="342900" indent="-342900">
              <a:buClr>
                <a:srgbClr val="01779A"/>
              </a:buClr>
              <a:buFont typeface="+mj-ea"/>
              <a:buAutoNum type="circleNumDbPlain"/>
            </a:pPr>
            <a:r>
              <a:rPr lang="zh-CN" altLang="en-US" sz="1600" dirty="0" smtClean="0">
                <a:solidFill>
                  <a:srgbClr val="01779A"/>
                </a:solidFill>
                <a:latin typeface="黑体" panose="02010609060101010101" pitchFamily="49" charset="-122"/>
                <a:ea typeface="黑体" panose="02010609060101010101" pitchFamily="49" charset="-122"/>
              </a:rPr>
              <a:t>采样特征点作为节点</a:t>
            </a:r>
            <a:endParaRPr lang="en-US" altLang="zh-CN" sz="1600" dirty="0" smtClean="0">
              <a:solidFill>
                <a:srgbClr val="01779A"/>
              </a:solidFill>
              <a:latin typeface="黑体" panose="02010609060101010101" pitchFamily="49" charset="-122"/>
              <a:ea typeface="黑体" panose="02010609060101010101" pitchFamily="49" charset="-122"/>
            </a:endParaRPr>
          </a:p>
          <a:p>
            <a:pPr marL="342900" indent="-342900">
              <a:buClr>
                <a:srgbClr val="01779A"/>
              </a:buClr>
              <a:buFont typeface="+mj-ea"/>
              <a:buAutoNum type="circleNumDbPlain"/>
            </a:pPr>
            <a:r>
              <a:rPr lang="zh-CN" altLang="en-US" sz="1600" dirty="0" smtClean="0">
                <a:solidFill>
                  <a:srgbClr val="01779A"/>
                </a:solidFill>
                <a:latin typeface="黑体" panose="02010609060101010101" pitchFamily="49" charset="-122"/>
                <a:ea typeface="黑体" panose="02010609060101010101" pitchFamily="49" charset="-122"/>
              </a:rPr>
              <a:t>构造边（</a:t>
            </a:r>
            <a:r>
              <a:rPr lang="en-US" altLang="zh-CN" sz="1600" dirty="0" smtClean="0">
                <a:solidFill>
                  <a:srgbClr val="01779A"/>
                </a:solidFill>
                <a:latin typeface="Times New Roman" panose="02020603050405020304" pitchFamily="18" charset="0"/>
                <a:ea typeface="黑体" panose="02010609060101010101" pitchFamily="49" charset="-122"/>
                <a:cs typeface="Times New Roman" panose="02020603050405020304" pitchFamily="18" charset="0"/>
              </a:rPr>
              <a:t>K</a:t>
            </a:r>
            <a:r>
              <a:rPr lang="zh-CN" altLang="en-US" sz="1600" dirty="0" smtClean="0">
                <a:solidFill>
                  <a:srgbClr val="01779A"/>
                </a:solidFill>
                <a:latin typeface="黑体" panose="02010609060101010101" pitchFamily="49" charset="-122"/>
                <a:ea typeface="黑体" panose="02010609060101010101" pitchFamily="49" charset="-122"/>
              </a:rPr>
              <a:t>最近邻 或 </a:t>
            </a:r>
            <a:r>
              <a:rPr lang="en-US" altLang="zh-CN" sz="1600" dirty="0" smtClean="0">
                <a:solidFill>
                  <a:srgbClr val="01779A"/>
                </a:solidFill>
                <a:latin typeface="Times New Roman" panose="02020603050405020304" pitchFamily="18" charset="0"/>
                <a:ea typeface="黑体" panose="02010609060101010101" pitchFamily="49" charset="-122"/>
                <a:cs typeface="Times New Roman" panose="02020603050405020304" pitchFamily="18" charset="0"/>
              </a:rPr>
              <a:t>Delaunay</a:t>
            </a:r>
            <a:r>
              <a:rPr lang="zh-CN" altLang="en-US" sz="1600" dirty="0" smtClean="0">
                <a:solidFill>
                  <a:srgbClr val="01779A"/>
                </a:solidFill>
                <a:latin typeface="黑体" panose="02010609060101010101" pitchFamily="49" charset="-122"/>
                <a:ea typeface="黑体" panose="02010609060101010101" pitchFamily="49" charset="-122"/>
              </a:rPr>
              <a:t>三角剖分）</a:t>
            </a:r>
            <a:endParaRPr lang="zh-CN" altLang="en-US" sz="1600" dirty="0">
              <a:solidFill>
                <a:srgbClr val="01779A"/>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285869076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a:extLst>
              <a:ext uri="{FF2B5EF4-FFF2-40B4-BE49-F238E27FC236}">
                <a16:creationId xmlns:a16="http://schemas.microsoft.com/office/drawing/2014/main" id="{E600F731-67AF-4054-9E56-2BEECA142B10}"/>
              </a:ext>
            </a:extLst>
          </p:cNvPr>
          <p:cNvCxnSpPr>
            <a:cxnSpLocks/>
          </p:cNvCxnSpPr>
          <p:nvPr/>
        </p:nvCxnSpPr>
        <p:spPr>
          <a:xfrm flipV="1">
            <a:off x="260181" y="1360561"/>
            <a:ext cx="8623637" cy="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文本框 15">
            <a:extLst>
              <a:ext uri="{FF2B5EF4-FFF2-40B4-BE49-F238E27FC236}">
                <a16:creationId xmlns:a16="http://schemas.microsoft.com/office/drawing/2014/main" id="{9E436595-C7E7-44A0-B901-B85D7D2BDC81}"/>
              </a:ext>
            </a:extLst>
          </p:cNvPr>
          <p:cNvSpPr txBox="1"/>
          <p:nvPr/>
        </p:nvSpPr>
        <p:spPr>
          <a:xfrm>
            <a:off x="1955913" y="205367"/>
            <a:ext cx="5233182" cy="1077218"/>
          </a:xfrm>
          <a:prstGeom prst="rect">
            <a:avLst/>
          </a:prstGeom>
          <a:noFill/>
        </p:spPr>
        <p:txBody>
          <a:bodyPr wrap="square" rtlCol="0">
            <a:spAutoFit/>
          </a:bodyPr>
          <a:lstStyle/>
          <a:p>
            <a:pPr algn="ctr"/>
            <a:r>
              <a:rPr lang="en-US" altLang="zh-CN" sz="3200" b="1" dirty="0" smtClean="0">
                <a:solidFill>
                  <a:srgbClr val="01779A"/>
                </a:solidFill>
                <a:latin typeface="黑体" panose="02010609060101010101" pitchFamily="49" charset="-122"/>
                <a:ea typeface="黑体" panose="02010609060101010101" pitchFamily="49" charset="-122"/>
              </a:rPr>
              <a:t>2.3 </a:t>
            </a:r>
            <a:r>
              <a:rPr lang="zh-CN" altLang="en-US" sz="3200" b="1" dirty="0" smtClean="0">
                <a:solidFill>
                  <a:srgbClr val="01779A"/>
                </a:solidFill>
                <a:latin typeface="黑体" panose="02010609060101010101" pitchFamily="49" charset="-122"/>
                <a:ea typeface="黑体" panose="02010609060101010101" pitchFamily="49" charset="-122"/>
              </a:rPr>
              <a:t>基于</a:t>
            </a:r>
            <a:r>
              <a:rPr lang="zh-CN" altLang="en-US" sz="3200" b="1" dirty="0">
                <a:solidFill>
                  <a:srgbClr val="01779A"/>
                </a:solidFill>
                <a:latin typeface="黑体" panose="02010609060101010101" pitchFamily="49" charset="-122"/>
                <a:ea typeface="黑体" panose="02010609060101010101" pitchFamily="49" charset="-122"/>
              </a:rPr>
              <a:t>整数线性规划的粗配准</a:t>
            </a:r>
            <a:r>
              <a:rPr lang="zh-CN" altLang="en-US" sz="3200" b="1" dirty="0" smtClean="0">
                <a:solidFill>
                  <a:srgbClr val="01779A"/>
                </a:solidFill>
                <a:latin typeface="黑体" panose="02010609060101010101" pitchFamily="49" charset="-122"/>
                <a:ea typeface="黑体" panose="02010609060101010101" pitchFamily="49" charset="-122"/>
              </a:rPr>
              <a:t>方法</a:t>
            </a:r>
            <a:endParaRPr lang="zh-CN" altLang="en-US" sz="3200" b="1" dirty="0">
              <a:solidFill>
                <a:srgbClr val="01779A"/>
              </a:solidFill>
              <a:latin typeface="黑体" panose="02010609060101010101" pitchFamily="49" charset="-122"/>
              <a:ea typeface="黑体" panose="02010609060101010101" pitchFamily="49" charset="-122"/>
            </a:endParaRPr>
          </a:p>
        </p:txBody>
      </p:sp>
      <p:cxnSp>
        <p:nvCxnSpPr>
          <p:cNvPr id="5" name="直接连接符 4"/>
          <p:cNvCxnSpPr/>
          <p:nvPr/>
        </p:nvCxnSpPr>
        <p:spPr>
          <a:xfrm>
            <a:off x="7189095" y="1532709"/>
            <a:ext cx="0" cy="5164182"/>
          </a:xfrm>
          <a:prstGeom prst="line">
            <a:avLst/>
          </a:prstGeom>
          <a:ln w="19050">
            <a:solidFill>
              <a:srgbClr val="01779A"/>
            </a:solidFill>
            <a:prstDash val="dash"/>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141141" y="1438538"/>
            <a:ext cx="5857694" cy="369332"/>
          </a:xfrm>
          <a:prstGeom prst="rect">
            <a:avLst/>
          </a:prstGeom>
        </p:spPr>
        <p:txBody>
          <a:bodyPr wrap="none">
            <a:spAutoFit/>
          </a:bodyPr>
          <a:lstStyle/>
          <a:p>
            <a:r>
              <a:rPr lang="zh-CN" altLang="en-US" dirty="0" smtClean="0">
                <a:solidFill>
                  <a:srgbClr val="01779A"/>
                </a:solidFill>
                <a:latin typeface="黑体" panose="02010609060101010101" pitchFamily="49" charset="-122"/>
                <a:ea typeface="黑体" panose="02010609060101010101" pitchFamily="49" charset="-122"/>
              </a:rPr>
              <a:t>通过使用</a:t>
            </a:r>
            <a:r>
              <a:rPr lang="zh-CN" altLang="en-US" dirty="0" smtClean="0">
                <a:solidFill>
                  <a:srgbClr val="C00000"/>
                </a:solidFill>
                <a:latin typeface="黑体" panose="02010609060101010101" pitchFamily="49" charset="-122"/>
                <a:ea typeface="黑体" panose="02010609060101010101" pitchFamily="49" charset="-122"/>
              </a:rPr>
              <a:t>赋值</a:t>
            </a:r>
            <a:r>
              <a:rPr lang="zh-CN" altLang="en-US" dirty="0">
                <a:solidFill>
                  <a:srgbClr val="C00000"/>
                </a:solidFill>
                <a:latin typeface="黑体" panose="02010609060101010101" pitchFamily="49" charset="-122"/>
                <a:ea typeface="黑体" panose="02010609060101010101" pitchFamily="49" charset="-122"/>
              </a:rPr>
              <a:t>矩阵</a:t>
            </a:r>
            <a:r>
              <a:rPr lang="en-US" altLang="zh-CN" dirty="0" smtClean="0">
                <a:solidFill>
                  <a:srgbClr val="C00000"/>
                </a:solidFill>
                <a:latin typeface="黑体" panose="02010609060101010101" pitchFamily="49" charset="-122"/>
                <a:ea typeface="黑体" panose="02010609060101010101" pitchFamily="49" charset="-122"/>
              </a:rPr>
              <a:t>X</a:t>
            </a:r>
            <a:r>
              <a:rPr lang="zh-CN" altLang="en-US" dirty="0" smtClean="0">
                <a:solidFill>
                  <a:srgbClr val="01779A"/>
                </a:solidFill>
                <a:latin typeface="黑体" panose="02010609060101010101" pitchFamily="49" charset="-122"/>
                <a:ea typeface="黑体" panose="02010609060101010101" pitchFamily="49" charset="-122"/>
              </a:rPr>
              <a:t>，将目标函数写</a:t>
            </a:r>
            <a:r>
              <a:rPr lang="zh-CN" altLang="en-US" dirty="0">
                <a:solidFill>
                  <a:srgbClr val="01779A"/>
                </a:solidFill>
                <a:latin typeface="黑体" panose="02010609060101010101" pitchFamily="49" charset="-122"/>
                <a:ea typeface="黑体" panose="02010609060101010101" pitchFamily="49" charset="-122"/>
              </a:rPr>
              <a:t>成简洁的</a:t>
            </a:r>
            <a:r>
              <a:rPr lang="zh-CN" altLang="en-US" dirty="0">
                <a:solidFill>
                  <a:srgbClr val="C00000"/>
                </a:solidFill>
                <a:latin typeface="黑体" panose="02010609060101010101" pitchFamily="49" charset="-122"/>
                <a:ea typeface="黑体" panose="02010609060101010101" pitchFamily="49" charset="-122"/>
              </a:rPr>
              <a:t>矩阵</a:t>
            </a:r>
            <a:r>
              <a:rPr lang="zh-CN" altLang="en-US" dirty="0" smtClean="0">
                <a:solidFill>
                  <a:srgbClr val="C00000"/>
                </a:solidFill>
                <a:latin typeface="黑体" panose="02010609060101010101" pitchFamily="49" charset="-122"/>
                <a:ea typeface="黑体" panose="02010609060101010101" pitchFamily="49" charset="-122"/>
              </a:rPr>
              <a:t>形式</a:t>
            </a:r>
            <a:r>
              <a:rPr lang="zh-CN" altLang="en-US" dirty="0" smtClean="0">
                <a:solidFill>
                  <a:srgbClr val="01779A"/>
                </a:solidFill>
                <a:latin typeface="黑体" panose="02010609060101010101" pitchFamily="49" charset="-122"/>
                <a:ea typeface="黑体" panose="02010609060101010101" pitchFamily="49" charset="-122"/>
              </a:rPr>
              <a:t>：</a:t>
            </a:r>
            <a:endParaRPr lang="zh-CN" altLang="en-US" dirty="0">
              <a:latin typeface="黑体" panose="02010609060101010101" pitchFamily="49" charset="-122"/>
              <a:ea typeface="黑体" panose="02010609060101010101" pitchFamily="49" charset="-122"/>
            </a:endParaRPr>
          </a:p>
        </p:txBody>
      </p:sp>
      <p:graphicFrame>
        <p:nvGraphicFramePr>
          <p:cNvPr id="23" name="对象 22"/>
          <p:cNvGraphicFramePr>
            <a:graphicFrameLocks noChangeAspect="1"/>
          </p:cNvGraphicFramePr>
          <p:nvPr>
            <p:extLst>
              <p:ext uri="{D42A27DB-BD31-4B8C-83A1-F6EECF244321}">
                <p14:modId xmlns:p14="http://schemas.microsoft.com/office/powerpoint/2010/main" val="3149168752"/>
              </p:ext>
            </p:extLst>
          </p:nvPr>
        </p:nvGraphicFramePr>
        <p:xfrm>
          <a:off x="825494" y="1885846"/>
          <a:ext cx="4339776" cy="1332156"/>
        </p:xfrm>
        <a:graphic>
          <a:graphicData uri="http://schemas.openxmlformats.org/presentationml/2006/ole">
            <mc:AlternateContent xmlns:mc="http://schemas.openxmlformats.org/markup-compatibility/2006">
              <mc:Choice xmlns:v="urn:schemas-microsoft-com:vml" Requires="v">
                <p:oleObj spid="_x0000_s7511" name="AxMath" r:id="rId4" imgW="2347920" imgH="720360" progId="Equation.AxMath">
                  <p:embed/>
                </p:oleObj>
              </mc:Choice>
              <mc:Fallback>
                <p:oleObj name="AxMath" r:id="rId4" imgW="2347920" imgH="720360" progId="Equation.AxMath">
                  <p:embed/>
                  <p:pic>
                    <p:nvPicPr>
                      <p:cNvPr id="3" name="对象 2"/>
                      <p:cNvPicPr/>
                      <p:nvPr/>
                    </p:nvPicPr>
                    <p:blipFill>
                      <a:blip r:embed="rId5"/>
                      <a:stretch>
                        <a:fillRect/>
                      </a:stretch>
                    </p:blipFill>
                    <p:spPr>
                      <a:xfrm>
                        <a:off x="825494" y="1885846"/>
                        <a:ext cx="4339776" cy="1332156"/>
                      </a:xfrm>
                      <a:prstGeom prst="rect">
                        <a:avLst/>
                      </a:prstGeom>
                    </p:spPr>
                  </p:pic>
                </p:oleObj>
              </mc:Fallback>
            </mc:AlternateContent>
          </a:graphicData>
        </a:graphic>
      </p:graphicFrame>
      <p:graphicFrame>
        <p:nvGraphicFramePr>
          <p:cNvPr id="24" name="对象 23"/>
          <p:cNvGraphicFramePr>
            <a:graphicFrameLocks noChangeAspect="1"/>
          </p:cNvGraphicFramePr>
          <p:nvPr>
            <p:extLst>
              <p:ext uri="{D42A27DB-BD31-4B8C-83A1-F6EECF244321}">
                <p14:modId xmlns:p14="http://schemas.microsoft.com/office/powerpoint/2010/main" val="1579367318"/>
              </p:ext>
            </p:extLst>
          </p:nvPr>
        </p:nvGraphicFramePr>
        <p:xfrm>
          <a:off x="341927" y="3522785"/>
          <a:ext cx="254000" cy="339725"/>
        </p:xfrm>
        <a:graphic>
          <a:graphicData uri="http://schemas.openxmlformats.org/presentationml/2006/ole">
            <mc:AlternateContent xmlns:mc="http://schemas.openxmlformats.org/markup-compatibility/2006">
              <mc:Choice xmlns:v="urn:schemas-microsoft-com:vml" Requires="v">
                <p:oleObj spid="_x0000_s7512" name="AxMath" r:id="rId6" imgW="126360" imgH="170280" progId="Equation.AxMath">
                  <p:embed/>
                </p:oleObj>
              </mc:Choice>
              <mc:Fallback>
                <p:oleObj name="AxMath" r:id="rId6" imgW="126360" imgH="170280" progId="Equation.AxMath">
                  <p:embed/>
                  <p:pic>
                    <p:nvPicPr>
                      <p:cNvPr id="5" name="对象 4"/>
                      <p:cNvPicPr/>
                      <p:nvPr/>
                    </p:nvPicPr>
                    <p:blipFill>
                      <a:blip r:embed="rId7"/>
                      <a:stretch>
                        <a:fillRect/>
                      </a:stretch>
                    </p:blipFill>
                    <p:spPr>
                      <a:xfrm>
                        <a:off x="341927" y="3522785"/>
                        <a:ext cx="254000" cy="339725"/>
                      </a:xfrm>
                      <a:prstGeom prst="rect">
                        <a:avLst/>
                      </a:prstGeom>
                    </p:spPr>
                  </p:pic>
                </p:oleObj>
              </mc:Fallback>
            </mc:AlternateContent>
          </a:graphicData>
        </a:graphic>
      </p:graphicFrame>
      <p:graphicFrame>
        <p:nvGraphicFramePr>
          <p:cNvPr id="25" name="对象 24"/>
          <p:cNvGraphicFramePr>
            <a:graphicFrameLocks noChangeAspect="1"/>
          </p:cNvGraphicFramePr>
          <p:nvPr>
            <p:extLst>
              <p:ext uri="{D42A27DB-BD31-4B8C-83A1-F6EECF244321}">
                <p14:modId xmlns:p14="http://schemas.microsoft.com/office/powerpoint/2010/main" val="2511177438"/>
              </p:ext>
            </p:extLst>
          </p:nvPr>
        </p:nvGraphicFramePr>
        <p:xfrm>
          <a:off x="4186158" y="3854723"/>
          <a:ext cx="2304256" cy="698744"/>
        </p:xfrm>
        <a:graphic>
          <a:graphicData uri="http://schemas.openxmlformats.org/presentationml/2006/ole">
            <mc:AlternateContent xmlns:mc="http://schemas.openxmlformats.org/markup-compatibility/2006">
              <mc:Choice xmlns:v="urn:schemas-microsoft-com:vml" Requires="v">
                <p:oleObj spid="_x0000_s7513" name="AxMath" r:id="rId8" imgW="1371960" imgH="416160" progId="Equation.AxMath">
                  <p:embed/>
                </p:oleObj>
              </mc:Choice>
              <mc:Fallback>
                <p:oleObj name="AxMath" r:id="rId8" imgW="1371960" imgH="416160" progId="Equation.AxMath">
                  <p:embed/>
                  <p:pic>
                    <p:nvPicPr>
                      <p:cNvPr id="8" name="对象 7"/>
                      <p:cNvPicPr/>
                      <p:nvPr/>
                    </p:nvPicPr>
                    <p:blipFill>
                      <a:blip r:embed="rId9"/>
                      <a:stretch>
                        <a:fillRect/>
                      </a:stretch>
                    </p:blipFill>
                    <p:spPr>
                      <a:xfrm>
                        <a:off x="4186158" y="3854723"/>
                        <a:ext cx="2304256" cy="698744"/>
                      </a:xfrm>
                      <a:prstGeom prst="rect">
                        <a:avLst/>
                      </a:prstGeom>
                    </p:spPr>
                  </p:pic>
                </p:oleObj>
              </mc:Fallback>
            </mc:AlternateContent>
          </a:graphicData>
        </a:graphic>
      </p:graphicFrame>
      <p:graphicFrame>
        <p:nvGraphicFramePr>
          <p:cNvPr id="26" name="对象 25"/>
          <p:cNvGraphicFramePr>
            <a:graphicFrameLocks noChangeAspect="1"/>
          </p:cNvGraphicFramePr>
          <p:nvPr>
            <p:extLst>
              <p:ext uri="{D42A27DB-BD31-4B8C-83A1-F6EECF244321}">
                <p14:modId xmlns:p14="http://schemas.microsoft.com/office/powerpoint/2010/main" val="2533195488"/>
              </p:ext>
            </p:extLst>
          </p:nvPr>
        </p:nvGraphicFramePr>
        <p:xfrm>
          <a:off x="141141" y="5295804"/>
          <a:ext cx="3900221" cy="1259962"/>
        </p:xfrm>
        <a:graphic>
          <a:graphicData uri="http://schemas.openxmlformats.org/presentationml/2006/ole">
            <mc:AlternateContent xmlns:mc="http://schemas.openxmlformats.org/markup-compatibility/2006">
              <mc:Choice xmlns:v="urn:schemas-microsoft-com:vml" Requires="v">
                <p:oleObj spid="_x0000_s7514" name="AxMath" r:id="rId10" imgW="2624400" imgH="847440" progId="Equation.AxMath">
                  <p:embed/>
                </p:oleObj>
              </mc:Choice>
              <mc:Fallback>
                <p:oleObj name="AxMath" r:id="rId10" imgW="2624400" imgH="847440" progId="Equation.AxMath">
                  <p:embed/>
                  <p:pic>
                    <p:nvPicPr>
                      <p:cNvPr id="11" name="对象 10"/>
                      <p:cNvPicPr/>
                      <p:nvPr/>
                    </p:nvPicPr>
                    <p:blipFill>
                      <a:blip r:embed="rId11"/>
                      <a:stretch>
                        <a:fillRect/>
                      </a:stretch>
                    </p:blipFill>
                    <p:spPr>
                      <a:xfrm>
                        <a:off x="141141" y="5295804"/>
                        <a:ext cx="3900221" cy="1259962"/>
                      </a:xfrm>
                      <a:prstGeom prst="rect">
                        <a:avLst/>
                      </a:prstGeom>
                    </p:spPr>
                  </p:pic>
                </p:oleObj>
              </mc:Fallback>
            </mc:AlternateContent>
          </a:graphicData>
        </a:graphic>
      </p:graphicFrame>
      <p:pic>
        <p:nvPicPr>
          <p:cNvPr id="27" name="图片 26" descr="E:\xia\University\graduate\work\3D\3D_registration\论文撰写\图片\D_fun.png"/>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4046815" y="5183260"/>
            <a:ext cx="2905662" cy="1351885"/>
          </a:xfrm>
          <a:prstGeom prst="rect">
            <a:avLst/>
          </a:prstGeom>
          <a:noFill/>
          <a:ln>
            <a:noFill/>
          </a:ln>
        </p:spPr>
      </p:pic>
      <p:sp>
        <p:nvSpPr>
          <p:cNvPr id="10" name="矩形 9"/>
          <p:cNvSpPr/>
          <p:nvPr/>
        </p:nvSpPr>
        <p:spPr>
          <a:xfrm>
            <a:off x="559094" y="3475760"/>
            <a:ext cx="2436652" cy="823302"/>
          </a:xfrm>
          <a:prstGeom prst="rect">
            <a:avLst/>
          </a:prstGeom>
        </p:spPr>
        <p:txBody>
          <a:bodyPr wrap="square">
            <a:spAutoFit/>
          </a:bodyPr>
          <a:lstStyle/>
          <a:p>
            <a:pPr>
              <a:lnSpc>
                <a:spcPts val="1900"/>
              </a:lnSpc>
            </a:pPr>
            <a:r>
              <a:rPr lang="zh-CN" altLang="en-US" sz="1600" b="1" dirty="0" smtClean="0">
                <a:latin typeface="黑体" panose="02010609060101010101" pitchFamily="49" charset="-122"/>
                <a:ea typeface="黑体" panose="02010609060101010101" pitchFamily="49" charset="-122"/>
              </a:rPr>
              <a:t>：      </a:t>
            </a:r>
            <a:r>
              <a:rPr lang="zh-CN" altLang="en-US" sz="1600" dirty="0" smtClean="0">
                <a:latin typeface="黑体" panose="02010609060101010101" pitchFamily="49" charset="-122"/>
                <a:ea typeface="黑体" panose="02010609060101010101" pitchFamily="49" charset="-122"/>
              </a:rPr>
              <a:t>维二值分配矩阵，</a:t>
            </a:r>
            <a:endParaRPr lang="en-US" altLang="zh-CN" sz="1600" dirty="0" smtClean="0">
              <a:latin typeface="黑体" panose="02010609060101010101" pitchFamily="49" charset="-122"/>
              <a:ea typeface="黑体" panose="02010609060101010101" pitchFamily="49" charset="-122"/>
            </a:endParaRPr>
          </a:p>
          <a:p>
            <a:pPr>
              <a:lnSpc>
                <a:spcPts val="1900"/>
              </a:lnSpc>
            </a:pPr>
            <a:r>
              <a:rPr lang="en-US" altLang="zh-CN" sz="1600" dirty="0">
                <a:latin typeface="黑体" panose="02010609060101010101" pitchFamily="49" charset="-122"/>
                <a:ea typeface="黑体" panose="02010609060101010101" pitchFamily="49" charset="-122"/>
              </a:rPr>
              <a:t> </a:t>
            </a:r>
            <a:r>
              <a:rPr lang="en-US" altLang="zh-CN" sz="1600" dirty="0" smtClean="0">
                <a:latin typeface="黑体" panose="02010609060101010101" pitchFamily="49" charset="-122"/>
                <a:ea typeface="黑体" panose="02010609060101010101" pitchFamily="49" charset="-122"/>
              </a:rPr>
              <a:t>        </a:t>
            </a:r>
            <a:r>
              <a:rPr lang="zh-CN" altLang="en-US" sz="1600" dirty="0" smtClean="0">
                <a:latin typeface="黑体" panose="02010609060101010101" pitchFamily="49" charset="-122"/>
                <a:ea typeface="黑体" panose="02010609060101010101" pitchFamily="49" charset="-122"/>
              </a:rPr>
              <a:t>表示匹配第</a:t>
            </a:r>
            <a:r>
              <a:rPr lang="en-US" altLang="zh-CN" sz="1600" dirty="0" err="1" smtClean="0">
                <a:latin typeface="黑体" panose="02010609060101010101" pitchFamily="49" charset="-122"/>
                <a:ea typeface="黑体" panose="02010609060101010101" pitchFamily="49" charset="-122"/>
              </a:rPr>
              <a:t>i</a:t>
            </a:r>
            <a:r>
              <a:rPr lang="zh-CN" altLang="en-US" sz="1600" dirty="0" smtClean="0">
                <a:latin typeface="黑体" panose="02010609060101010101" pitchFamily="49" charset="-122"/>
                <a:ea typeface="黑体" panose="02010609060101010101" pitchFamily="49" charset="-122"/>
              </a:rPr>
              <a:t>个模板点与第</a:t>
            </a:r>
            <a:r>
              <a:rPr lang="en-US" altLang="zh-CN" sz="1600" dirty="0" smtClean="0">
                <a:latin typeface="黑体" panose="02010609060101010101" pitchFamily="49" charset="-122"/>
                <a:ea typeface="黑体" panose="02010609060101010101" pitchFamily="49" charset="-122"/>
              </a:rPr>
              <a:t>j</a:t>
            </a:r>
            <a:r>
              <a:rPr lang="zh-CN" altLang="en-US" sz="1600" dirty="0" smtClean="0">
                <a:latin typeface="黑体" panose="02010609060101010101" pitchFamily="49" charset="-122"/>
                <a:ea typeface="黑体" panose="02010609060101010101" pitchFamily="49" charset="-122"/>
              </a:rPr>
              <a:t>个场景点。</a:t>
            </a:r>
            <a:endParaRPr lang="zh-CN" altLang="en-US" sz="1600" dirty="0">
              <a:latin typeface="黑体" panose="02010609060101010101" pitchFamily="49" charset="-122"/>
              <a:ea typeface="黑体" panose="02010609060101010101" pitchFamily="49" charset="-122"/>
            </a:endParaRPr>
          </a:p>
        </p:txBody>
      </p:sp>
      <p:graphicFrame>
        <p:nvGraphicFramePr>
          <p:cNvPr id="34" name="对象 33"/>
          <p:cNvGraphicFramePr>
            <a:graphicFrameLocks noChangeAspect="1"/>
          </p:cNvGraphicFramePr>
          <p:nvPr>
            <p:extLst>
              <p:ext uri="{D42A27DB-BD31-4B8C-83A1-F6EECF244321}">
                <p14:modId xmlns:p14="http://schemas.microsoft.com/office/powerpoint/2010/main" val="3585990537"/>
              </p:ext>
            </p:extLst>
          </p:nvPr>
        </p:nvGraphicFramePr>
        <p:xfrm>
          <a:off x="799367" y="3522785"/>
          <a:ext cx="628929" cy="285396"/>
        </p:xfrm>
        <a:graphic>
          <a:graphicData uri="http://schemas.openxmlformats.org/presentationml/2006/ole">
            <mc:AlternateContent xmlns:mc="http://schemas.openxmlformats.org/markup-compatibility/2006">
              <mc:Choice xmlns:v="urn:schemas-microsoft-com:vml" Requires="v">
                <p:oleObj spid="_x0000_s7515" name="AxMath" r:id="rId13" imgW="378000" imgH="171360" progId="Equation.AxMath">
                  <p:embed/>
                </p:oleObj>
              </mc:Choice>
              <mc:Fallback>
                <p:oleObj name="AxMath" r:id="rId13" imgW="378000" imgH="171360" progId="Equation.AxMath">
                  <p:embed/>
                  <p:pic>
                    <p:nvPicPr>
                      <p:cNvPr id="22" name="对象 21"/>
                      <p:cNvPicPr/>
                      <p:nvPr/>
                    </p:nvPicPr>
                    <p:blipFill>
                      <a:blip r:embed="rId14"/>
                      <a:stretch>
                        <a:fillRect/>
                      </a:stretch>
                    </p:blipFill>
                    <p:spPr>
                      <a:xfrm>
                        <a:off x="799367" y="3522785"/>
                        <a:ext cx="628929" cy="285396"/>
                      </a:xfrm>
                      <a:prstGeom prst="rect">
                        <a:avLst/>
                      </a:prstGeom>
                    </p:spPr>
                  </p:pic>
                </p:oleObj>
              </mc:Fallback>
            </mc:AlternateContent>
          </a:graphicData>
        </a:graphic>
      </p:graphicFrame>
      <p:graphicFrame>
        <p:nvGraphicFramePr>
          <p:cNvPr id="35" name="对象 34"/>
          <p:cNvGraphicFramePr>
            <a:graphicFrameLocks noChangeAspect="1"/>
          </p:cNvGraphicFramePr>
          <p:nvPr>
            <p:extLst>
              <p:ext uri="{D42A27DB-BD31-4B8C-83A1-F6EECF244321}">
                <p14:modId xmlns:p14="http://schemas.microsoft.com/office/powerpoint/2010/main" val="239619363"/>
              </p:ext>
            </p:extLst>
          </p:nvPr>
        </p:nvGraphicFramePr>
        <p:xfrm>
          <a:off x="649657" y="3770068"/>
          <a:ext cx="858559" cy="275434"/>
        </p:xfrm>
        <a:graphic>
          <a:graphicData uri="http://schemas.openxmlformats.org/presentationml/2006/ole">
            <mc:AlternateContent xmlns:mc="http://schemas.openxmlformats.org/markup-compatibility/2006">
              <mc:Choice xmlns:v="urn:schemas-microsoft-com:vml" Requires="v">
                <p:oleObj spid="_x0000_s7516" name="AxMath" r:id="rId15" imgW="549000" imgH="176760" progId="Equation.AxMath">
                  <p:embed/>
                </p:oleObj>
              </mc:Choice>
              <mc:Fallback>
                <p:oleObj name="AxMath" r:id="rId15" imgW="549000" imgH="176760" progId="Equation.AxMath">
                  <p:embed/>
                  <p:pic>
                    <p:nvPicPr>
                      <p:cNvPr id="25" name="对象 24"/>
                      <p:cNvPicPr/>
                      <p:nvPr/>
                    </p:nvPicPr>
                    <p:blipFill>
                      <a:blip r:embed="rId16"/>
                      <a:stretch>
                        <a:fillRect/>
                      </a:stretch>
                    </p:blipFill>
                    <p:spPr>
                      <a:xfrm>
                        <a:off x="649657" y="3770068"/>
                        <a:ext cx="858559" cy="275434"/>
                      </a:xfrm>
                      <a:prstGeom prst="rect">
                        <a:avLst/>
                      </a:prstGeom>
                    </p:spPr>
                  </p:pic>
                </p:oleObj>
              </mc:Fallback>
            </mc:AlternateContent>
          </a:graphicData>
        </a:graphic>
      </p:graphicFrame>
      <p:sp>
        <p:nvSpPr>
          <p:cNvPr id="36" name="矩形 35"/>
          <p:cNvSpPr/>
          <p:nvPr/>
        </p:nvSpPr>
        <p:spPr>
          <a:xfrm>
            <a:off x="3900221" y="3325261"/>
            <a:ext cx="3066636" cy="584775"/>
          </a:xfrm>
          <a:prstGeom prst="rect">
            <a:avLst/>
          </a:prstGeom>
        </p:spPr>
        <p:txBody>
          <a:bodyPr wrap="square">
            <a:spAutoFit/>
          </a:bodyPr>
          <a:lstStyle/>
          <a:p>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C(</a:t>
            </a:r>
            <a:r>
              <a:rPr lang="en-US" altLang="zh-CN" sz="1600" dirty="0" err="1">
                <a:latin typeface="Times New Roman" panose="02020603050405020304" pitchFamily="18" charset="0"/>
                <a:ea typeface="黑体" panose="02010609060101010101" pitchFamily="49" charset="-122"/>
                <a:cs typeface="Times New Roman" panose="02020603050405020304" pitchFamily="18" charset="0"/>
              </a:rPr>
              <a:t>i,j</a:t>
            </a: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a:t>
            </a:r>
            <a:r>
              <a:rPr lang="zh-CN" altLang="en-US" sz="1600" dirty="0">
                <a:latin typeface="黑体" panose="02010609060101010101" pitchFamily="49" charset="-122"/>
                <a:ea typeface="黑体" panose="02010609060101010101" pitchFamily="49" charset="-122"/>
              </a:rPr>
              <a:t>表示</a:t>
            </a:r>
            <a:r>
              <a:rPr lang="zh-CN" altLang="en-US" sz="1600" dirty="0" smtClean="0">
                <a:latin typeface="黑体" panose="02010609060101010101" pitchFamily="49" charset="-122"/>
                <a:ea typeface="黑体" panose="02010609060101010101" pitchFamily="49" charset="-122"/>
              </a:rPr>
              <a:t>匹配第</a:t>
            </a:r>
            <a:r>
              <a:rPr lang="en-US" altLang="zh-CN" sz="1600" dirty="0" err="1">
                <a:latin typeface="Times New Roman" panose="02020603050405020304" pitchFamily="18" charset="0"/>
                <a:ea typeface="黑体" panose="02010609060101010101" pitchFamily="49" charset="-122"/>
                <a:cs typeface="Times New Roman" panose="02020603050405020304" pitchFamily="18" charset="0"/>
              </a:rPr>
              <a:t>i</a:t>
            </a:r>
            <a:r>
              <a:rPr lang="zh-CN" altLang="en-US" sz="1600" dirty="0">
                <a:latin typeface="黑体" panose="02010609060101010101" pitchFamily="49" charset="-122"/>
                <a:ea typeface="黑体" panose="02010609060101010101" pitchFamily="49" charset="-122"/>
              </a:rPr>
              <a:t>个模板点与第</a:t>
            </a: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j</a:t>
            </a:r>
            <a:r>
              <a:rPr lang="zh-CN" altLang="en-US" sz="1600" dirty="0">
                <a:latin typeface="黑体" panose="02010609060101010101" pitchFamily="49" charset="-122"/>
                <a:ea typeface="黑体" panose="02010609060101010101" pitchFamily="49" charset="-122"/>
              </a:rPr>
              <a:t>个场景</a:t>
            </a:r>
            <a:r>
              <a:rPr lang="zh-CN" altLang="en-US" sz="1600" dirty="0" smtClean="0">
                <a:latin typeface="黑体" panose="02010609060101010101" pitchFamily="49" charset="-122"/>
                <a:ea typeface="黑体" panose="02010609060101010101" pitchFamily="49" charset="-122"/>
              </a:rPr>
              <a:t>点所获得的特征匹配奖励。</a:t>
            </a:r>
            <a:endParaRPr lang="zh-CN" altLang="en-US" sz="1600" dirty="0">
              <a:latin typeface="黑体" panose="02010609060101010101" pitchFamily="49" charset="-122"/>
              <a:ea typeface="黑体" panose="02010609060101010101" pitchFamily="49" charset="-122"/>
            </a:endParaRPr>
          </a:p>
        </p:txBody>
      </p:sp>
      <p:graphicFrame>
        <p:nvGraphicFramePr>
          <p:cNvPr id="38" name="对象 37"/>
          <p:cNvGraphicFramePr>
            <a:graphicFrameLocks noChangeAspect="1"/>
          </p:cNvGraphicFramePr>
          <p:nvPr>
            <p:extLst>
              <p:ext uri="{D42A27DB-BD31-4B8C-83A1-F6EECF244321}">
                <p14:modId xmlns:p14="http://schemas.microsoft.com/office/powerpoint/2010/main" val="1746849723"/>
              </p:ext>
            </p:extLst>
          </p:nvPr>
        </p:nvGraphicFramePr>
        <p:xfrm>
          <a:off x="327047" y="4924038"/>
          <a:ext cx="642268" cy="306081"/>
        </p:xfrm>
        <a:graphic>
          <a:graphicData uri="http://schemas.openxmlformats.org/presentationml/2006/ole">
            <mc:AlternateContent xmlns:mc="http://schemas.openxmlformats.org/markup-compatibility/2006">
              <mc:Choice xmlns:v="urn:schemas-microsoft-com:vml" Requires="v">
                <p:oleObj spid="_x0000_s7517" name="AxMath" r:id="rId17" imgW="406080" imgH="192960" progId="Equation.AxMath">
                  <p:embed/>
                </p:oleObj>
              </mc:Choice>
              <mc:Fallback>
                <p:oleObj name="AxMath" r:id="rId17" imgW="406080" imgH="192960" progId="Equation.AxMath">
                  <p:embed/>
                  <p:pic>
                    <p:nvPicPr>
                      <p:cNvPr id="42" name="对象 41"/>
                      <p:cNvPicPr/>
                      <p:nvPr/>
                    </p:nvPicPr>
                    <p:blipFill>
                      <a:blip r:embed="rId18"/>
                      <a:stretch>
                        <a:fillRect/>
                      </a:stretch>
                    </p:blipFill>
                    <p:spPr>
                      <a:xfrm>
                        <a:off x="327047" y="4924038"/>
                        <a:ext cx="642268" cy="306081"/>
                      </a:xfrm>
                      <a:prstGeom prst="rect">
                        <a:avLst/>
                      </a:prstGeom>
                    </p:spPr>
                  </p:pic>
                </p:oleObj>
              </mc:Fallback>
            </mc:AlternateContent>
          </a:graphicData>
        </a:graphic>
      </p:graphicFrame>
      <p:sp>
        <p:nvSpPr>
          <p:cNvPr id="12" name="矩形 11"/>
          <p:cNvSpPr/>
          <p:nvPr/>
        </p:nvSpPr>
        <p:spPr>
          <a:xfrm>
            <a:off x="923726" y="4880420"/>
            <a:ext cx="3262432" cy="338554"/>
          </a:xfrm>
          <a:prstGeom prst="rect">
            <a:avLst/>
          </a:prstGeom>
        </p:spPr>
        <p:txBody>
          <a:bodyPr wrap="none">
            <a:spAutoFit/>
          </a:bodyPr>
          <a:lstStyle/>
          <a:p>
            <a:r>
              <a:rPr lang="zh-CN" altLang="en-US" sz="1600" dirty="0" smtClean="0">
                <a:latin typeface="黑体" panose="02010609060101010101" pitchFamily="49" charset="-122"/>
                <a:ea typeface="黑体" panose="02010609060101010101" pitchFamily="49" charset="-122"/>
              </a:rPr>
              <a:t>表示两条匹配边之间的匹配代价。</a:t>
            </a:r>
            <a:endParaRPr lang="zh-CN" altLang="en-US" sz="1600" dirty="0">
              <a:latin typeface="黑体" panose="02010609060101010101" pitchFamily="49" charset="-122"/>
              <a:ea typeface="黑体" panose="02010609060101010101" pitchFamily="49" charset="-122"/>
            </a:endParaRPr>
          </a:p>
        </p:txBody>
      </p:sp>
      <p:sp>
        <p:nvSpPr>
          <p:cNvPr id="40" name="圆角矩形 39"/>
          <p:cNvSpPr/>
          <p:nvPr/>
        </p:nvSpPr>
        <p:spPr>
          <a:xfrm>
            <a:off x="295169" y="3298126"/>
            <a:ext cx="2796371" cy="1278514"/>
          </a:xfrm>
          <a:prstGeom prst="roundRect">
            <a:avLst>
              <a:gd name="adj" fmla="val 4571"/>
            </a:avLst>
          </a:prstGeom>
          <a:noFill/>
          <a:ln w="28575">
            <a:solidFill>
              <a:schemeClr val="accent4">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buClr>
                <a:srgbClr val="01779A"/>
              </a:buClr>
            </a:pPr>
            <a:endParaRPr lang="zh-CN" altLang="en-US" sz="1600" dirty="0">
              <a:solidFill>
                <a:srgbClr val="01779A"/>
              </a:solidFill>
            </a:endParaRPr>
          </a:p>
        </p:txBody>
      </p:sp>
      <p:sp>
        <p:nvSpPr>
          <p:cNvPr id="41" name="圆角矩形 40"/>
          <p:cNvSpPr/>
          <p:nvPr/>
        </p:nvSpPr>
        <p:spPr>
          <a:xfrm>
            <a:off x="3900221" y="3311239"/>
            <a:ext cx="3127596" cy="1265401"/>
          </a:xfrm>
          <a:prstGeom prst="roundRect">
            <a:avLst>
              <a:gd name="adj" fmla="val 4571"/>
            </a:avLst>
          </a:prstGeom>
          <a:noFill/>
          <a:ln w="28575">
            <a:solidFill>
              <a:schemeClr val="accent4">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buClr>
                <a:srgbClr val="01779A"/>
              </a:buClr>
            </a:pPr>
            <a:endParaRPr lang="zh-CN" altLang="en-US" sz="1600" dirty="0">
              <a:solidFill>
                <a:srgbClr val="01779A"/>
              </a:solidFill>
            </a:endParaRPr>
          </a:p>
        </p:txBody>
      </p:sp>
      <p:sp>
        <p:nvSpPr>
          <p:cNvPr id="42" name="圆角矩形 41"/>
          <p:cNvSpPr/>
          <p:nvPr/>
        </p:nvSpPr>
        <p:spPr>
          <a:xfrm>
            <a:off x="257375" y="4884717"/>
            <a:ext cx="6770442" cy="1812174"/>
          </a:xfrm>
          <a:prstGeom prst="roundRect">
            <a:avLst>
              <a:gd name="adj" fmla="val 4571"/>
            </a:avLst>
          </a:prstGeom>
          <a:noFill/>
          <a:ln w="28575">
            <a:solidFill>
              <a:schemeClr val="accent4">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buClr>
                <a:srgbClr val="01779A"/>
              </a:buClr>
            </a:pPr>
            <a:endParaRPr lang="zh-CN" altLang="en-US" sz="1600" dirty="0">
              <a:solidFill>
                <a:srgbClr val="01779A"/>
              </a:solidFill>
            </a:endParaRPr>
          </a:p>
        </p:txBody>
      </p:sp>
      <p:pic>
        <p:nvPicPr>
          <p:cNvPr id="44" name="图片 43"/>
          <p:cNvPicPr>
            <a:picLocks noChangeAspect="1"/>
          </p:cNvPicPr>
          <p:nvPr/>
        </p:nvPicPr>
        <p:blipFill>
          <a:blip r:embed="rId19"/>
          <a:stretch>
            <a:fillRect/>
          </a:stretch>
        </p:blipFill>
        <p:spPr>
          <a:xfrm>
            <a:off x="7339090" y="2443335"/>
            <a:ext cx="1658256" cy="3401863"/>
          </a:xfrm>
          <a:prstGeom prst="rect">
            <a:avLst/>
          </a:prstGeom>
        </p:spPr>
      </p:pic>
    </p:spTree>
    <p:extLst>
      <p:ext uri="{BB962C8B-B14F-4D97-AF65-F5344CB8AC3E}">
        <p14:creationId xmlns:p14="http://schemas.microsoft.com/office/powerpoint/2010/main" val="279374098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 name="图片 60"/>
          <p:cNvPicPr>
            <a:picLocks noChangeAspect="1"/>
          </p:cNvPicPr>
          <p:nvPr/>
        </p:nvPicPr>
        <p:blipFill>
          <a:blip r:embed="rId4"/>
          <a:stretch>
            <a:fillRect/>
          </a:stretch>
        </p:blipFill>
        <p:spPr>
          <a:xfrm>
            <a:off x="7339090" y="2443335"/>
            <a:ext cx="1658256" cy="3401863"/>
          </a:xfrm>
          <a:prstGeom prst="rect">
            <a:avLst/>
          </a:prstGeom>
        </p:spPr>
      </p:pic>
      <p:cxnSp>
        <p:nvCxnSpPr>
          <p:cNvPr id="2" name="直接连接符 1">
            <a:extLst>
              <a:ext uri="{FF2B5EF4-FFF2-40B4-BE49-F238E27FC236}">
                <a16:creationId xmlns:a16="http://schemas.microsoft.com/office/drawing/2014/main" id="{E600F731-67AF-4054-9E56-2BEECA142B10}"/>
              </a:ext>
            </a:extLst>
          </p:cNvPr>
          <p:cNvCxnSpPr>
            <a:cxnSpLocks/>
          </p:cNvCxnSpPr>
          <p:nvPr/>
        </p:nvCxnSpPr>
        <p:spPr>
          <a:xfrm flipV="1">
            <a:off x="260181" y="1360561"/>
            <a:ext cx="8623637" cy="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文本框 15">
            <a:extLst>
              <a:ext uri="{FF2B5EF4-FFF2-40B4-BE49-F238E27FC236}">
                <a16:creationId xmlns:a16="http://schemas.microsoft.com/office/drawing/2014/main" id="{9E436595-C7E7-44A0-B901-B85D7D2BDC81}"/>
              </a:ext>
            </a:extLst>
          </p:cNvPr>
          <p:cNvSpPr txBox="1"/>
          <p:nvPr/>
        </p:nvSpPr>
        <p:spPr>
          <a:xfrm>
            <a:off x="1955913" y="205367"/>
            <a:ext cx="5233182" cy="1077218"/>
          </a:xfrm>
          <a:prstGeom prst="rect">
            <a:avLst/>
          </a:prstGeom>
          <a:noFill/>
        </p:spPr>
        <p:txBody>
          <a:bodyPr wrap="square" rtlCol="0">
            <a:spAutoFit/>
          </a:bodyPr>
          <a:lstStyle/>
          <a:p>
            <a:pPr algn="ctr"/>
            <a:r>
              <a:rPr lang="en-US" altLang="zh-CN" sz="3200" b="1" dirty="0" smtClean="0">
                <a:solidFill>
                  <a:srgbClr val="01779A"/>
                </a:solidFill>
                <a:latin typeface="黑体" panose="02010609060101010101" pitchFamily="49" charset="-122"/>
                <a:ea typeface="黑体" panose="02010609060101010101" pitchFamily="49" charset="-122"/>
              </a:rPr>
              <a:t>2.3 </a:t>
            </a:r>
            <a:r>
              <a:rPr lang="zh-CN" altLang="en-US" sz="3200" b="1" dirty="0" smtClean="0">
                <a:solidFill>
                  <a:srgbClr val="01779A"/>
                </a:solidFill>
                <a:latin typeface="黑体" panose="02010609060101010101" pitchFamily="49" charset="-122"/>
                <a:ea typeface="黑体" panose="02010609060101010101" pitchFamily="49" charset="-122"/>
              </a:rPr>
              <a:t>基于</a:t>
            </a:r>
            <a:r>
              <a:rPr lang="zh-CN" altLang="en-US" sz="3200" b="1" dirty="0">
                <a:solidFill>
                  <a:srgbClr val="01779A"/>
                </a:solidFill>
                <a:latin typeface="黑体" panose="02010609060101010101" pitchFamily="49" charset="-122"/>
                <a:ea typeface="黑体" panose="02010609060101010101" pitchFamily="49" charset="-122"/>
              </a:rPr>
              <a:t>整数线性规划的粗配准</a:t>
            </a:r>
            <a:r>
              <a:rPr lang="zh-CN" altLang="en-US" sz="3200" b="1" dirty="0" smtClean="0">
                <a:solidFill>
                  <a:srgbClr val="01779A"/>
                </a:solidFill>
                <a:latin typeface="黑体" panose="02010609060101010101" pitchFamily="49" charset="-122"/>
                <a:ea typeface="黑体" panose="02010609060101010101" pitchFamily="49" charset="-122"/>
              </a:rPr>
              <a:t>方法</a:t>
            </a:r>
            <a:endParaRPr lang="zh-CN" altLang="en-US" sz="3200" b="1" dirty="0">
              <a:solidFill>
                <a:srgbClr val="01779A"/>
              </a:solidFill>
              <a:latin typeface="黑体" panose="02010609060101010101" pitchFamily="49" charset="-122"/>
              <a:ea typeface="黑体" panose="02010609060101010101" pitchFamily="49" charset="-122"/>
            </a:endParaRPr>
          </a:p>
        </p:txBody>
      </p:sp>
      <p:cxnSp>
        <p:nvCxnSpPr>
          <p:cNvPr id="5" name="直接连接符 4"/>
          <p:cNvCxnSpPr/>
          <p:nvPr/>
        </p:nvCxnSpPr>
        <p:spPr>
          <a:xfrm>
            <a:off x="7189095" y="1532709"/>
            <a:ext cx="0" cy="5164182"/>
          </a:xfrm>
          <a:prstGeom prst="line">
            <a:avLst/>
          </a:prstGeom>
          <a:ln w="19050">
            <a:solidFill>
              <a:srgbClr val="01779A"/>
            </a:solidFill>
            <a:prstDash val="dash"/>
          </a:ln>
        </p:spPr>
        <p:style>
          <a:lnRef idx="1">
            <a:schemeClr val="accent1"/>
          </a:lnRef>
          <a:fillRef idx="0">
            <a:schemeClr val="accent1"/>
          </a:fillRef>
          <a:effectRef idx="0">
            <a:schemeClr val="accent1"/>
          </a:effectRef>
          <a:fontRef idx="minor">
            <a:schemeClr val="tx1"/>
          </a:fontRef>
        </p:style>
      </p:cxnSp>
      <p:graphicFrame>
        <p:nvGraphicFramePr>
          <p:cNvPr id="56" name="对象 55"/>
          <p:cNvGraphicFramePr>
            <a:graphicFrameLocks noChangeAspect="1"/>
          </p:cNvGraphicFramePr>
          <p:nvPr>
            <p:extLst>
              <p:ext uri="{D42A27DB-BD31-4B8C-83A1-F6EECF244321}">
                <p14:modId xmlns:p14="http://schemas.microsoft.com/office/powerpoint/2010/main" val="761597933"/>
              </p:ext>
            </p:extLst>
          </p:nvPr>
        </p:nvGraphicFramePr>
        <p:xfrm>
          <a:off x="338559" y="2417730"/>
          <a:ext cx="3767409" cy="1156459"/>
        </p:xfrm>
        <a:graphic>
          <a:graphicData uri="http://schemas.openxmlformats.org/presentationml/2006/ole">
            <mc:AlternateContent xmlns:mc="http://schemas.openxmlformats.org/markup-compatibility/2006">
              <mc:Choice xmlns:v="urn:schemas-microsoft-com:vml" Requires="v">
                <p:oleObj spid="_x0000_s8282" name="AxMath" r:id="rId5" imgW="2347920" imgH="720360" progId="Equation.AxMath">
                  <p:embed/>
                </p:oleObj>
              </mc:Choice>
              <mc:Fallback>
                <p:oleObj name="AxMath" r:id="rId5" imgW="2347920" imgH="720360" progId="Equation.AxMath">
                  <p:embed/>
                  <p:pic>
                    <p:nvPicPr>
                      <p:cNvPr id="8" name="对象 7"/>
                      <p:cNvPicPr/>
                      <p:nvPr/>
                    </p:nvPicPr>
                    <p:blipFill>
                      <a:blip r:embed="rId6"/>
                      <a:stretch>
                        <a:fillRect/>
                      </a:stretch>
                    </p:blipFill>
                    <p:spPr>
                      <a:xfrm>
                        <a:off x="338559" y="2417730"/>
                        <a:ext cx="3767409" cy="1156459"/>
                      </a:xfrm>
                      <a:prstGeom prst="rect">
                        <a:avLst/>
                      </a:prstGeom>
                    </p:spPr>
                  </p:pic>
                </p:oleObj>
              </mc:Fallback>
            </mc:AlternateContent>
          </a:graphicData>
        </a:graphic>
      </p:graphicFrame>
      <p:graphicFrame>
        <p:nvGraphicFramePr>
          <p:cNvPr id="57" name="对象 56"/>
          <p:cNvGraphicFramePr>
            <a:graphicFrameLocks noChangeAspect="1"/>
          </p:cNvGraphicFramePr>
          <p:nvPr>
            <p:extLst>
              <p:ext uri="{D42A27DB-BD31-4B8C-83A1-F6EECF244321}">
                <p14:modId xmlns:p14="http://schemas.microsoft.com/office/powerpoint/2010/main" val="4283251844"/>
              </p:ext>
            </p:extLst>
          </p:nvPr>
        </p:nvGraphicFramePr>
        <p:xfrm>
          <a:off x="3203893" y="4415235"/>
          <a:ext cx="3910205" cy="1143349"/>
        </p:xfrm>
        <a:graphic>
          <a:graphicData uri="http://schemas.openxmlformats.org/presentationml/2006/ole">
            <mc:AlternateContent xmlns:mc="http://schemas.openxmlformats.org/markup-compatibility/2006">
              <mc:Choice xmlns:v="urn:schemas-microsoft-com:vml" Requires="v">
                <p:oleObj spid="_x0000_s8283" name="AxMath" r:id="rId7" imgW="2611440" imgH="763920" progId="Equation.AxMath">
                  <p:embed/>
                </p:oleObj>
              </mc:Choice>
              <mc:Fallback>
                <p:oleObj name="AxMath" r:id="rId7" imgW="2611440" imgH="763920" progId="Equation.AxMath">
                  <p:embed/>
                  <p:pic>
                    <p:nvPicPr>
                      <p:cNvPr id="3" name="对象 2"/>
                      <p:cNvPicPr/>
                      <p:nvPr/>
                    </p:nvPicPr>
                    <p:blipFill>
                      <a:blip r:embed="rId8"/>
                      <a:stretch>
                        <a:fillRect/>
                      </a:stretch>
                    </p:blipFill>
                    <p:spPr>
                      <a:xfrm>
                        <a:off x="3203893" y="4415235"/>
                        <a:ext cx="3910205" cy="1143349"/>
                      </a:xfrm>
                      <a:prstGeom prst="rect">
                        <a:avLst/>
                      </a:prstGeom>
                    </p:spPr>
                  </p:pic>
                </p:oleObj>
              </mc:Fallback>
            </mc:AlternateContent>
          </a:graphicData>
        </a:graphic>
      </p:graphicFrame>
      <p:pic>
        <p:nvPicPr>
          <p:cNvPr id="58" name="图片 57"/>
          <p:cNvPicPr>
            <a:picLocks noChangeAspect="1"/>
          </p:cNvPicPr>
          <p:nvPr/>
        </p:nvPicPr>
        <p:blipFill>
          <a:blip r:embed="rId9"/>
          <a:stretch>
            <a:fillRect/>
          </a:stretch>
        </p:blipFill>
        <p:spPr>
          <a:xfrm>
            <a:off x="69018" y="3958234"/>
            <a:ext cx="2984881" cy="2311600"/>
          </a:xfrm>
          <a:prstGeom prst="rect">
            <a:avLst/>
          </a:prstGeom>
        </p:spPr>
      </p:pic>
      <p:sp>
        <p:nvSpPr>
          <p:cNvPr id="4" name="右弧形箭头 3"/>
          <p:cNvSpPr/>
          <p:nvPr/>
        </p:nvSpPr>
        <p:spPr>
          <a:xfrm rot="19195216">
            <a:off x="3079591" y="3032687"/>
            <a:ext cx="557494" cy="1373253"/>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9" name="矩形 58"/>
          <p:cNvSpPr/>
          <p:nvPr/>
        </p:nvSpPr>
        <p:spPr>
          <a:xfrm>
            <a:off x="186268" y="1576684"/>
            <a:ext cx="4570482" cy="738664"/>
          </a:xfrm>
          <a:prstGeom prst="rect">
            <a:avLst/>
          </a:prstGeom>
        </p:spPr>
        <p:txBody>
          <a:bodyPr wrap="none">
            <a:spAutoFit/>
          </a:bodyPr>
          <a:lstStyle/>
          <a:p>
            <a:r>
              <a:rPr lang="zh-CN" altLang="en-US" sz="2400" b="1" dirty="0" smtClean="0">
                <a:solidFill>
                  <a:schemeClr val="accent4">
                    <a:lumMod val="75000"/>
                  </a:schemeClr>
                </a:solidFill>
              </a:rPr>
              <a:t>方程简化：</a:t>
            </a:r>
            <a:endParaRPr lang="en-US" altLang="zh-CN" sz="2400" b="1" dirty="0" smtClean="0">
              <a:solidFill>
                <a:schemeClr val="accent4">
                  <a:lumMod val="75000"/>
                </a:schemeClr>
              </a:solidFill>
            </a:endParaRPr>
          </a:p>
          <a:p>
            <a:r>
              <a:rPr lang="zh-CN" altLang="en-US" dirty="0" smtClean="0">
                <a:solidFill>
                  <a:srgbClr val="01779A"/>
                </a:solidFill>
              </a:rPr>
              <a:t>由于</a:t>
            </a:r>
            <a:r>
              <a:rPr lang="zh-CN" altLang="en-US" dirty="0">
                <a:solidFill>
                  <a:srgbClr val="01779A"/>
                </a:solidFill>
              </a:rPr>
              <a:t>原公式的</a:t>
            </a:r>
            <a:r>
              <a:rPr lang="zh-CN" altLang="en-US" dirty="0">
                <a:solidFill>
                  <a:srgbClr val="C00000"/>
                </a:solidFill>
              </a:rPr>
              <a:t>计算量太大</a:t>
            </a:r>
            <a:r>
              <a:rPr lang="zh-CN" altLang="en-US" dirty="0" smtClean="0">
                <a:solidFill>
                  <a:srgbClr val="01779A"/>
                </a:solidFill>
              </a:rPr>
              <a:t>，进行以下简化。</a:t>
            </a:r>
            <a:endParaRPr lang="zh-CN" altLang="en-US" dirty="0"/>
          </a:p>
        </p:txBody>
      </p:sp>
      <p:sp>
        <p:nvSpPr>
          <p:cNvPr id="60" name="矩形 59"/>
          <p:cNvSpPr/>
          <p:nvPr/>
        </p:nvSpPr>
        <p:spPr>
          <a:xfrm>
            <a:off x="3721479" y="3012661"/>
            <a:ext cx="3467616" cy="892552"/>
          </a:xfrm>
          <a:prstGeom prst="rect">
            <a:avLst/>
          </a:prstGeom>
        </p:spPr>
        <p:txBody>
          <a:bodyPr wrap="none">
            <a:spAutoFit/>
          </a:bodyPr>
          <a:lstStyle/>
          <a:p>
            <a:r>
              <a:rPr lang="zh-CN" altLang="en-US" sz="2000" b="1" dirty="0" smtClean="0">
                <a:latin typeface="黑体" panose="02010609060101010101" pitchFamily="49" charset="-122"/>
                <a:ea typeface="黑体" panose="02010609060101010101" pitchFamily="49" charset="-122"/>
              </a:rPr>
              <a:t>简化：</a:t>
            </a:r>
            <a:endParaRPr lang="en-US" altLang="zh-CN" sz="2000" b="1" dirty="0" smtClean="0">
              <a:latin typeface="黑体" panose="02010609060101010101" pitchFamily="49" charset="-122"/>
              <a:ea typeface="黑体" panose="02010609060101010101" pitchFamily="49" charset="-122"/>
            </a:endParaRPr>
          </a:p>
          <a:p>
            <a:r>
              <a:rPr lang="zh-CN" altLang="en-US" sz="1600" b="1" dirty="0" smtClean="0">
                <a:latin typeface="黑体" panose="02010609060101010101" pitchFamily="49" charset="-122"/>
                <a:ea typeface="黑体" panose="02010609060101010101" pitchFamily="49" charset="-122"/>
              </a:rPr>
              <a:t>初始：</a:t>
            </a:r>
            <a:r>
              <a:rPr lang="zh-CN" altLang="en-US" sz="1600" dirty="0" smtClean="0">
                <a:latin typeface="黑体" panose="02010609060101010101" pitchFamily="49" charset="-122"/>
                <a:ea typeface="黑体" panose="02010609060101010101" pitchFamily="49" charset="-122"/>
              </a:rPr>
              <a:t>候选点集包含所有的场景点；</a:t>
            </a:r>
            <a:endParaRPr lang="en-US" altLang="zh-CN" sz="1600" dirty="0" smtClean="0">
              <a:latin typeface="黑体" panose="02010609060101010101" pitchFamily="49" charset="-122"/>
              <a:ea typeface="黑体" panose="02010609060101010101" pitchFamily="49" charset="-122"/>
            </a:endParaRPr>
          </a:p>
          <a:p>
            <a:r>
              <a:rPr lang="zh-CN" altLang="en-US" sz="1600" b="1" dirty="0" smtClean="0">
                <a:latin typeface="黑体" panose="02010609060101010101" pitchFamily="49" charset="-122"/>
                <a:ea typeface="黑体" panose="02010609060101010101" pitchFamily="49" charset="-122"/>
              </a:rPr>
              <a:t>现在：</a:t>
            </a:r>
            <a:r>
              <a:rPr lang="zh-CN" altLang="en-US" sz="1600" dirty="0" smtClean="0">
                <a:latin typeface="黑体" panose="02010609060101010101" pitchFamily="49" charset="-122"/>
                <a:ea typeface="黑体" panose="02010609060101010101" pitchFamily="49" charset="-122"/>
              </a:rPr>
              <a:t>候选点集仅含</a:t>
            </a:r>
            <a:r>
              <a:rPr lang="en-US" altLang="zh-CN" sz="1600" dirty="0" smtClean="0">
                <a:latin typeface="黑体" panose="02010609060101010101" pitchFamily="49" charset="-122"/>
                <a:ea typeface="黑体" panose="02010609060101010101" pitchFamily="49" charset="-122"/>
              </a:rPr>
              <a:t>k</a:t>
            </a:r>
            <a:r>
              <a:rPr lang="zh-CN" altLang="en-US" sz="1600" dirty="0" smtClean="0">
                <a:latin typeface="黑体" panose="02010609060101010101" pitchFamily="49" charset="-122"/>
                <a:ea typeface="黑体" panose="02010609060101010101" pitchFamily="49" charset="-122"/>
              </a:rPr>
              <a:t>最近邻点。</a:t>
            </a:r>
            <a:endParaRPr lang="zh-CN" altLang="en-US" sz="1600" dirty="0">
              <a:latin typeface="黑体" panose="02010609060101010101" pitchFamily="49" charset="-122"/>
              <a:ea typeface="黑体" panose="02010609060101010101" pitchFamily="49" charset="-122"/>
            </a:endParaRPr>
          </a:p>
        </p:txBody>
      </p:sp>
      <p:sp>
        <p:nvSpPr>
          <p:cNvPr id="62" name="圆角矩形 61"/>
          <p:cNvSpPr/>
          <p:nvPr/>
        </p:nvSpPr>
        <p:spPr>
          <a:xfrm>
            <a:off x="3760809" y="3052258"/>
            <a:ext cx="3278292" cy="852956"/>
          </a:xfrm>
          <a:prstGeom prst="roundRect">
            <a:avLst>
              <a:gd name="adj" fmla="val 4571"/>
            </a:avLst>
          </a:prstGeom>
          <a:noFill/>
          <a:ln w="28575">
            <a:solidFill>
              <a:schemeClr val="accent4">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buClr>
                <a:srgbClr val="01779A"/>
              </a:buClr>
            </a:pPr>
            <a:endParaRPr lang="zh-CN" altLang="en-US" sz="1600" dirty="0">
              <a:solidFill>
                <a:srgbClr val="01779A"/>
              </a:solidFill>
            </a:endParaRPr>
          </a:p>
        </p:txBody>
      </p:sp>
    </p:spTree>
    <p:extLst>
      <p:ext uri="{BB962C8B-B14F-4D97-AF65-F5344CB8AC3E}">
        <p14:creationId xmlns:p14="http://schemas.microsoft.com/office/powerpoint/2010/main" val="393532982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 name="图片 60"/>
          <p:cNvPicPr>
            <a:picLocks noChangeAspect="1"/>
          </p:cNvPicPr>
          <p:nvPr/>
        </p:nvPicPr>
        <p:blipFill>
          <a:blip r:embed="rId4"/>
          <a:stretch>
            <a:fillRect/>
          </a:stretch>
        </p:blipFill>
        <p:spPr>
          <a:xfrm>
            <a:off x="7339090" y="2443335"/>
            <a:ext cx="1658256" cy="3401863"/>
          </a:xfrm>
          <a:prstGeom prst="rect">
            <a:avLst/>
          </a:prstGeom>
        </p:spPr>
      </p:pic>
      <p:cxnSp>
        <p:nvCxnSpPr>
          <p:cNvPr id="2" name="直接连接符 1">
            <a:extLst>
              <a:ext uri="{FF2B5EF4-FFF2-40B4-BE49-F238E27FC236}">
                <a16:creationId xmlns:a16="http://schemas.microsoft.com/office/drawing/2014/main" id="{E600F731-67AF-4054-9E56-2BEECA142B10}"/>
              </a:ext>
            </a:extLst>
          </p:cNvPr>
          <p:cNvCxnSpPr>
            <a:cxnSpLocks/>
          </p:cNvCxnSpPr>
          <p:nvPr/>
        </p:nvCxnSpPr>
        <p:spPr>
          <a:xfrm flipV="1">
            <a:off x="260181" y="1360561"/>
            <a:ext cx="8623637" cy="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文本框 15">
            <a:extLst>
              <a:ext uri="{FF2B5EF4-FFF2-40B4-BE49-F238E27FC236}">
                <a16:creationId xmlns:a16="http://schemas.microsoft.com/office/drawing/2014/main" id="{9E436595-C7E7-44A0-B901-B85D7D2BDC81}"/>
              </a:ext>
            </a:extLst>
          </p:cNvPr>
          <p:cNvSpPr txBox="1"/>
          <p:nvPr/>
        </p:nvSpPr>
        <p:spPr>
          <a:xfrm>
            <a:off x="1955913" y="205367"/>
            <a:ext cx="5233182" cy="1077218"/>
          </a:xfrm>
          <a:prstGeom prst="rect">
            <a:avLst/>
          </a:prstGeom>
          <a:noFill/>
        </p:spPr>
        <p:txBody>
          <a:bodyPr wrap="square" rtlCol="0">
            <a:spAutoFit/>
          </a:bodyPr>
          <a:lstStyle/>
          <a:p>
            <a:pPr algn="ctr"/>
            <a:r>
              <a:rPr lang="en-US" altLang="zh-CN" sz="3200" b="1" dirty="0" smtClean="0">
                <a:solidFill>
                  <a:srgbClr val="01779A"/>
                </a:solidFill>
                <a:latin typeface="黑体" panose="02010609060101010101" pitchFamily="49" charset="-122"/>
                <a:ea typeface="黑体" panose="02010609060101010101" pitchFamily="49" charset="-122"/>
              </a:rPr>
              <a:t>2.3 </a:t>
            </a:r>
            <a:r>
              <a:rPr lang="zh-CN" altLang="en-US" sz="3200" b="1" dirty="0" smtClean="0">
                <a:solidFill>
                  <a:srgbClr val="01779A"/>
                </a:solidFill>
                <a:latin typeface="黑体" panose="02010609060101010101" pitchFamily="49" charset="-122"/>
                <a:ea typeface="黑体" panose="02010609060101010101" pitchFamily="49" charset="-122"/>
              </a:rPr>
              <a:t>基于</a:t>
            </a:r>
            <a:r>
              <a:rPr lang="zh-CN" altLang="en-US" sz="3200" b="1" dirty="0">
                <a:solidFill>
                  <a:srgbClr val="01779A"/>
                </a:solidFill>
                <a:latin typeface="黑体" panose="02010609060101010101" pitchFamily="49" charset="-122"/>
                <a:ea typeface="黑体" panose="02010609060101010101" pitchFamily="49" charset="-122"/>
              </a:rPr>
              <a:t>整数线性规划的粗配准</a:t>
            </a:r>
            <a:r>
              <a:rPr lang="zh-CN" altLang="en-US" sz="3200" b="1" dirty="0" smtClean="0">
                <a:solidFill>
                  <a:srgbClr val="01779A"/>
                </a:solidFill>
                <a:latin typeface="黑体" panose="02010609060101010101" pitchFamily="49" charset="-122"/>
                <a:ea typeface="黑体" panose="02010609060101010101" pitchFamily="49" charset="-122"/>
              </a:rPr>
              <a:t>方法</a:t>
            </a:r>
            <a:endParaRPr lang="zh-CN" altLang="en-US" sz="3200" b="1" dirty="0">
              <a:solidFill>
                <a:srgbClr val="01779A"/>
              </a:solidFill>
              <a:latin typeface="黑体" panose="02010609060101010101" pitchFamily="49" charset="-122"/>
              <a:ea typeface="黑体" panose="02010609060101010101" pitchFamily="49" charset="-122"/>
            </a:endParaRPr>
          </a:p>
        </p:txBody>
      </p:sp>
      <p:cxnSp>
        <p:nvCxnSpPr>
          <p:cNvPr id="5" name="直接连接符 4"/>
          <p:cNvCxnSpPr/>
          <p:nvPr/>
        </p:nvCxnSpPr>
        <p:spPr>
          <a:xfrm>
            <a:off x="7189095" y="1532709"/>
            <a:ext cx="0" cy="5164182"/>
          </a:xfrm>
          <a:prstGeom prst="line">
            <a:avLst/>
          </a:prstGeom>
          <a:ln w="19050">
            <a:solidFill>
              <a:srgbClr val="01779A"/>
            </a:solidFill>
            <a:prstDash val="dash"/>
          </a:ln>
        </p:spPr>
        <p:style>
          <a:lnRef idx="1">
            <a:schemeClr val="accent1"/>
          </a:lnRef>
          <a:fillRef idx="0">
            <a:schemeClr val="accent1"/>
          </a:fillRef>
          <a:effectRef idx="0">
            <a:schemeClr val="accent1"/>
          </a:effectRef>
          <a:fontRef idx="minor">
            <a:schemeClr val="tx1"/>
          </a:fontRef>
        </p:style>
      </p:cxnSp>
      <p:graphicFrame>
        <p:nvGraphicFramePr>
          <p:cNvPr id="14" name="对象 13"/>
          <p:cNvGraphicFramePr>
            <a:graphicFrameLocks noChangeAspect="1"/>
          </p:cNvGraphicFramePr>
          <p:nvPr>
            <p:extLst>
              <p:ext uri="{D42A27DB-BD31-4B8C-83A1-F6EECF244321}">
                <p14:modId xmlns:p14="http://schemas.microsoft.com/office/powerpoint/2010/main" val="1274822399"/>
              </p:ext>
            </p:extLst>
          </p:nvPr>
        </p:nvGraphicFramePr>
        <p:xfrm>
          <a:off x="533026" y="2182077"/>
          <a:ext cx="6065689" cy="1339220"/>
        </p:xfrm>
        <a:graphic>
          <a:graphicData uri="http://schemas.openxmlformats.org/presentationml/2006/ole">
            <mc:AlternateContent xmlns:mc="http://schemas.openxmlformats.org/markup-compatibility/2006">
              <mc:Choice xmlns:v="urn:schemas-microsoft-com:vml" Requires="v">
                <p:oleObj spid="_x0000_s9353" name="AxMath" r:id="rId5" imgW="2948040" imgH="650520" progId="Equation.AxMath">
                  <p:embed/>
                </p:oleObj>
              </mc:Choice>
              <mc:Fallback>
                <p:oleObj name="AxMath" r:id="rId5" imgW="2948040" imgH="650520" progId="Equation.AxMath">
                  <p:embed/>
                  <p:pic>
                    <p:nvPicPr>
                      <p:cNvPr id="3" name="对象 2"/>
                      <p:cNvPicPr/>
                      <p:nvPr/>
                    </p:nvPicPr>
                    <p:blipFill>
                      <a:blip r:embed="rId6"/>
                      <a:stretch>
                        <a:fillRect/>
                      </a:stretch>
                    </p:blipFill>
                    <p:spPr>
                      <a:xfrm>
                        <a:off x="533026" y="2182077"/>
                        <a:ext cx="6065689" cy="1339220"/>
                      </a:xfrm>
                      <a:prstGeom prst="rect">
                        <a:avLst/>
                      </a:prstGeom>
                    </p:spPr>
                  </p:pic>
                </p:oleObj>
              </mc:Fallback>
            </mc:AlternateContent>
          </a:graphicData>
        </a:graphic>
      </p:graphicFrame>
      <p:sp>
        <p:nvSpPr>
          <p:cNvPr id="15" name="矩形 14"/>
          <p:cNvSpPr/>
          <p:nvPr/>
        </p:nvSpPr>
        <p:spPr>
          <a:xfrm>
            <a:off x="177303" y="1665447"/>
            <a:ext cx="1467068" cy="400110"/>
          </a:xfrm>
          <a:prstGeom prst="rect">
            <a:avLst/>
          </a:prstGeom>
        </p:spPr>
        <p:txBody>
          <a:bodyPr wrap="none">
            <a:spAutoFit/>
          </a:bodyPr>
          <a:lstStyle/>
          <a:p>
            <a:r>
              <a:rPr lang="zh-CN" altLang="en-US" sz="2000" b="1" dirty="0" smtClean="0">
                <a:solidFill>
                  <a:schemeClr val="accent4">
                    <a:lumMod val="75000"/>
                  </a:schemeClr>
                </a:solidFill>
                <a:latin typeface="黑体" panose="02010609060101010101" pitchFamily="49" charset="-122"/>
                <a:ea typeface="黑体" panose="02010609060101010101" pitchFamily="49" charset="-122"/>
              </a:rPr>
              <a:t>优化技巧：</a:t>
            </a:r>
            <a:endParaRPr lang="en-US" altLang="zh-CN" sz="2000" b="1" dirty="0" smtClean="0">
              <a:solidFill>
                <a:schemeClr val="accent4">
                  <a:lumMod val="75000"/>
                </a:schemeClr>
              </a:solidFill>
              <a:latin typeface="黑体" panose="02010609060101010101" pitchFamily="49" charset="-122"/>
              <a:ea typeface="黑体" panose="02010609060101010101" pitchFamily="49" charset="-122"/>
            </a:endParaRPr>
          </a:p>
        </p:txBody>
      </p:sp>
      <p:graphicFrame>
        <p:nvGraphicFramePr>
          <p:cNvPr id="17" name="对象 16"/>
          <p:cNvGraphicFramePr>
            <a:graphicFrameLocks noChangeAspect="1"/>
          </p:cNvGraphicFramePr>
          <p:nvPr>
            <p:extLst>
              <p:ext uri="{D42A27DB-BD31-4B8C-83A1-F6EECF244321}">
                <p14:modId xmlns:p14="http://schemas.microsoft.com/office/powerpoint/2010/main" val="3358830923"/>
              </p:ext>
            </p:extLst>
          </p:nvPr>
        </p:nvGraphicFramePr>
        <p:xfrm>
          <a:off x="177303" y="4037031"/>
          <a:ext cx="3288936" cy="961689"/>
        </p:xfrm>
        <a:graphic>
          <a:graphicData uri="http://schemas.openxmlformats.org/presentationml/2006/ole">
            <mc:AlternateContent xmlns:mc="http://schemas.openxmlformats.org/markup-compatibility/2006">
              <mc:Choice xmlns:v="urn:schemas-microsoft-com:vml" Requires="v">
                <p:oleObj spid="_x0000_s9354" name="AxMath" r:id="rId7" imgW="2611440" imgH="763920" progId="Equation.AxMath">
                  <p:embed/>
                </p:oleObj>
              </mc:Choice>
              <mc:Fallback>
                <p:oleObj name="AxMath" r:id="rId7" imgW="2611440" imgH="763920" progId="Equation.AxMath">
                  <p:embed/>
                  <p:pic>
                    <p:nvPicPr>
                      <p:cNvPr id="8" name="对象 7"/>
                      <p:cNvPicPr/>
                      <p:nvPr/>
                    </p:nvPicPr>
                    <p:blipFill>
                      <a:blip r:embed="rId8"/>
                      <a:stretch>
                        <a:fillRect/>
                      </a:stretch>
                    </p:blipFill>
                    <p:spPr>
                      <a:xfrm>
                        <a:off x="177303" y="4037031"/>
                        <a:ext cx="3288936" cy="961689"/>
                      </a:xfrm>
                      <a:prstGeom prst="rect">
                        <a:avLst/>
                      </a:prstGeom>
                    </p:spPr>
                  </p:pic>
                </p:oleObj>
              </mc:Fallback>
            </mc:AlternateContent>
          </a:graphicData>
        </a:graphic>
      </p:graphicFrame>
      <p:graphicFrame>
        <p:nvGraphicFramePr>
          <p:cNvPr id="18" name="对象 17"/>
          <p:cNvGraphicFramePr>
            <a:graphicFrameLocks noChangeAspect="1"/>
          </p:cNvGraphicFramePr>
          <p:nvPr>
            <p:extLst>
              <p:ext uri="{D42A27DB-BD31-4B8C-83A1-F6EECF244321}">
                <p14:modId xmlns:p14="http://schemas.microsoft.com/office/powerpoint/2010/main" val="308963179"/>
              </p:ext>
            </p:extLst>
          </p:nvPr>
        </p:nvGraphicFramePr>
        <p:xfrm>
          <a:off x="3868680" y="3906402"/>
          <a:ext cx="3232216" cy="1682143"/>
        </p:xfrm>
        <a:graphic>
          <a:graphicData uri="http://schemas.openxmlformats.org/presentationml/2006/ole">
            <mc:AlternateContent xmlns:mc="http://schemas.openxmlformats.org/markup-compatibility/2006">
              <mc:Choice xmlns:v="urn:schemas-microsoft-com:vml" Requires="v">
                <p:oleObj spid="_x0000_s9355" name="AxMath" r:id="rId9" imgW="2214360" imgH="1153080" progId="Equation.AxMath">
                  <p:embed/>
                </p:oleObj>
              </mc:Choice>
              <mc:Fallback>
                <p:oleObj name="AxMath" r:id="rId9" imgW="2214360" imgH="1153080" progId="Equation.AxMath">
                  <p:embed/>
                  <p:pic>
                    <p:nvPicPr>
                      <p:cNvPr id="4" name="对象 3"/>
                      <p:cNvPicPr/>
                      <p:nvPr/>
                    </p:nvPicPr>
                    <p:blipFill>
                      <a:blip r:embed="rId10"/>
                      <a:stretch>
                        <a:fillRect/>
                      </a:stretch>
                    </p:blipFill>
                    <p:spPr>
                      <a:xfrm>
                        <a:off x="3868680" y="3906402"/>
                        <a:ext cx="3232216" cy="1682143"/>
                      </a:xfrm>
                      <a:prstGeom prst="rect">
                        <a:avLst/>
                      </a:prstGeom>
                    </p:spPr>
                  </p:pic>
                </p:oleObj>
              </mc:Fallback>
            </mc:AlternateContent>
          </a:graphicData>
        </a:graphic>
      </p:graphicFrame>
      <p:sp>
        <p:nvSpPr>
          <p:cNvPr id="19" name="左右箭头 18"/>
          <p:cNvSpPr/>
          <p:nvPr/>
        </p:nvSpPr>
        <p:spPr bwMode="auto">
          <a:xfrm>
            <a:off x="3207507" y="4712132"/>
            <a:ext cx="559904" cy="286588"/>
          </a:xfrm>
          <a:prstGeom prst="leftRightArrow">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ndParaRPr>
          </a:p>
        </p:txBody>
      </p:sp>
      <p:sp>
        <p:nvSpPr>
          <p:cNvPr id="20" name="矩形 19"/>
          <p:cNvSpPr/>
          <p:nvPr/>
        </p:nvSpPr>
        <p:spPr>
          <a:xfrm>
            <a:off x="177303" y="3682023"/>
            <a:ext cx="1467068" cy="400110"/>
          </a:xfrm>
          <a:prstGeom prst="rect">
            <a:avLst/>
          </a:prstGeom>
        </p:spPr>
        <p:txBody>
          <a:bodyPr wrap="none">
            <a:spAutoFit/>
          </a:bodyPr>
          <a:lstStyle/>
          <a:p>
            <a:r>
              <a:rPr lang="zh-CN" altLang="en-US" sz="2000" b="1" dirty="0" smtClean="0">
                <a:solidFill>
                  <a:schemeClr val="accent4">
                    <a:lumMod val="75000"/>
                  </a:schemeClr>
                </a:solidFill>
                <a:latin typeface="黑体" panose="02010609060101010101" pitchFamily="49" charset="-122"/>
                <a:ea typeface="黑体" panose="02010609060101010101" pitchFamily="49" charset="-122"/>
              </a:rPr>
              <a:t>方程转换：</a:t>
            </a:r>
            <a:endParaRPr lang="en-US" altLang="zh-CN" sz="2000" b="1" dirty="0" smtClean="0">
              <a:solidFill>
                <a:schemeClr val="accent4">
                  <a:lumMod val="75000"/>
                </a:schemeClr>
              </a:solidFill>
              <a:latin typeface="黑体" panose="02010609060101010101" pitchFamily="49" charset="-122"/>
              <a:ea typeface="黑体" panose="02010609060101010101" pitchFamily="49" charset="-122"/>
            </a:endParaRPr>
          </a:p>
        </p:txBody>
      </p:sp>
      <p:sp>
        <p:nvSpPr>
          <p:cNvPr id="21" name="矩形 20"/>
          <p:cNvSpPr/>
          <p:nvPr/>
        </p:nvSpPr>
        <p:spPr>
          <a:xfrm>
            <a:off x="1152357" y="5845198"/>
            <a:ext cx="1172116" cy="369332"/>
          </a:xfrm>
          <a:prstGeom prst="rect">
            <a:avLst/>
          </a:prstGeom>
        </p:spPr>
        <p:txBody>
          <a:bodyPr wrap="none">
            <a:spAutoFit/>
          </a:bodyPr>
          <a:lstStyle/>
          <a:p>
            <a:r>
              <a:rPr lang="en-US" altLang="zh-CN" dirty="0" smtClean="0">
                <a:solidFill>
                  <a:srgbClr val="01779A"/>
                </a:solidFill>
                <a:latin typeface="Times New Roman" panose="02020603050405020304" pitchFamily="18" charset="0"/>
                <a:ea typeface="黑体" panose="02010609060101010101" pitchFamily="49" charset="-122"/>
                <a:cs typeface="Times New Roman" panose="02020603050405020304" pitchFamily="18" charset="0"/>
              </a:rPr>
              <a:t>NP</a:t>
            </a:r>
            <a:r>
              <a:rPr lang="zh-CN" altLang="en-US" dirty="0" smtClean="0">
                <a:solidFill>
                  <a:srgbClr val="01779A"/>
                </a:solidFill>
                <a:latin typeface="黑体" panose="02010609060101010101" pitchFamily="49" charset="-122"/>
                <a:ea typeface="黑体" panose="02010609060101010101" pitchFamily="49" charset="-122"/>
              </a:rPr>
              <a:t>难问题</a:t>
            </a:r>
            <a:endParaRPr lang="en-US" altLang="zh-CN" dirty="0" smtClean="0">
              <a:solidFill>
                <a:srgbClr val="01779A"/>
              </a:solidFill>
              <a:latin typeface="黑体" panose="02010609060101010101" pitchFamily="49" charset="-122"/>
              <a:ea typeface="黑体" panose="02010609060101010101" pitchFamily="49" charset="-122"/>
            </a:endParaRPr>
          </a:p>
        </p:txBody>
      </p:sp>
      <p:sp>
        <p:nvSpPr>
          <p:cNvPr id="22" name="矩形 21"/>
          <p:cNvSpPr/>
          <p:nvPr/>
        </p:nvSpPr>
        <p:spPr>
          <a:xfrm>
            <a:off x="4513223" y="5845198"/>
            <a:ext cx="2031325" cy="369332"/>
          </a:xfrm>
          <a:prstGeom prst="rect">
            <a:avLst/>
          </a:prstGeom>
        </p:spPr>
        <p:txBody>
          <a:bodyPr wrap="none">
            <a:spAutoFit/>
          </a:bodyPr>
          <a:lstStyle/>
          <a:p>
            <a:r>
              <a:rPr lang="zh-CN" altLang="en-US" dirty="0" smtClean="0">
                <a:solidFill>
                  <a:srgbClr val="01779A"/>
                </a:solidFill>
                <a:latin typeface="黑体" panose="02010609060101010101" pitchFamily="49" charset="-122"/>
                <a:ea typeface="黑体" panose="02010609060101010101" pitchFamily="49" charset="-122"/>
              </a:rPr>
              <a:t>整数线性规划问题</a:t>
            </a:r>
            <a:endParaRPr lang="en-US" altLang="zh-CN" dirty="0" smtClean="0">
              <a:solidFill>
                <a:srgbClr val="01779A"/>
              </a:solidFill>
              <a:latin typeface="黑体" panose="02010609060101010101" pitchFamily="49" charset="-122"/>
              <a:ea typeface="黑体" panose="02010609060101010101" pitchFamily="49" charset="-122"/>
            </a:endParaRPr>
          </a:p>
        </p:txBody>
      </p:sp>
      <p:sp>
        <p:nvSpPr>
          <p:cNvPr id="23" name="左右箭头 22"/>
          <p:cNvSpPr/>
          <p:nvPr/>
        </p:nvSpPr>
        <p:spPr bwMode="auto">
          <a:xfrm>
            <a:off x="3207507" y="5886570"/>
            <a:ext cx="559904" cy="286588"/>
          </a:xfrm>
          <a:prstGeom prst="leftRightArrow">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ndParaRPr>
          </a:p>
        </p:txBody>
      </p:sp>
      <p:sp>
        <p:nvSpPr>
          <p:cNvPr id="24" name="圆角矩形 23"/>
          <p:cNvSpPr/>
          <p:nvPr/>
        </p:nvSpPr>
        <p:spPr>
          <a:xfrm>
            <a:off x="182625" y="1680087"/>
            <a:ext cx="6923592" cy="1841209"/>
          </a:xfrm>
          <a:prstGeom prst="roundRect">
            <a:avLst>
              <a:gd name="adj" fmla="val 4571"/>
            </a:avLst>
          </a:prstGeom>
          <a:noFill/>
          <a:ln w="28575">
            <a:solidFill>
              <a:schemeClr val="accent4">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buClr>
                <a:srgbClr val="01779A"/>
              </a:buClr>
            </a:pPr>
            <a:endParaRPr lang="zh-CN" altLang="en-US" sz="1600" dirty="0">
              <a:solidFill>
                <a:srgbClr val="01779A"/>
              </a:solidFill>
            </a:endParaRPr>
          </a:p>
        </p:txBody>
      </p:sp>
      <p:sp>
        <p:nvSpPr>
          <p:cNvPr id="25" name="圆角矩形 24"/>
          <p:cNvSpPr/>
          <p:nvPr/>
        </p:nvSpPr>
        <p:spPr>
          <a:xfrm>
            <a:off x="177303" y="3697040"/>
            <a:ext cx="6923592" cy="2614113"/>
          </a:xfrm>
          <a:prstGeom prst="roundRect">
            <a:avLst>
              <a:gd name="adj" fmla="val 4571"/>
            </a:avLst>
          </a:prstGeom>
          <a:noFill/>
          <a:ln w="28575">
            <a:solidFill>
              <a:schemeClr val="accent4">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buClr>
                <a:srgbClr val="01779A"/>
              </a:buClr>
            </a:pPr>
            <a:endParaRPr lang="zh-CN" altLang="en-US" sz="1600" dirty="0">
              <a:solidFill>
                <a:srgbClr val="01779A"/>
              </a:solidFill>
            </a:endParaRPr>
          </a:p>
        </p:txBody>
      </p:sp>
    </p:spTree>
    <p:extLst>
      <p:ext uri="{BB962C8B-B14F-4D97-AF65-F5344CB8AC3E}">
        <p14:creationId xmlns:p14="http://schemas.microsoft.com/office/powerpoint/2010/main" val="96136389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3"/>
          <a:stretch>
            <a:fillRect/>
          </a:stretch>
        </p:blipFill>
        <p:spPr>
          <a:xfrm>
            <a:off x="7339090" y="2443335"/>
            <a:ext cx="1658256" cy="3401863"/>
          </a:xfrm>
          <a:prstGeom prst="rect">
            <a:avLst/>
          </a:prstGeom>
        </p:spPr>
      </p:pic>
      <p:cxnSp>
        <p:nvCxnSpPr>
          <p:cNvPr id="2" name="直接连接符 1">
            <a:extLst>
              <a:ext uri="{FF2B5EF4-FFF2-40B4-BE49-F238E27FC236}">
                <a16:creationId xmlns:a16="http://schemas.microsoft.com/office/drawing/2014/main" id="{E600F731-67AF-4054-9E56-2BEECA142B10}"/>
              </a:ext>
            </a:extLst>
          </p:cNvPr>
          <p:cNvCxnSpPr>
            <a:cxnSpLocks/>
          </p:cNvCxnSpPr>
          <p:nvPr/>
        </p:nvCxnSpPr>
        <p:spPr>
          <a:xfrm flipV="1">
            <a:off x="260181" y="1360561"/>
            <a:ext cx="8623637" cy="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文本框 15">
            <a:extLst>
              <a:ext uri="{FF2B5EF4-FFF2-40B4-BE49-F238E27FC236}">
                <a16:creationId xmlns:a16="http://schemas.microsoft.com/office/drawing/2014/main" id="{9E436595-C7E7-44A0-B901-B85D7D2BDC81}"/>
              </a:ext>
            </a:extLst>
          </p:cNvPr>
          <p:cNvSpPr txBox="1"/>
          <p:nvPr/>
        </p:nvSpPr>
        <p:spPr>
          <a:xfrm>
            <a:off x="1955913" y="205367"/>
            <a:ext cx="5233182" cy="1077218"/>
          </a:xfrm>
          <a:prstGeom prst="rect">
            <a:avLst/>
          </a:prstGeom>
          <a:noFill/>
        </p:spPr>
        <p:txBody>
          <a:bodyPr wrap="square" rtlCol="0">
            <a:spAutoFit/>
          </a:bodyPr>
          <a:lstStyle/>
          <a:p>
            <a:pPr algn="ctr"/>
            <a:r>
              <a:rPr lang="en-US" altLang="zh-CN" sz="3200" b="1" dirty="0" smtClean="0">
                <a:solidFill>
                  <a:srgbClr val="01779A"/>
                </a:solidFill>
                <a:latin typeface="黑体" panose="02010609060101010101" pitchFamily="49" charset="-122"/>
                <a:ea typeface="黑体" panose="02010609060101010101" pitchFamily="49" charset="-122"/>
              </a:rPr>
              <a:t>2.3 </a:t>
            </a:r>
            <a:r>
              <a:rPr lang="zh-CN" altLang="en-US" sz="3200" b="1" dirty="0" smtClean="0">
                <a:solidFill>
                  <a:srgbClr val="01779A"/>
                </a:solidFill>
                <a:latin typeface="黑体" panose="02010609060101010101" pitchFamily="49" charset="-122"/>
                <a:ea typeface="黑体" panose="02010609060101010101" pitchFamily="49" charset="-122"/>
              </a:rPr>
              <a:t>基于</a:t>
            </a:r>
            <a:r>
              <a:rPr lang="zh-CN" altLang="en-US" sz="3200" b="1" dirty="0">
                <a:solidFill>
                  <a:srgbClr val="01779A"/>
                </a:solidFill>
                <a:latin typeface="黑体" panose="02010609060101010101" pitchFamily="49" charset="-122"/>
                <a:ea typeface="黑体" panose="02010609060101010101" pitchFamily="49" charset="-122"/>
              </a:rPr>
              <a:t>整数线性规划的粗配准</a:t>
            </a:r>
            <a:r>
              <a:rPr lang="zh-CN" altLang="en-US" sz="3200" b="1" dirty="0" smtClean="0">
                <a:solidFill>
                  <a:srgbClr val="01779A"/>
                </a:solidFill>
                <a:latin typeface="黑体" panose="02010609060101010101" pitchFamily="49" charset="-122"/>
                <a:ea typeface="黑体" panose="02010609060101010101" pitchFamily="49" charset="-122"/>
              </a:rPr>
              <a:t>方法</a:t>
            </a:r>
            <a:endParaRPr lang="zh-CN" altLang="en-US" sz="3200" b="1" dirty="0">
              <a:solidFill>
                <a:srgbClr val="01779A"/>
              </a:solidFill>
              <a:latin typeface="黑体" panose="02010609060101010101" pitchFamily="49" charset="-122"/>
              <a:ea typeface="黑体" panose="02010609060101010101" pitchFamily="49" charset="-122"/>
            </a:endParaRPr>
          </a:p>
        </p:txBody>
      </p:sp>
      <p:cxnSp>
        <p:nvCxnSpPr>
          <p:cNvPr id="5" name="直接连接符 4"/>
          <p:cNvCxnSpPr/>
          <p:nvPr/>
        </p:nvCxnSpPr>
        <p:spPr>
          <a:xfrm>
            <a:off x="7189095" y="1532709"/>
            <a:ext cx="0" cy="5164182"/>
          </a:xfrm>
          <a:prstGeom prst="line">
            <a:avLst/>
          </a:prstGeom>
          <a:ln w="19050">
            <a:solidFill>
              <a:srgbClr val="01779A"/>
            </a:solidFill>
            <a:prstDash val="dash"/>
          </a:ln>
        </p:spPr>
        <p:style>
          <a:lnRef idx="1">
            <a:schemeClr val="accent1"/>
          </a:lnRef>
          <a:fillRef idx="0">
            <a:schemeClr val="accent1"/>
          </a:fillRef>
          <a:effectRef idx="0">
            <a:schemeClr val="accent1"/>
          </a:effectRef>
          <a:fontRef idx="minor">
            <a:schemeClr val="tx1"/>
          </a:fontRef>
        </p:style>
      </p:cxnSp>
      <p:pic>
        <p:nvPicPr>
          <p:cNvPr id="10" name="图片 9" descr="C:\Users\hasee\AppData\Local\Temp\1567592052(1).jpg"/>
          <p:cNvPicPr/>
          <p:nvPr/>
        </p:nvPicPr>
        <p:blipFill>
          <a:blip r:embed="rId4">
            <a:extLst>
              <a:ext uri="{28A0092B-C50C-407E-A947-70E740481C1C}">
                <a14:useLocalDpi xmlns:a14="http://schemas.microsoft.com/office/drawing/2010/main" val="0"/>
              </a:ext>
            </a:extLst>
          </a:blip>
          <a:srcRect/>
          <a:stretch>
            <a:fillRect/>
          </a:stretch>
        </p:blipFill>
        <p:spPr bwMode="auto">
          <a:xfrm>
            <a:off x="76192" y="3748257"/>
            <a:ext cx="6999640" cy="2561330"/>
          </a:xfrm>
          <a:prstGeom prst="rect">
            <a:avLst/>
          </a:prstGeom>
          <a:noFill/>
          <a:ln>
            <a:noFill/>
          </a:ln>
        </p:spPr>
      </p:pic>
      <p:sp>
        <p:nvSpPr>
          <p:cNvPr id="11" name="文本框 10"/>
          <p:cNvSpPr txBox="1"/>
          <p:nvPr/>
        </p:nvSpPr>
        <p:spPr>
          <a:xfrm>
            <a:off x="1802962" y="3303641"/>
            <a:ext cx="3685673" cy="307777"/>
          </a:xfrm>
          <a:prstGeom prst="rect">
            <a:avLst/>
          </a:prstGeom>
          <a:noFill/>
        </p:spPr>
        <p:txBody>
          <a:bodyPr wrap="square" rtlCol="0">
            <a:spAutoFit/>
          </a:bodyPr>
          <a:lstStyle/>
          <a:p>
            <a:pPr algn="ctr"/>
            <a:r>
              <a:rPr lang="zh-CN" altLang="en-US" sz="1400" dirty="0">
                <a:latin typeface="黑体" panose="02010609060101010101" pitchFamily="49" charset="-122"/>
                <a:ea typeface="黑体" panose="02010609060101010101" pitchFamily="49" charset="-122"/>
                <a:cs typeface="Times New Roman" panose="02020603050405020304" pitchFamily="18" charset="0"/>
              </a:rPr>
              <a:t>基于整数线性规划的粗配准</a:t>
            </a:r>
            <a:r>
              <a:rPr lang="zh-CN" altLang="en-US" sz="1400" dirty="0" smtClean="0">
                <a:latin typeface="黑体" panose="02010609060101010101" pitchFamily="49" charset="-122"/>
                <a:ea typeface="黑体" panose="02010609060101010101" pitchFamily="49" charset="-122"/>
                <a:cs typeface="Times New Roman" panose="02020603050405020304" pitchFamily="18" charset="0"/>
              </a:rPr>
              <a:t>方法流程图</a:t>
            </a:r>
            <a:endParaRPr lang="zh-CN" altLang="en-US" dirty="0">
              <a:latin typeface="黑体" panose="02010609060101010101" pitchFamily="49" charset="-122"/>
              <a:ea typeface="黑体" panose="02010609060101010101" pitchFamily="49" charset="-122"/>
              <a:cs typeface="Times New Roman" panose="02020603050405020304" pitchFamily="18" charset="0"/>
            </a:endParaRPr>
          </a:p>
        </p:txBody>
      </p:sp>
      <p:sp>
        <p:nvSpPr>
          <p:cNvPr id="12" name="文本框 11"/>
          <p:cNvSpPr txBox="1"/>
          <p:nvPr/>
        </p:nvSpPr>
        <p:spPr>
          <a:xfrm>
            <a:off x="0" y="6362449"/>
            <a:ext cx="7039101" cy="307777"/>
          </a:xfrm>
          <a:prstGeom prst="rect">
            <a:avLst/>
          </a:prstGeom>
          <a:noFill/>
        </p:spPr>
        <p:txBody>
          <a:bodyPr wrap="square" rtlCol="0">
            <a:spAutoFit/>
          </a:bodyPr>
          <a:lstStyle/>
          <a:p>
            <a:pPr algn="ctr"/>
            <a:r>
              <a:rPr lang="zh-CN" altLang="en-US" sz="1400" dirty="0" smtClean="0">
                <a:latin typeface="黑体" panose="02010609060101010101" pitchFamily="49" charset="-122"/>
                <a:ea typeface="黑体" panose="02010609060101010101" pitchFamily="49" charset="-122"/>
                <a:cs typeface="Times New Roman" panose="02020603050405020304" pitchFamily="18" charset="0"/>
              </a:rPr>
              <a:t>特征点匹配对结果图。</a:t>
            </a:r>
            <a:r>
              <a:rPr lang="en-US" altLang="zh-CN" sz="1400" dirty="0" smtClean="0">
                <a:latin typeface="黑体" panose="02010609060101010101" pitchFamily="49" charset="-122"/>
                <a:ea typeface="黑体" panose="02010609060101010101" pitchFamily="49" charset="-122"/>
                <a:cs typeface="Times New Roman" panose="02020603050405020304" pitchFamily="18" charset="0"/>
              </a:rPr>
              <a:t>(a)NN</a:t>
            </a:r>
            <a:r>
              <a:rPr lang="en-US" altLang="zh-CN" sz="1400" dirty="0">
                <a:latin typeface="黑体" panose="02010609060101010101" pitchFamily="49" charset="-122"/>
                <a:ea typeface="黑体" panose="02010609060101010101" pitchFamily="49" charset="-122"/>
                <a:cs typeface="Times New Roman" panose="02020603050405020304" pitchFamily="18" charset="0"/>
              </a:rPr>
              <a:t>, (</a:t>
            </a:r>
            <a:r>
              <a:rPr lang="en-US" altLang="zh-CN" sz="1400" dirty="0" smtClean="0">
                <a:latin typeface="黑体" panose="02010609060101010101" pitchFamily="49" charset="-122"/>
                <a:ea typeface="黑体" panose="02010609060101010101" pitchFamily="49" charset="-122"/>
                <a:cs typeface="Times New Roman" panose="02020603050405020304" pitchFamily="18" charset="0"/>
              </a:rPr>
              <a:t>b)NNDR</a:t>
            </a:r>
            <a:r>
              <a:rPr lang="en-US" altLang="zh-CN" sz="1400" dirty="0">
                <a:latin typeface="黑体" panose="02010609060101010101" pitchFamily="49" charset="-122"/>
                <a:ea typeface="黑体" panose="02010609060101010101" pitchFamily="49" charset="-122"/>
                <a:cs typeface="Times New Roman" panose="02020603050405020304" pitchFamily="18" charset="0"/>
              </a:rPr>
              <a:t>, (</a:t>
            </a:r>
            <a:r>
              <a:rPr lang="en-US" altLang="zh-CN" sz="1400" dirty="0" smtClean="0">
                <a:latin typeface="黑体" panose="02010609060101010101" pitchFamily="49" charset="-122"/>
                <a:ea typeface="黑体" panose="02010609060101010101" pitchFamily="49" charset="-122"/>
                <a:cs typeface="Times New Roman" panose="02020603050405020304" pitchFamily="18" charset="0"/>
              </a:rPr>
              <a:t>c)Hough</a:t>
            </a:r>
            <a:r>
              <a:rPr lang="en-US" altLang="zh-CN" sz="1400" dirty="0">
                <a:latin typeface="黑体" panose="02010609060101010101" pitchFamily="49" charset="-122"/>
                <a:ea typeface="黑体" panose="02010609060101010101" pitchFamily="49" charset="-122"/>
                <a:cs typeface="Times New Roman" panose="02020603050405020304" pitchFamily="18" charset="0"/>
              </a:rPr>
              <a:t>, (</a:t>
            </a:r>
            <a:r>
              <a:rPr lang="en-US" altLang="zh-CN" sz="1400" dirty="0" smtClean="0">
                <a:latin typeface="黑体" panose="02010609060101010101" pitchFamily="49" charset="-122"/>
                <a:ea typeface="黑体" panose="02010609060101010101" pitchFamily="49" charset="-122"/>
                <a:cs typeface="Times New Roman" panose="02020603050405020304" pitchFamily="18" charset="0"/>
              </a:rPr>
              <a:t>d)GC</a:t>
            </a:r>
            <a:r>
              <a:rPr lang="en-US" altLang="zh-CN" sz="1400" dirty="0">
                <a:latin typeface="黑体" panose="02010609060101010101" pitchFamily="49" charset="-122"/>
                <a:ea typeface="黑体" panose="02010609060101010101" pitchFamily="49" charset="-122"/>
                <a:cs typeface="Times New Roman" panose="02020603050405020304" pitchFamily="18" charset="0"/>
              </a:rPr>
              <a:t>, (</a:t>
            </a:r>
            <a:r>
              <a:rPr lang="en-US" altLang="zh-CN" sz="1400" dirty="0" smtClean="0">
                <a:latin typeface="黑体" panose="02010609060101010101" pitchFamily="49" charset="-122"/>
                <a:ea typeface="黑体" panose="02010609060101010101" pitchFamily="49" charset="-122"/>
                <a:cs typeface="Times New Roman" panose="02020603050405020304" pitchFamily="18" charset="0"/>
              </a:rPr>
              <a:t>e)ours</a:t>
            </a:r>
            <a:endParaRPr lang="zh-CN" altLang="en-US" dirty="0">
              <a:latin typeface="黑体" panose="02010609060101010101" pitchFamily="49" charset="-122"/>
              <a:ea typeface="黑体" panose="02010609060101010101" pitchFamily="49" charset="-122"/>
              <a:cs typeface="Times New Roman" panose="02020603050405020304" pitchFamily="18" charset="0"/>
            </a:endParaRPr>
          </a:p>
        </p:txBody>
      </p:sp>
      <p:pic>
        <p:nvPicPr>
          <p:cNvPr id="13" name="图片 12"/>
          <p:cNvPicPr>
            <a:picLocks noChangeAspect="1"/>
          </p:cNvPicPr>
          <p:nvPr/>
        </p:nvPicPr>
        <p:blipFill>
          <a:blip r:embed="rId5"/>
          <a:stretch>
            <a:fillRect/>
          </a:stretch>
        </p:blipFill>
        <p:spPr>
          <a:xfrm>
            <a:off x="85164" y="1383203"/>
            <a:ext cx="6965226" cy="2037329"/>
          </a:xfrm>
          <a:prstGeom prst="rect">
            <a:avLst/>
          </a:prstGeom>
        </p:spPr>
      </p:pic>
    </p:spTree>
    <p:extLst>
      <p:ext uri="{BB962C8B-B14F-4D97-AF65-F5344CB8AC3E}">
        <p14:creationId xmlns:p14="http://schemas.microsoft.com/office/powerpoint/2010/main" val="32745889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a:extLst>
              <a:ext uri="{FF2B5EF4-FFF2-40B4-BE49-F238E27FC236}">
                <a16:creationId xmlns:a16="http://schemas.microsoft.com/office/drawing/2014/main" id="{E600F731-67AF-4054-9E56-2BEECA142B10}"/>
              </a:ext>
            </a:extLst>
          </p:cNvPr>
          <p:cNvCxnSpPr>
            <a:cxnSpLocks/>
          </p:cNvCxnSpPr>
          <p:nvPr/>
        </p:nvCxnSpPr>
        <p:spPr>
          <a:xfrm flipV="1">
            <a:off x="260181" y="1360561"/>
            <a:ext cx="8623637" cy="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文本框 15">
            <a:extLst>
              <a:ext uri="{FF2B5EF4-FFF2-40B4-BE49-F238E27FC236}">
                <a16:creationId xmlns:a16="http://schemas.microsoft.com/office/drawing/2014/main" id="{9E436595-C7E7-44A0-B901-B85D7D2BDC81}"/>
              </a:ext>
            </a:extLst>
          </p:cNvPr>
          <p:cNvSpPr txBox="1"/>
          <p:nvPr/>
        </p:nvSpPr>
        <p:spPr>
          <a:xfrm>
            <a:off x="1955913" y="205367"/>
            <a:ext cx="5233182" cy="1077218"/>
          </a:xfrm>
          <a:prstGeom prst="rect">
            <a:avLst/>
          </a:prstGeom>
          <a:noFill/>
        </p:spPr>
        <p:txBody>
          <a:bodyPr wrap="square" rtlCol="0">
            <a:spAutoFit/>
          </a:bodyPr>
          <a:lstStyle/>
          <a:p>
            <a:pPr algn="ctr"/>
            <a:r>
              <a:rPr lang="en-US" altLang="zh-CN" sz="3200" b="1" dirty="0" smtClean="0">
                <a:solidFill>
                  <a:srgbClr val="01779A"/>
                </a:solidFill>
                <a:latin typeface="黑体" panose="02010609060101010101" pitchFamily="49" charset="-122"/>
                <a:ea typeface="黑体" panose="02010609060101010101" pitchFamily="49" charset="-122"/>
              </a:rPr>
              <a:t>2.3 </a:t>
            </a:r>
            <a:r>
              <a:rPr lang="zh-CN" altLang="en-US" sz="3200" b="1" dirty="0" smtClean="0">
                <a:solidFill>
                  <a:srgbClr val="01779A"/>
                </a:solidFill>
                <a:latin typeface="黑体" panose="02010609060101010101" pitchFamily="49" charset="-122"/>
                <a:ea typeface="黑体" panose="02010609060101010101" pitchFamily="49" charset="-122"/>
              </a:rPr>
              <a:t>基于</a:t>
            </a:r>
            <a:r>
              <a:rPr lang="zh-CN" altLang="en-US" sz="3200" b="1" dirty="0">
                <a:solidFill>
                  <a:srgbClr val="01779A"/>
                </a:solidFill>
                <a:latin typeface="黑体" panose="02010609060101010101" pitchFamily="49" charset="-122"/>
                <a:ea typeface="黑体" panose="02010609060101010101" pitchFamily="49" charset="-122"/>
              </a:rPr>
              <a:t>整数线性规划的粗配准</a:t>
            </a:r>
            <a:r>
              <a:rPr lang="zh-CN" altLang="en-US" sz="3200" b="1" dirty="0" smtClean="0">
                <a:solidFill>
                  <a:srgbClr val="01779A"/>
                </a:solidFill>
                <a:latin typeface="黑体" panose="02010609060101010101" pitchFamily="49" charset="-122"/>
                <a:ea typeface="黑体" panose="02010609060101010101" pitchFamily="49" charset="-122"/>
              </a:rPr>
              <a:t>方法</a:t>
            </a:r>
            <a:endParaRPr lang="zh-CN" altLang="en-US" sz="3200" b="1" dirty="0">
              <a:solidFill>
                <a:srgbClr val="01779A"/>
              </a:solidFill>
              <a:latin typeface="黑体" panose="02010609060101010101" pitchFamily="49" charset="-122"/>
              <a:ea typeface="黑体" panose="02010609060101010101" pitchFamily="49" charset="-122"/>
            </a:endParaRPr>
          </a:p>
        </p:txBody>
      </p:sp>
      <p:sp>
        <p:nvSpPr>
          <p:cNvPr id="25" name="内容占位符 2">
            <a:extLst>
              <a:ext uri="{FF2B5EF4-FFF2-40B4-BE49-F238E27FC236}">
                <a16:creationId xmlns:a16="http://schemas.microsoft.com/office/drawing/2014/main" id="{F5D83EC4-3D2F-461D-8007-55FE6EE7F53E}"/>
              </a:ext>
            </a:extLst>
          </p:cNvPr>
          <p:cNvSpPr txBox="1">
            <a:spLocks/>
          </p:cNvSpPr>
          <p:nvPr/>
        </p:nvSpPr>
        <p:spPr bwMode="auto">
          <a:xfrm>
            <a:off x="260181" y="1387207"/>
            <a:ext cx="8477250" cy="7387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hlink"/>
              </a:buClr>
              <a:buFont typeface="Wingdings" pitchFamily="2" charset="2"/>
              <a:buChar char="v"/>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itchFamily="2" charset="2"/>
              <a:buChar char="§"/>
              <a:defRPr sz="2800" b="1">
                <a:solidFill>
                  <a:schemeClr val="tx1"/>
                </a:solidFill>
                <a:latin typeface="仿宋_GB2312" pitchFamily="49" charset="-122"/>
                <a:ea typeface="仿宋_GB2312" pitchFamily="49" charset="-122"/>
                <a:cs typeface="仿宋_GB2312"/>
              </a:defRPr>
            </a:lvl2pPr>
            <a:lvl3pPr marL="1143000" indent="-228600" algn="l" rtl="0" eaLnBrk="0" fontAlgn="base" hangingPunct="0">
              <a:spcBef>
                <a:spcPct val="20000"/>
              </a:spcBef>
              <a:spcAft>
                <a:spcPct val="0"/>
              </a:spcAft>
              <a:buClr>
                <a:schemeClr val="tx1"/>
              </a:buClr>
              <a:buChar char="•"/>
              <a:defRPr sz="2400" b="1">
                <a:solidFill>
                  <a:schemeClr val="tx1"/>
                </a:solidFill>
                <a:latin typeface="仿宋_GB2312" pitchFamily="49" charset="-122"/>
                <a:ea typeface="仿宋_GB2312" pitchFamily="49" charset="-122"/>
                <a:cs typeface="仿宋_GB2312"/>
              </a:defRPr>
            </a:lvl3pPr>
            <a:lvl4pPr marL="1600200" indent="-228600" algn="l" rtl="0" eaLnBrk="0" fontAlgn="base" hangingPunct="0">
              <a:spcBef>
                <a:spcPct val="20000"/>
              </a:spcBef>
              <a:spcAft>
                <a:spcPct val="0"/>
              </a:spcAft>
              <a:buChar char="–"/>
              <a:defRPr sz="2000" b="1">
                <a:solidFill>
                  <a:schemeClr val="tx1"/>
                </a:solidFill>
                <a:latin typeface="仿宋_GB2312" pitchFamily="49" charset="-122"/>
                <a:ea typeface="仿宋_GB2312" pitchFamily="49" charset="-122"/>
                <a:cs typeface="仿宋_GB2312"/>
              </a:defRPr>
            </a:lvl4pPr>
            <a:lvl5pPr marL="2057400" indent="-228600" algn="l" rtl="0" eaLnBrk="0" fontAlgn="base" hangingPunct="0">
              <a:spcBef>
                <a:spcPct val="20000"/>
              </a:spcBef>
              <a:spcAft>
                <a:spcPct val="0"/>
              </a:spcAft>
              <a:buChar char="»"/>
              <a:defRPr sz="2000" b="1">
                <a:solidFill>
                  <a:schemeClr val="tx1"/>
                </a:solidFill>
                <a:latin typeface="仿宋_GB2312" pitchFamily="49" charset="-122"/>
                <a:ea typeface="仿宋_GB2312" pitchFamily="49" charset="-122"/>
                <a:cs typeface="仿宋_GB2312"/>
              </a:defRPr>
            </a:lvl5pPr>
            <a:lvl6pPr marL="2514600" indent="-228600" algn="l" rtl="0" eaLnBrk="1" fontAlgn="base" hangingPunct="1">
              <a:spcBef>
                <a:spcPct val="20000"/>
              </a:spcBef>
              <a:spcAft>
                <a:spcPct val="0"/>
              </a:spcAft>
              <a:buChar char="»"/>
              <a:defRPr sz="2000" b="1">
                <a:solidFill>
                  <a:schemeClr val="tx1"/>
                </a:solidFill>
                <a:latin typeface="仿宋_GB2312" pitchFamily="49" charset="-122"/>
                <a:ea typeface="仿宋_GB2312" pitchFamily="49" charset="-122"/>
              </a:defRPr>
            </a:lvl6pPr>
            <a:lvl7pPr marL="2971800" indent="-228600" algn="l" rtl="0" eaLnBrk="1" fontAlgn="base" hangingPunct="1">
              <a:spcBef>
                <a:spcPct val="20000"/>
              </a:spcBef>
              <a:spcAft>
                <a:spcPct val="0"/>
              </a:spcAft>
              <a:buChar char="»"/>
              <a:defRPr sz="2000" b="1">
                <a:solidFill>
                  <a:schemeClr val="tx1"/>
                </a:solidFill>
                <a:latin typeface="仿宋_GB2312" pitchFamily="49" charset="-122"/>
                <a:ea typeface="仿宋_GB2312" pitchFamily="49" charset="-122"/>
              </a:defRPr>
            </a:lvl7pPr>
            <a:lvl8pPr marL="3429000" indent="-228600" algn="l" rtl="0" eaLnBrk="1" fontAlgn="base" hangingPunct="1">
              <a:spcBef>
                <a:spcPct val="20000"/>
              </a:spcBef>
              <a:spcAft>
                <a:spcPct val="0"/>
              </a:spcAft>
              <a:buChar char="»"/>
              <a:defRPr sz="2000" b="1">
                <a:solidFill>
                  <a:schemeClr val="tx1"/>
                </a:solidFill>
                <a:latin typeface="仿宋_GB2312" pitchFamily="49" charset="-122"/>
                <a:ea typeface="仿宋_GB2312" pitchFamily="49" charset="-122"/>
              </a:defRPr>
            </a:lvl8pPr>
            <a:lvl9pPr marL="3886200" indent="-228600" algn="l" rtl="0" eaLnBrk="1" fontAlgn="base" hangingPunct="1">
              <a:spcBef>
                <a:spcPct val="20000"/>
              </a:spcBef>
              <a:spcAft>
                <a:spcPct val="0"/>
              </a:spcAft>
              <a:buChar char="»"/>
              <a:defRPr sz="2000" b="1">
                <a:solidFill>
                  <a:schemeClr val="tx1"/>
                </a:solidFill>
                <a:latin typeface="仿宋_GB2312" pitchFamily="49" charset="-122"/>
                <a:ea typeface="仿宋_GB2312" pitchFamily="49" charset="-122"/>
              </a:defRPr>
            </a:lvl9pPr>
          </a:lstStyle>
          <a:p>
            <a:pPr marL="0" indent="0" algn="just">
              <a:buClr>
                <a:srgbClr val="99CCFF"/>
              </a:buClr>
              <a:buNone/>
            </a:pPr>
            <a:r>
              <a:rPr lang="zh-CN" altLang="en-US" sz="2000" b="1" dirty="0" smtClean="0">
                <a:solidFill>
                  <a:schemeClr val="accent4">
                    <a:lumMod val="75000"/>
                  </a:schemeClr>
                </a:solidFill>
                <a:latin typeface="黑体" panose="02010609060101010101" pitchFamily="49" charset="-122"/>
                <a:ea typeface="黑体" panose="02010609060101010101" pitchFamily="49" charset="-122"/>
              </a:rPr>
              <a:t>实验结果分析：</a:t>
            </a:r>
            <a:endParaRPr lang="en-US" altLang="zh-CN" sz="2000" dirty="0" smtClean="0">
              <a:solidFill>
                <a:srgbClr val="01779A"/>
              </a:solidFill>
              <a:latin typeface="黑体" panose="02010609060101010101" pitchFamily="49" charset="-122"/>
              <a:ea typeface="黑体" panose="02010609060101010101" pitchFamily="49" charset="-122"/>
            </a:endParaRPr>
          </a:p>
          <a:p>
            <a:pPr algn="just">
              <a:buClr>
                <a:srgbClr val="01779A"/>
              </a:buClr>
              <a:buFont typeface="+mj-ea"/>
              <a:buAutoNum type="circleNumDbPlain"/>
            </a:pPr>
            <a:r>
              <a:rPr lang="zh-CN" altLang="en-US" sz="1600" dirty="0" smtClean="0">
                <a:solidFill>
                  <a:srgbClr val="01779A"/>
                </a:solidFill>
                <a:latin typeface="黑体" panose="02010609060101010101" pitchFamily="49" charset="-122"/>
                <a:ea typeface="黑体" panose="02010609060101010101" pitchFamily="49" charset="-122"/>
              </a:rPr>
              <a:t>激光</a:t>
            </a:r>
            <a:r>
              <a:rPr lang="zh-CN" altLang="en-US" sz="1600" dirty="0">
                <a:solidFill>
                  <a:srgbClr val="01779A"/>
                </a:solidFill>
                <a:latin typeface="黑体" panose="02010609060101010101" pitchFamily="49" charset="-122"/>
                <a:ea typeface="黑体" panose="02010609060101010101" pitchFamily="49" charset="-122"/>
              </a:rPr>
              <a:t>扫描点云与</a:t>
            </a:r>
            <a:r>
              <a:rPr lang="en-US" altLang="zh-CN" sz="1600" dirty="0">
                <a:solidFill>
                  <a:srgbClr val="01779A"/>
                </a:solidFill>
                <a:latin typeface="黑体" panose="02010609060101010101" pitchFamily="49" charset="-122"/>
                <a:ea typeface="黑体" panose="02010609060101010101" pitchFamily="49" charset="-122"/>
              </a:rPr>
              <a:t>CT</a:t>
            </a:r>
            <a:r>
              <a:rPr lang="zh-CN" altLang="en-US" sz="1600" dirty="0">
                <a:solidFill>
                  <a:srgbClr val="01779A"/>
                </a:solidFill>
                <a:latin typeface="黑体" panose="02010609060101010101" pitchFamily="49" charset="-122"/>
                <a:ea typeface="黑体" panose="02010609060101010101" pitchFamily="49" charset="-122"/>
              </a:rPr>
              <a:t>体表点云粗配准实验</a:t>
            </a:r>
            <a:endParaRPr lang="en-US" altLang="zh-CN" sz="1600" dirty="0" smtClean="0">
              <a:solidFill>
                <a:srgbClr val="01779A"/>
              </a:solidFill>
              <a:latin typeface="黑体" panose="02010609060101010101" pitchFamily="49" charset="-122"/>
              <a:ea typeface="黑体" panose="02010609060101010101" pitchFamily="49" charset="-122"/>
            </a:endParaRPr>
          </a:p>
        </p:txBody>
      </p:sp>
      <p:sp>
        <p:nvSpPr>
          <p:cNvPr id="4" name="矩形 3"/>
          <p:cNvSpPr/>
          <p:nvPr/>
        </p:nvSpPr>
        <p:spPr>
          <a:xfrm>
            <a:off x="618565" y="2099085"/>
            <a:ext cx="8184776" cy="307777"/>
          </a:xfrm>
          <a:prstGeom prst="rect">
            <a:avLst/>
          </a:prstGeom>
        </p:spPr>
        <p:txBody>
          <a:bodyPr wrap="square">
            <a:spAutoFit/>
          </a:bodyPr>
          <a:lstStyle/>
          <a:p>
            <a:r>
              <a:rPr lang="zh-CN" altLang="en-US" sz="1400" dirty="0" smtClean="0">
                <a:solidFill>
                  <a:srgbClr val="01779A"/>
                </a:solidFill>
                <a:latin typeface="黑体" panose="02010609060101010101" pitchFamily="49" charset="-122"/>
                <a:ea typeface="黑体" panose="02010609060101010101" pitchFamily="49" charset="-122"/>
              </a:rPr>
              <a:t>使用</a:t>
            </a:r>
            <a:r>
              <a:rPr lang="zh-CN" altLang="en-US" sz="1400" dirty="0" smtClean="0">
                <a:solidFill>
                  <a:srgbClr val="C00000"/>
                </a:solidFill>
                <a:latin typeface="黑体" panose="02010609060101010101" pitchFamily="49" charset="-122"/>
                <a:ea typeface="黑体" panose="02010609060101010101" pitchFamily="49" charset="-122"/>
              </a:rPr>
              <a:t>激光扫描体表点云</a:t>
            </a:r>
            <a:r>
              <a:rPr lang="zh-CN" altLang="en-US" sz="1400" dirty="0" smtClean="0">
                <a:solidFill>
                  <a:srgbClr val="01779A"/>
                </a:solidFill>
                <a:latin typeface="黑体" panose="02010609060101010101" pitchFamily="49" charset="-122"/>
                <a:ea typeface="黑体" panose="02010609060101010101" pitchFamily="49" charset="-122"/>
              </a:rPr>
              <a:t>，与</a:t>
            </a:r>
            <a:r>
              <a:rPr lang="en-US" altLang="zh-CN" sz="1400" dirty="0" smtClean="0">
                <a:solidFill>
                  <a:srgbClr val="C00000"/>
                </a:solidFill>
                <a:latin typeface="黑体" panose="02010609060101010101" pitchFamily="49" charset="-122"/>
                <a:ea typeface="黑体" panose="02010609060101010101" pitchFamily="49" charset="-122"/>
              </a:rPr>
              <a:t>CT</a:t>
            </a:r>
            <a:r>
              <a:rPr lang="zh-CN" altLang="en-US" sz="1400" dirty="0" smtClean="0">
                <a:solidFill>
                  <a:srgbClr val="C00000"/>
                </a:solidFill>
                <a:latin typeface="黑体" panose="02010609060101010101" pitchFamily="49" charset="-122"/>
                <a:ea typeface="黑体" panose="02010609060101010101" pitchFamily="49" charset="-122"/>
              </a:rPr>
              <a:t>体表</a:t>
            </a:r>
            <a:r>
              <a:rPr lang="zh-CN" altLang="en-US" sz="1400" dirty="0">
                <a:solidFill>
                  <a:srgbClr val="C00000"/>
                </a:solidFill>
                <a:latin typeface="黑体" panose="02010609060101010101" pitchFamily="49" charset="-122"/>
                <a:ea typeface="黑体" panose="02010609060101010101" pitchFamily="49" charset="-122"/>
              </a:rPr>
              <a:t>点云</a:t>
            </a:r>
            <a:r>
              <a:rPr lang="zh-CN" altLang="en-US" sz="1400" dirty="0">
                <a:solidFill>
                  <a:srgbClr val="01779A"/>
                </a:solidFill>
                <a:latin typeface="黑体" panose="02010609060101010101" pitchFamily="49" charset="-122"/>
                <a:ea typeface="黑体" panose="02010609060101010101" pitchFamily="49" charset="-122"/>
              </a:rPr>
              <a:t>做为输入数据</a:t>
            </a:r>
            <a:r>
              <a:rPr lang="zh-CN" altLang="en-US" sz="1400" dirty="0" smtClean="0">
                <a:solidFill>
                  <a:srgbClr val="01779A"/>
                </a:solidFill>
                <a:latin typeface="黑体" panose="02010609060101010101" pitchFamily="49" charset="-122"/>
                <a:ea typeface="黑体" panose="02010609060101010101" pitchFamily="49" charset="-122"/>
              </a:rPr>
              <a:t>，使用</a:t>
            </a:r>
            <a:r>
              <a:rPr lang="zh-CN" altLang="en-US" sz="1400" dirty="0">
                <a:solidFill>
                  <a:srgbClr val="01779A"/>
                </a:solidFill>
                <a:latin typeface="黑体" panose="02010609060101010101" pitchFamily="49" charset="-122"/>
                <a:ea typeface="黑体" panose="02010609060101010101" pitchFamily="49" charset="-122"/>
              </a:rPr>
              <a:t>本方法进行</a:t>
            </a:r>
            <a:r>
              <a:rPr lang="zh-CN" altLang="en-US" sz="1400" dirty="0">
                <a:solidFill>
                  <a:srgbClr val="C00000"/>
                </a:solidFill>
                <a:latin typeface="黑体" panose="02010609060101010101" pitchFamily="49" charset="-122"/>
                <a:ea typeface="黑体" panose="02010609060101010101" pitchFamily="49" charset="-122"/>
              </a:rPr>
              <a:t>粗配准</a:t>
            </a:r>
            <a:r>
              <a:rPr lang="zh-CN" altLang="en-US" sz="1400" dirty="0">
                <a:solidFill>
                  <a:srgbClr val="01779A"/>
                </a:solidFill>
                <a:latin typeface="黑体" panose="02010609060101010101" pitchFamily="49" charset="-122"/>
                <a:ea typeface="黑体" panose="02010609060101010101" pitchFamily="49" charset="-122"/>
              </a:rPr>
              <a:t>。</a:t>
            </a:r>
          </a:p>
        </p:txBody>
      </p:sp>
      <p:pic>
        <p:nvPicPr>
          <p:cNvPr id="28" name="图片 27"/>
          <p:cNvPicPr/>
          <p:nvPr/>
        </p:nvPicPr>
        <p:blipFill>
          <a:blip r:embed="rId3"/>
          <a:stretch>
            <a:fillRect/>
          </a:stretch>
        </p:blipFill>
        <p:spPr>
          <a:xfrm>
            <a:off x="416791" y="4545106"/>
            <a:ext cx="6454709" cy="2312894"/>
          </a:xfrm>
          <a:prstGeom prst="rect">
            <a:avLst/>
          </a:prstGeom>
        </p:spPr>
      </p:pic>
      <p:sp>
        <p:nvSpPr>
          <p:cNvPr id="29" name="圆角矩形 28"/>
          <p:cNvSpPr/>
          <p:nvPr/>
        </p:nvSpPr>
        <p:spPr>
          <a:xfrm>
            <a:off x="392458" y="2741724"/>
            <a:ext cx="3946462" cy="1546711"/>
          </a:xfrm>
          <a:prstGeom prst="roundRect">
            <a:avLst>
              <a:gd name="adj" fmla="val 4571"/>
            </a:avLst>
          </a:prstGeom>
          <a:noFill/>
          <a:ln w="28575">
            <a:solidFill>
              <a:schemeClr val="accent4">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buClr>
                <a:srgbClr val="01779A"/>
              </a:buClr>
            </a:pPr>
            <a:endParaRPr lang="zh-CN" altLang="en-US" sz="1600" dirty="0">
              <a:solidFill>
                <a:srgbClr val="01779A"/>
              </a:solidFill>
            </a:endParaRPr>
          </a:p>
        </p:txBody>
      </p:sp>
      <p:sp>
        <p:nvSpPr>
          <p:cNvPr id="5" name="矩形 4"/>
          <p:cNvSpPr/>
          <p:nvPr/>
        </p:nvSpPr>
        <p:spPr>
          <a:xfrm>
            <a:off x="443754" y="3099581"/>
            <a:ext cx="3895166" cy="830997"/>
          </a:xfrm>
          <a:prstGeom prst="rect">
            <a:avLst/>
          </a:prstGeom>
        </p:spPr>
        <p:txBody>
          <a:bodyPr wrap="square">
            <a:spAutoFit/>
          </a:bodyPr>
          <a:lstStyle/>
          <a:p>
            <a:r>
              <a:rPr lang="zh-CN" altLang="en-US" sz="1600" b="1" dirty="0" smtClean="0">
                <a:solidFill>
                  <a:srgbClr val="C00000"/>
                </a:solidFill>
                <a:latin typeface="黑体" panose="02010609060101010101" pitchFamily="49" charset="-122"/>
                <a:ea typeface="黑体" panose="02010609060101010101" pitchFamily="49" charset="-122"/>
              </a:rPr>
              <a:t>目测</a:t>
            </a:r>
            <a:r>
              <a:rPr lang="zh-CN" altLang="en-US" sz="1600" b="1" dirty="0">
                <a:solidFill>
                  <a:srgbClr val="C00000"/>
                </a:solidFill>
                <a:latin typeface="黑体" panose="02010609060101010101" pitchFamily="49" charset="-122"/>
                <a:ea typeface="黑体" panose="02010609060101010101" pitchFamily="49" charset="-122"/>
              </a:rPr>
              <a:t>法</a:t>
            </a:r>
            <a:r>
              <a:rPr lang="zh-CN" altLang="en-US" sz="1600" b="1" dirty="0" smtClean="0">
                <a:solidFill>
                  <a:srgbClr val="C00000"/>
                </a:solidFill>
                <a:latin typeface="黑体" panose="02010609060101010101" pitchFamily="49" charset="-122"/>
                <a:ea typeface="黑体" panose="02010609060101010101" pitchFamily="49" charset="-122"/>
              </a:rPr>
              <a:t>：</a:t>
            </a:r>
            <a:r>
              <a:rPr lang="zh-CN" altLang="en-US" sz="1600" dirty="0" smtClean="0">
                <a:solidFill>
                  <a:srgbClr val="01779A"/>
                </a:solidFill>
                <a:latin typeface="黑体" panose="02010609060101010101" pitchFamily="49" charset="-122"/>
                <a:ea typeface="黑体" panose="02010609060101010101" pitchFamily="49" charset="-122"/>
              </a:rPr>
              <a:t>肉眼</a:t>
            </a:r>
            <a:r>
              <a:rPr lang="zh-CN" altLang="en-US" sz="1600" dirty="0">
                <a:solidFill>
                  <a:srgbClr val="01779A"/>
                </a:solidFill>
                <a:latin typeface="黑体" panose="02010609060101010101" pitchFamily="49" charset="-122"/>
                <a:ea typeface="黑体" panose="02010609060101010101" pitchFamily="49" charset="-122"/>
              </a:rPr>
              <a:t>观察下两点云的</a:t>
            </a:r>
            <a:r>
              <a:rPr lang="zh-CN" altLang="en-US" sz="1600" dirty="0">
                <a:solidFill>
                  <a:srgbClr val="C00000"/>
                </a:solidFill>
                <a:latin typeface="黑体" panose="02010609060101010101" pitchFamily="49" charset="-122"/>
                <a:ea typeface="黑体" panose="02010609060101010101" pitchFamily="49" charset="-122"/>
              </a:rPr>
              <a:t>曲线基本重合</a:t>
            </a:r>
            <a:r>
              <a:rPr lang="zh-CN" altLang="en-US" sz="1600" dirty="0">
                <a:solidFill>
                  <a:srgbClr val="01779A"/>
                </a:solidFill>
                <a:latin typeface="黑体" panose="02010609060101010101" pitchFamily="49" charset="-122"/>
                <a:ea typeface="黑体" panose="02010609060101010101" pitchFamily="49" charset="-122"/>
              </a:rPr>
              <a:t>，胸部及肚脐的点基本对齐，这说明粗配准是</a:t>
            </a:r>
            <a:r>
              <a:rPr lang="zh-CN" altLang="en-US" sz="1600" dirty="0">
                <a:solidFill>
                  <a:srgbClr val="C00000"/>
                </a:solidFill>
                <a:latin typeface="黑体" panose="02010609060101010101" pitchFamily="49" charset="-122"/>
                <a:ea typeface="黑体" panose="02010609060101010101" pitchFamily="49" charset="-122"/>
              </a:rPr>
              <a:t>成功</a:t>
            </a:r>
            <a:r>
              <a:rPr lang="zh-CN" altLang="en-US" sz="1600" dirty="0">
                <a:solidFill>
                  <a:srgbClr val="01779A"/>
                </a:solidFill>
                <a:latin typeface="黑体" panose="02010609060101010101" pitchFamily="49" charset="-122"/>
                <a:ea typeface="黑体" panose="02010609060101010101" pitchFamily="49" charset="-122"/>
              </a:rPr>
              <a:t>的；</a:t>
            </a:r>
          </a:p>
        </p:txBody>
      </p:sp>
      <p:sp>
        <p:nvSpPr>
          <p:cNvPr id="31" name="圆角矩形 30"/>
          <p:cNvSpPr/>
          <p:nvPr/>
        </p:nvSpPr>
        <p:spPr>
          <a:xfrm>
            <a:off x="4650693" y="2741724"/>
            <a:ext cx="3946462" cy="1546711"/>
          </a:xfrm>
          <a:prstGeom prst="roundRect">
            <a:avLst>
              <a:gd name="adj" fmla="val 4571"/>
            </a:avLst>
          </a:prstGeom>
          <a:noFill/>
          <a:ln w="28575">
            <a:solidFill>
              <a:schemeClr val="accent4">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buClr>
                <a:srgbClr val="01779A"/>
              </a:buClr>
            </a:pPr>
            <a:endParaRPr lang="zh-CN" altLang="en-US" sz="1600" dirty="0">
              <a:solidFill>
                <a:srgbClr val="01779A"/>
              </a:solidFill>
            </a:endParaRPr>
          </a:p>
        </p:txBody>
      </p:sp>
      <p:sp>
        <p:nvSpPr>
          <p:cNvPr id="32" name="矩形 31"/>
          <p:cNvSpPr/>
          <p:nvPr/>
        </p:nvSpPr>
        <p:spPr>
          <a:xfrm>
            <a:off x="4722926" y="2853360"/>
            <a:ext cx="3895166" cy="1077218"/>
          </a:xfrm>
          <a:prstGeom prst="rect">
            <a:avLst/>
          </a:prstGeom>
        </p:spPr>
        <p:txBody>
          <a:bodyPr wrap="square">
            <a:spAutoFit/>
          </a:bodyPr>
          <a:lstStyle/>
          <a:p>
            <a:r>
              <a:rPr lang="en-US" altLang="zh-CN" sz="1600" b="1" dirty="0" smtClean="0">
                <a:solidFill>
                  <a:srgbClr val="C00000"/>
                </a:solidFill>
                <a:latin typeface="黑体" panose="02010609060101010101" pitchFamily="49" charset="-122"/>
                <a:ea typeface="黑体" panose="02010609060101010101" pitchFamily="49" charset="-122"/>
              </a:rPr>
              <a:t>ICP</a:t>
            </a:r>
            <a:r>
              <a:rPr lang="zh-CN" altLang="en-US" sz="1600" b="1" dirty="0" smtClean="0">
                <a:solidFill>
                  <a:srgbClr val="C00000"/>
                </a:solidFill>
                <a:latin typeface="黑体" panose="02010609060101010101" pitchFamily="49" charset="-122"/>
                <a:ea typeface="黑体" panose="02010609060101010101" pitchFamily="49" charset="-122"/>
              </a:rPr>
              <a:t>精</a:t>
            </a:r>
            <a:r>
              <a:rPr lang="zh-CN" altLang="en-US" sz="1600" b="1" dirty="0">
                <a:solidFill>
                  <a:srgbClr val="C00000"/>
                </a:solidFill>
                <a:latin typeface="黑体" panose="02010609060101010101" pitchFamily="49" charset="-122"/>
                <a:ea typeface="黑体" panose="02010609060101010101" pitchFamily="49" charset="-122"/>
              </a:rPr>
              <a:t>配准对比法</a:t>
            </a:r>
            <a:r>
              <a:rPr lang="zh-CN" altLang="en-US" sz="1600" b="1" dirty="0" smtClean="0">
                <a:solidFill>
                  <a:srgbClr val="C00000"/>
                </a:solidFill>
                <a:latin typeface="黑体" panose="02010609060101010101" pitchFamily="49" charset="-122"/>
                <a:ea typeface="黑体" panose="02010609060101010101" pitchFamily="49" charset="-122"/>
              </a:rPr>
              <a:t>：</a:t>
            </a:r>
            <a:r>
              <a:rPr lang="zh-CN" altLang="en-US" sz="1600" dirty="0" smtClean="0">
                <a:solidFill>
                  <a:srgbClr val="01779A"/>
                </a:solidFill>
                <a:latin typeface="黑体" panose="02010609060101010101" pitchFamily="49" charset="-122"/>
                <a:ea typeface="黑体" panose="02010609060101010101" pitchFamily="49" charset="-122"/>
              </a:rPr>
              <a:t>首先</a:t>
            </a:r>
            <a:r>
              <a:rPr lang="zh-CN" altLang="en-US" sz="1600" dirty="0" smtClean="0">
                <a:solidFill>
                  <a:srgbClr val="C00000"/>
                </a:solidFill>
                <a:latin typeface="黑体" panose="02010609060101010101" pitchFamily="49" charset="-122"/>
                <a:ea typeface="黑体" panose="02010609060101010101" pitchFamily="49" charset="-122"/>
              </a:rPr>
              <a:t>粗配准</a:t>
            </a:r>
            <a:r>
              <a:rPr lang="zh-CN" altLang="en-US" sz="1600" dirty="0" smtClean="0">
                <a:solidFill>
                  <a:srgbClr val="01779A"/>
                </a:solidFill>
                <a:latin typeface="黑体" panose="02010609060101010101" pitchFamily="49" charset="-122"/>
                <a:ea typeface="黑体" panose="02010609060101010101" pitchFamily="49" charset="-122"/>
              </a:rPr>
              <a:t>，</a:t>
            </a:r>
            <a:r>
              <a:rPr lang="zh-CN" altLang="en-US" sz="1600" dirty="0">
                <a:solidFill>
                  <a:srgbClr val="01779A"/>
                </a:solidFill>
                <a:latin typeface="黑体" panose="02010609060101010101" pitchFamily="49" charset="-122"/>
                <a:ea typeface="黑体" panose="02010609060101010101" pitchFamily="49" charset="-122"/>
              </a:rPr>
              <a:t>再使用</a:t>
            </a:r>
            <a:r>
              <a:rPr lang="en-US" altLang="zh-CN" sz="1600" dirty="0">
                <a:solidFill>
                  <a:srgbClr val="C00000"/>
                </a:solidFill>
                <a:latin typeface="黑体" panose="02010609060101010101" pitchFamily="49" charset="-122"/>
                <a:ea typeface="黑体" panose="02010609060101010101" pitchFamily="49" charset="-122"/>
              </a:rPr>
              <a:t>ICP</a:t>
            </a:r>
            <a:r>
              <a:rPr lang="zh-CN" altLang="en-US" sz="1600" dirty="0">
                <a:solidFill>
                  <a:srgbClr val="C00000"/>
                </a:solidFill>
                <a:latin typeface="黑体" panose="02010609060101010101" pitchFamily="49" charset="-122"/>
                <a:ea typeface="黑体" panose="02010609060101010101" pitchFamily="49" charset="-122"/>
              </a:rPr>
              <a:t>精配准方法</a:t>
            </a:r>
            <a:r>
              <a:rPr lang="zh-CN" altLang="en-US" sz="1600" dirty="0">
                <a:solidFill>
                  <a:srgbClr val="01779A"/>
                </a:solidFill>
                <a:latin typeface="黑体" panose="02010609060101010101" pitchFamily="49" charset="-122"/>
                <a:ea typeface="黑体" panose="02010609060101010101" pitchFamily="49" charset="-122"/>
              </a:rPr>
              <a:t>对两片点云</a:t>
            </a:r>
            <a:r>
              <a:rPr lang="zh-CN" altLang="en-US" sz="1600" dirty="0" smtClean="0">
                <a:solidFill>
                  <a:srgbClr val="01779A"/>
                </a:solidFill>
                <a:latin typeface="黑体" panose="02010609060101010101" pitchFamily="49" charset="-122"/>
                <a:ea typeface="黑体" panose="02010609060101010101" pitchFamily="49" charset="-122"/>
              </a:rPr>
              <a:t>配准。两者的旋转角度差距</a:t>
            </a:r>
            <a:r>
              <a:rPr lang="en-US" altLang="zh-CN" sz="1600" dirty="0" err="1" smtClean="0">
                <a:solidFill>
                  <a:srgbClr val="01779A"/>
                </a:solidFill>
                <a:latin typeface="黑体" panose="02010609060101010101" pitchFamily="49" charset="-122"/>
                <a:ea typeface="黑体" panose="02010609060101010101" pitchFamily="49" charset="-122"/>
              </a:rPr>
              <a:t>angErr</a:t>
            </a:r>
            <a:r>
              <a:rPr lang="zh-CN" altLang="en-US" sz="1600" dirty="0" smtClean="0">
                <a:solidFill>
                  <a:srgbClr val="01779A"/>
                </a:solidFill>
                <a:latin typeface="黑体" panose="02010609060101010101" pitchFamily="49" charset="-122"/>
                <a:ea typeface="黑体" panose="02010609060101010101" pitchFamily="49" charset="-122"/>
              </a:rPr>
              <a:t>仅为</a:t>
            </a:r>
            <a:r>
              <a:rPr lang="en-US" altLang="zh-CN" sz="1600" dirty="0" smtClean="0">
                <a:solidFill>
                  <a:srgbClr val="C00000"/>
                </a:solidFill>
                <a:latin typeface="黑体" panose="02010609060101010101" pitchFamily="49" charset="-122"/>
                <a:ea typeface="黑体" panose="02010609060101010101" pitchFamily="49" charset="-122"/>
              </a:rPr>
              <a:t>0.078</a:t>
            </a:r>
            <a:r>
              <a:rPr lang="en-US" altLang="zh-CN" sz="1600" dirty="0" smtClean="0">
                <a:solidFill>
                  <a:srgbClr val="01779A"/>
                </a:solidFill>
                <a:latin typeface="黑体" panose="02010609060101010101" pitchFamily="49" charset="-122"/>
                <a:ea typeface="黑体" panose="02010609060101010101" pitchFamily="49" charset="-122"/>
              </a:rPr>
              <a:t>rad</a:t>
            </a:r>
            <a:r>
              <a:rPr lang="zh-CN" altLang="en-US" sz="1600" dirty="0" smtClean="0">
                <a:solidFill>
                  <a:srgbClr val="01779A"/>
                </a:solidFill>
                <a:latin typeface="黑体" panose="02010609060101010101" pitchFamily="49" charset="-122"/>
                <a:ea typeface="黑体" panose="02010609060101010101" pitchFamily="49" charset="-122"/>
              </a:rPr>
              <a:t>，平移误差为</a:t>
            </a:r>
            <a:r>
              <a:rPr lang="en-US" altLang="zh-CN" sz="1600" dirty="0" smtClean="0">
                <a:solidFill>
                  <a:srgbClr val="C00000"/>
                </a:solidFill>
                <a:latin typeface="黑体" panose="02010609060101010101" pitchFamily="49" charset="-122"/>
                <a:ea typeface="黑体" panose="02010609060101010101" pitchFamily="49" charset="-122"/>
              </a:rPr>
              <a:t>4.6</a:t>
            </a:r>
            <a:r>
              <a:rPr lang="zh-CN" altLang="en-US" sz="1600" dirty="0" smtClean="0">
                <a:solidFill>
                  <a:srgbClr val="01779A"/>
                </a:solidFill>
                <a:latin typeface="黑体" panose="02010609060101010101" pitchFamily="49" charset="-122"/>
                <a:ea typeface="黑体" panose="02010609060101010101" pitchFamily="49" charset="-122"/>
              </a:rPr>
              <a:t>，均足够小。</a:t>
            </a:r>
            <a:endParaRPr lang="zh-CN" altLang="en-US" sz="1600" dirty="0">
              <a:solidFill>
                <a:srgbClr val="01779A"/>
              </a:solidFill>
              <a:latin typeface="黑体" panose="02010609060101010101" pitchFamily="49" charset="-122"/>
              <a:ea typeface="黑体" panose="02010609060101010101" pitchFamily="49" charset="-122"/>
            </a:endParaRPr>
          </a:p>
        </p:txBody>
      </p:sp>
      <p:sp>
        <p:nvSpPr>
          <p:cNvPr id="34" name="矩形 33"/>
          <p:cNvSpPr/>
          <p:nvPr/>
        </p:nvSpPr>
        <p:spPr bwMode="auto">
          <a:xfrm>
            <a:off x="6871500" y="5070500"/>
            <a:ext cx="2163338" cy="1029100"/>
          </a:xfrm>
          <a:prstGeom prst="rect">
            <a:avLst/>
          </a:prstGeom>
          <a:noFill/>
          <a:ln w="28575" cap="flat" cmpd="sng" algn="ctr">
            <a:solidFill>
              <a:srgbClr val="FF0000"/>
            </a:solidFill>
            <a:prstDash val="sysDash"/>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defTabSz="914400" rtl="0" eaLnBrk="1" fontAlgn="ctr" latinLnBrk="0" hangingPunct="1">
              <a:lnSpc>
                <a:spcPct val="100000"/>
              </a:lnSpc>
              <a:spcBef>
                <a:spcPct val="0"/>
              </a:spcBef>
              <a:spcAft>
                <a:spcPct val="0"/>
              </a:spcAft>
              <a:buClrTx/>
              <a:buSzTx/>
              <a:buFontTx/>
              <a:buNone/>
              <a:tabLst/>
            </a:pPr>
            <a:r>
              <a:rPr kumimoji="0" lang="zh-CN" altLang="en-US" sz="1600" b="1" i="0" u="none" strike="noStrike" cap="none" normalizeH="0" baseline="0" dirty="0" smtClean="0">
                <a:ln>
                  <a:noFill/>
                </a:ln>
                <a:solidFill>
                  <a:srgbClr val="C00000"/>
                </a:solidFill>
                <a:effectLst/>
                <a:latin typeface="黑体" panose="02010609060101010101" pitchFamily="49" charset="-122"/>
                <a:ea typeface="黑体" panose="02010609060101010101" pitchFamily="49" charset="-122"/>
              </a:rPr>
              <a:t>结论：</a:t>
            </a:r>
            <a:endParaRPr kumimoji="0" lang="en-US" altLang="zh-CN" sz="1600" b="1" i="0" u="none" strike="noStrike" cap="none" normalizeH="0" baseline="0" dirty="0" smtClean="0">
              <a:ln>
                <a:noFill/>
              </a:ln>
              <a:solidFill>
                <a:srgbClr val="C00000"/>
              </a:solidFill>
              <a:effectLst/>
              <a:latin typeface="黑体" panose="02010609060101010101" pitchFamily="49" charset="-122"/>
              <a:ea typeface="黑体" panose="02010609060101010101" pitchFamily="49" charset="-122"/>
            </a:endParaRPr>
          </a:p>
          <a:p>
            <a:pPr fontAlgn="ctr">
              <a:spcBef>
                <a:spcPct val="0"/>
              </a:spcBef>
              <a:spcAft>
                <a:spcPct val="0"/>
              </a:spcAft>
            </a:pPr>
            <a:r>
              <a:rPr lang="zh-CN" altLang="en-US" sz="1400" dirty="0">
                <a:solidFill>
                  <a:srgbClr val="307790"/>
                </a:solidFill>
                <a:latin typeface="黑体" panose="02010609060101010101" pitchFamily="49" charset="-122"/>
                <a:ea typeface="黑体" panose="02010609060101010101" pitchFamily="49" charset="-122"/>
              </a:rPr>
              <a:t>本方法的粗配准的结果已经</a:t>
            </a:r>
            <a:r>
              <a:rPr lang="zh-CN" altLang="en-US" sz="1400" dirty="0">
                <a:solidFill>
                  <a:srgbClr val="C00000"/>
                </a:solidFill>
                <a:latin typeface="黑体" panose="02010609060101010101" pitchFamily="49" charset="-122"/>
                <a:ea typeface="黑体" panose="02010609060101010101" pitchFamily="49" charset="-122"/>
              </a:rPr>
              <a:t>足够</a:t>
            </a:r>
            <a:r>
              <a:rPr lang="zh-CN" altLang="en-US" sz="1400" dirty="0" smtClean="0">
                <a:solidFill>
                  <a:srgbClr val="C00000"/>
                </a:solidFill>
                <a:latin typeface="黑体" panose="02010609060101010101" pitchFamily="49" charset="-122"/>
                <a:ea typeface="黑体" panose="02010609060101010101" pitchFamily="49" charset="-122"/>
              </a:rPr>
              <a:t>好</a:t>
            </a:r>
            <a:r>
              <a:rPr lang="zh-CN" altLang="en-US" sz="1400" dirty="0" smtClean="0">
                <a:solidFill>
                  <a:srgbClr val="307790"/>
                </a:solidFill>
                <a:latin typeface="黑体" panose="02010609060101010101" pitchFamily="49" charset="-122"/>
                <a:ea typeface="黑体" panose="02010609060101010101" pitchFamily="49" charset="-122"/>
              </a:rPr>
              <a:t>，可作为</a:t>
            </a:r>
            <a:r>
              <a:rPr lang="zh-CN" altLang="en-US" sz="1400" dirty="0" smtClean="0">
                <a:solidFill>
                  <a:srgbClr val="C00000"/>
                </a:solidFill>
                <a:latin typeface="黑体" panose="02010609060101010101" pitchFamily="49" charset="-122"/>
                <a:ea typeface="黑体" panose="02010609060101010101" pitchFamily="49" charset="-122"/>
              </a:rPr>
              <a:t>后续精匹配的基础</a:t>
            </a:r>
            <a:r>
              <a:rPr lang="zh-CN" altLang="en-US" sz="1400" dirty="0" smtClean="0">
                <a:solidFill>
                  <a:srgbClr val="307790"/>
                </a:solidFill>
                <a:latin typeface="黑体" panose="02010609060101010101" pitchFamily="49" charset="-122"/>
                <a:ea typeface="黑体" panose="02010609060101010101" pitchFamily="49" charset="-122"/>
              </a:rPr>
              <a:t>。</a:t>
            </a:r>
            <a:endParaRPr kumimoji="0" lang="en-US" altLang="zh-CN" sz="1400" i="0" u="none" strike="noStrike" cap="none" normalizeH="0" baseline="0" dirty="0" smtClean="0">
              <a:ln>
                <a:noFill/>
              </a:ln>
              <a:solidFill>
                <a:srgbClr val="307790"/>
              </a:solidFill>
              <a:effectLst/>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113436783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图片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05334" y="3013113"/>
            <a:ext cx="3323147" cy="2498225"/>
          </a:xfrm>
          <a:prstGeom prst="rect">
            <a:avLst/>
          </a:prstGeom>
        </p:spPr>
      </p:pic>
      <p:cxnSp>
        <p:nvCxnSpPr>
          <p:cNvPr id="2" name="直接连接符 1">
            <a:extLst>
              <a:ext uri="{FF2B5EF4-FFF2-40B4-BE49-F238E27FC236}">
                <a16:creationId xmlns:a16="http://schemas.microsoft.com/office/drawing/2014/main" id="{E600F731-67AF-4054-9E56-2BEECA142B10}"/>
              </a:ext>
            </a:extLst>
          </p:cNvPr>
          <p:cNvCxnSpPr>
            <a:cxnSpLocks/>
          </p:cNvCxnSpPr>
          <p:nvPr/>
        </p:nvCxnSpPr>
        <p:spPr>
          <a:xfrm flipV="1">
            <a:off x="260181" y="1360561"/>
            <a:ext cx="8623637" cy="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文本框 15">
            <a:extLst>
              <a:ext uri="{FF2B5EF4-FFF2-40B4-BE49-F238E27FC236}">
                <a16:creationId xmlns:a16="http://schemas.microsoft.com/office/drawing/2014/main" id="{9E436595-C7E7-44A0-B901-B85D7D2BDC81}"/>
              </a:ext>
            </a:extLst>
          </p:cNvPr>
          <p:cNvSpPr txBox="1"/>
          <p:nvPr/>
        </p:nvSpPr>
        <p:spPr>
          <a:xfrm>
            <a:off x="1955913" y="205367"/>
            <a:ext cx="5233182" cy="1077218"/>
          </a:xfrm>
          <a:prstGeom prst="rect">
            <a:avLst/>
          </a:prstGeom>
          <a:noFill/>
        </p:spPr>
        <p:txBody>
          <a:bodyPr wrap="square" rtlCol="0">
            <a:spAutoFit/>
          </a:bodyPr>
          <a:lstStyle/>
          <a:p>
            <a:pPr algn="ctr"/>
            <a:r>
              <a:rPr lang="en-US" altLang="zh-CN" sz="3200" b="1" dirty="0" smtClean="0">
                <a:solidFill>
                  <a:srgbClr val="01779A"/>
                </a:solidFill>
                <a:latin typeface="黑体" panose="02010609060101010101" pitchFamily="49" charset="-122"/>
                <a:ea typeface="黑体" panose="02010609060101010101" pitchFamily="49" charset="-122"/>
              </a:rPr>
              <a:t>2.3 </a:t>
            </a:r>
            <a:r>
              <a:rPr lang="zh-CN" altLang="en-US" sz="3200" b="1" dirty="0" smtClean="0">
                <a:solidFill>
                  <a:srgbClr val="01779A"/>
                </a:solidFill>
                <a:latin typeface="黑体" panose="02010609060101010101" pitchFamily="49" charset="-122"/>
                <a:ea typeface="黑体" panose="02010609060101010101" pitchFamily="49" charset="-122"/>
              </a:rPr>
              <a:t>基于</a:t>
            </a:r>
            <a:r>
              <a:rPr lang="zh-CN" altLang="en-US" sz="3200" b="1" dirty="0">
                <a:solidFill>
                  <a:srgbClr val="01779A"/>
                </a:solidFill>
                <a:latin typeface="黑体" panose="02010609060101010101" pitchFamily="49" charset="-122"/>
                <a:ea typeface="黑体" panose="02010609060101010101" pitchFamily="49" charset="-122"/>
              </a:rPr>
              <a:t>整数线性规划的粗配准</a:t>
            </a:r>
            <a:r>
              <a:rPr lang="zh-CN" altLang="en-US" sz="3200" b="1" dirty="0" smtClean="0">
                <a:solidFill>
                  <a:srgbClr val="01779A"/>
                </a:solidFill>
                <a:latin typeface="黑体" panose="02010609060101010101" pitchFamily="49" charset="-122"/>
                <a:ea typeface="黑体" panose="02010609060101010101" pitchFamily="49" charset="-122"/>
              </a:rPr>
              <a:t>方法</a:t>
            </a:r>
            <a:endParaRPr lang="zh-CN" altLang="en-US" sz="3200" b="1" dirty="0">
              <a:solidFill>
                <a:srgbClr val="01779A"/>
              </a:solidFill>
              <a:latin typeface="黑体" panose="02010609060101010101" pitchFamily="49" charset="-122"/>
              <a:ea typeface="黑体" panose="02010609060101010101" pitchFamily="49" charset="-122"/>
            </a:endParaRPr>
          </a:p>
        </p:txBody>
      </p:sp>
      <p:sp>
        <p:nvSpPr>
          <p:cNvPr id="25" name="内容占位符 2">
            <a:extLst>
              <a:ext uri="{FF2B5EF4-FFF2-40B4-BE49-F238E27FC236}">
                <a16:creationId xmlns:a16="http://schemas.microsoft.com/office/drawing/2014/main" id="{F5D83EC4-3D2F-461D-8007-55FE6EE7F53E}"/>
              </a:ext>
            </a:extLst>
          </p:cNvPr>
          <p:cNvSpPr txBox="1">
            <a:spLocks/>
          </p:cNvSpPr>
          <p:nvPr/>
        </p:nvSpPr>
        <p:spPr bwMode="auto">
          <a:xfrm>
            <a:off x="260181" y="1342382"/>
            <a:ext cx="8477250" cy="7387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hlink"/>
              </a:buClr>
              <a:buFont typeface="Wingdings" pitchFamily="2" charset="2"/>
              <a:buChar char="v"/>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itchFamily="2" charset="2"/>
              <a:buChar char="§"/>
              <a:defRPr sz="2800" b="1">
                <a:solidFill>
                  <a:schemeClr val="tx1"/>
                </a:solidFill>
                <a:latin typeface="仿宋_GB2312" pitchFamily="49" charset="-122"/>
                <a:ea typeface="仿宋_GB2312" pitchFamily="49" charset="-122"/>
                <a:cs typeface="仿宋_GB2312"/>
              </a:defRPr>
            </a:lvl2pPr>
            <a:lvl3pPr marL="1143000" indent="-228600" algn="l" rtl="0" eaLnBrk="0" fontAlgn="base" hangingPunct="0">
              <a:spcBef>
                <a:spcPct val="20000"/>
              </a:spcBef>
              <a:spcAft>
                <a:spcPct val="0"/>
              </a:spcAft>
              <a:buClr>
                <a:schemeClr val="tx1"/>
              </a:buClr>
              <a:buChar char="•"/>
              <a:defRPr sz="2400" b="1">
                <a:solidFill>
                  <a:schemeClr val="tx1"/>
                </a:solidFill>
                <a:latin typeface="仿宋_GB2312" pitchFamily="49" charset="-122"/>
                <a:ea typeface="仿宋_GB2312" pitchFamily="49" charset="-122"/>
                <a:cs typeface="仿宋_GB2312"/>
              </a:defRPr>
            </a:lvl3pPr>
            <a:lvl4pPr marL="1600200" indent="-228600" algn="l" rtl="0" eaLnBrk="0" fontAlgn="base" hangingPunct="0">
              <a:spcBef>
                <a:spcPct val="20000"/>
              </a:spcBef>
              <a:spcAft>
                <a:spcPct val="0"/>
              </a:spcAft>
              <a:buChar char="–"/>
              <a:defRPr sz="2000" b="1">
                <a:solidFill>
                  <a:schemeClr val="tx1"/>
                </a:solidFill>
                <a:latin typeface="仿宋_GB2312" pitchFamily="49" charset="-122"/>
                <a:ea typeface="仿宋_GB2312" pitchFamily="49" charset="-122"/>
                <a:cs typeface="仿宋_GB2312"/>
              </a:defRPr>
            </a:lvl4pPr>
            <a:lvl5pPr marL="2057400" indent="-228600" algn="l" rtl="0" eaLnBrk="0" fontAlgn="base" hangingPunct="0">
              <a:spcBef>
                <a:spcPct val="20000"/>
              </a:spcBef>
              <a:spcAft>
                <a:spcPct val="0"/>
              </a:spcAft>
              <a:buChar char="»"/>
              <a:defRPr sz="2000" b="1">
                <a:solidFill>
                  <a:schemeClr val="tx1"/>
                </a:solidFill>
                <a:latin typeface="仿宋_GB2312" pitchFamily="49" charset="-122"/>
                <a:ea typeface="仿宋_GB2312" pitchFamily="49" charset="-122"/>
                <a:cs typeface="仿宋_GB2312"/>
              </a:defRPr>
            </a:lvl5pPr>
            <a:lvl6pPr marL="2514600" indent="-228600" algn="l" rtl="0" eaLnBrk="1" fontAlgn="base" hangingPunct="1">
              <a:spcBef>
                <a:spcPct val="20000"/>
              </a:spcBef>
              <a:spcAft>
                <a:spcPct val="0"/>
              </a:spcAft>
              <a:buChar char="»"/>
              <a:defRPr sz="2000" b="1">
                <a:solidFill>
                  <a:schemeClr val="tx1"/>
                </a:solidFill>
                <a:latin typeface="仿宋_GB2312" pitchFamily="49" charset="-122"/>
                <a:ea typeface="仿宋_GB2312" pitchFamily="49" charset="-122"/>
              </a:defRPr>
            </a:lvl6pPr>
            <a:lvl7pPr marL="2971800" indent="-228600" algn="l" rtl="0" eaLnBrk="1" fontAlgn="base" hangingPunct="1">
              <a:spcBef>
                <a:spcPct val="20000"/>
              </a:spcBef>
              <a:spcAft>
                <a:spcPct val="0"/>
              </a:spcAft>
              <a:buChar char="»"/>
              <a:defRPr sz="2000" b="1">
                <a:solidFill>
                  <a:schemeClr val="tx1"/>
                </a:solidFill>
                <a:latin typeface="仿宋_GB2312" pitchFamily="49" charset="-122"/>
                <a:ea typeface="仿宋_GB2312" pitchFamily="49" charset="-122"/>
              </a:defRPr>
            </a:lvl7pPr>
            <a:lvl8pPr marL="3429000" indent="-228600" algn="l" rtl="0" eaLnBrk="1" fontAlgn="base" hangingPunct="1">
              <a:spcBef>
                <a:spcPct val="20000"/>
              </a:spcBef>
              <a:spcAft>
                <a:spcPct val="0"/>
              </a:spcAft>
              <a:buChar char="»"/>
              <a:defRPr sz="2000" b="1">
                <a:solidFill>
                  <a:schemeClr val="tx1"/>
                </a:solidFill>
                <a:latin typeface="仿宋_GB2312" pitchFamily="49" charset="-122"/>
                <a:ea typeface="仿宋_GB2312" pitchFamily="49" charset="-122"/>
              </a:defRPr>
            </a:lvl8pPr>
            <a:lvl9pPr marL="3886200" indent="-228600" algn="l" rtl="0" eaLnBrk="1" fontAlgn="base" hangingPunct="1">
              <a:spcBef>
                <a:spcPct val="20000"/>
              </a:spcBef>
              <a:spcAft>
                <a:spcPct val="0"/>
              </a:spcAft>
              <a:buChar char="»"/>
              <a:defRPr sz="2000" b="1">
                <a:solidFill>
                  <a:schemeClr val="tx1"/>
                </a:solidFill>
                <a:latin typeface="仿宋_GB2312" pitchFamily="49" charset="-122"/>
                <a:ea typeface="仿宋_GB2312" pitchFamily="49" charset="-122"/>
              </a:defRPr>
            </a:lvl9pPr>
          </a:lstStyle>
          <a:p>
            <a:pPr marL="0" indent="0" algn="just">
              <a:buClr>
                <a:srgbClr val="99CCFF"/>
              </a:buClr>
              <a:buNone/>
            </a:pPr>
            <a:r>
              <a:rPr lang="zh-CN" altLang="en-US" sz="2000" b="1" dirty="0" smtClean="0">
                <a:solidFill>
                  <a:schemeClr val="accent4">
                    <a:lumMod val="75000"/>
                  </a:schemeClr>
                </a:solidFill>
                <a:latin typeface="黑体" panose="02010609060101010101" pitchFamily="49" charset="-122"/>
                <a:ea typeface="黑体" panose="02010609060101010101" pitchFamily="49" charset="-122"/>
              </a:rPr>
              <a:t>实验结果分析：</a:t>
            </a:r>
            <a:endParaRPr lang="en-US" altLang="zh-CN" sz="2000" dirty="0" smtClean="0">
              <a:solidFill>
                <a:srgbClr val="01779A"/>
              </a:solidFill>
              <a:latin typeface="黑体" panose="02010609060101010101" pitchFamily="49" charset="-122"/>
              <a:ea typeface="黑体" panose="02010609060101010101" pitchFamily="49" charset="-122"/>
            </a:endParaRPr>
          </a:p>
          <a:p>
            <a:pPr algn="just">
              <a:buClr>
                <a:srgbClr val="01779A"/>
              </a:buClr>
              <a:buFont typeface="+mj-ea"/>
              <a:buAutoNum type="circleNumDbPlain" startAt="2"/>
            </a:pPr>
            <a:r>
              <a:rPr lang="zh-CN" altLang="en-US" sz="1600" dirty="0" smtClean="0">
                <a:solidFill>
                  <a:srgbClr val="01779A"/>
                </a:solidFill>
                <a:latin typeface="黑体" panose="02010609060101010101" pitchFamily="49" charset="-122"/>
                <a:ea typeface="黑体" panose="02010609060101010101" pitchFamily="49" charset="-122"/>
              </a:rPr>
              <a:t>体表点云实验</a:t>
            </a:r>
            <a:endParaRPr lang="en-US" altLang="zh-CN" sz="1600" dirty="0" smtClean="0">
              <a:solidFill>
                <a:srgbClr val="01779A"/>
              </a:solidFill>
              <a:latin typeface="黑体" panose="02010609060101010101" pitchFamily="49" charset="-122"/>
              <a:ea typeface="黑体" panose="02010609060101010101" pitchFamily="49" charset="-122"/>
            </a:endParaRPr>
          </a:p>
        </p:txBody>
      </p:sp>
      <p:sp>
        <p:nvSpPr>
          <p:cNvPr id="4" name="矩形 3"/>
          <p:cNvSpPr/>
          <p:nvPr/>
        </p:nvSpPr>
        <p:spPr>
          <a:xfrm>
            <a:off x="543706" y="2009273"/>
            <a:ext cx="8184776" cy="861774"/>
          </a:xfrm>
          <a:prstGeom prst="rect">
            <a:avLst/>
          </a:prstGeom>
        </p:spPr>
        <p:txBody>
          <a:bodyPr wrap="square">
            <a:spAutoFit/>
          </a:bodyPr>
          <a:lstStyle/>
          <a:p>
            <a:r>
              <a:rPr lang="zh-CN" altLang="en-US" sz="1400" b="1" dirty="0" smtClean="0">
                <a:solidFill>
                  <a:srgbClr val="C00000"/>
                </a:solidFill>
                <a:latin typeface="黑体" panose="02010609060101010101" pitchFamily="49" charset="-122"/>
                <a:ea typeface="黑体" panose="02010609060101010101" pitchFamily="49" charset="-122"/>
              </a:rPr>
              <a:t>数据来源：</a:t>
            </a:r>
            <a:r>
              <a:rPr lang="en-US" altLang="zh-CN" sz="1400" dirty="0" smtClean="0">
                <a:solidFill>
                  <a:srgbClr val="01779A"/>
                </a:solidFill>
                <a:latin typeface="黑体" panose="02010609060101010101" pitchFamily="49" charset="-122"/>
                <a:ea typeface="黑体" panose="02010609060101010101" pitchFamily="49" charset="-122"/>
              </a:rPr>
              <a:t>TCIA</a:t>
            </a:r>
            <a:r>
              <a:rPr lang="zh-CN" altLang="en-US" sz="1400" dirty="0" smtClean="0">
                <a:solidFill>
                  <a:srgbClr val="01779A"/>
                </a:solidFill>
                <a:latin typeface="黑体" panose="02010609060101010101" pitchFamily="49" charset="-122"/>
                <a:ea typeface="黑体" panose="02010609060101010101" pitchFamily="49" charset="-122"/>
              </a:rPr>
              <a:t>下载</a:t>
            </a:r>
            <a:r>
              <a:rPr lang="zh-CN" altLang="en-US" sz="1400" dirty="0">
                <a:solidFill>
                  <a:srgbClr val="01779A"/>
                </a:solidFill>
                <a:latin typeface="黑体" panose="02010609060101010101" pitchFamily="49" charset="-122"/>
                <a:ea typeface="黑体" panose="02010609060101010101" pitchFamily="49" charset="-122"/>
              </a:rPr>
              <a:t>的原始</a:t>
            </a:r>
            <a:r>
              <a:rPr lang="en-US" altLang="zh-CN" sz="1400" dirty="0">
                <a:solidFill>
                  <a:srgbClr val="01779A"/>
                </a:solidFill>
                <a:latin typeface="黑体" panose="02010609060101010101" pitchFamily="49" charset="-122"/>
                <a:ea typeface="黑体" panose="02010609060101010101" pitchFamily="49" charset="-122"/>
              </a:rPr>
              <a:t>CT</a:t>
            </a:r>
            <a:r>
              <a:rPr lang="zh-CN" altLang="en-US" sz="1400" dirty="0" smtClean="0">
                <a:solidFill>
                  <a:srgbClr val="01779A"/>
                </a:solidFill>
                <a:latin typeface="黑体" panose="02010609060101010101" pitchFamily="49" charset="-122"/>
                <a:ea typeface="黑体" panose="02010609060101010101" pitchFamily="49" charset="-122"/>
              </a:rPr>
              <a:t>数据，随后提取体表点云数据。</a:t>
            </a:r>
            <a:endParaRPr lang="en-US" altLang="zh-CN" sz="1400" dirty="0" smtClean="0">
              <a:solidFill>
                <a:srgbClr val="01779A"/>
              </a:solidFill>
              <a:latin typeface="黑体" panose="02010609060101010101" pitchFamily="49" charset="-122"/>
              <a:ea typeface="黑体" panose="02010609060101010101" pitchFamily="49" charset="-122"/>
            </a:endParaRPr>
          </a:p>
          <a:p>
            <a:endParaRPr lang="en-US" altLang="zh-CN" sz="800" dirty="0" smtClean="0">
              <a:solidFill>
                <a:srgbClr val="01779A"/>
              </a:solidFill>
              <a:latin typeface="黑体" panose="02010609060101010101" pitchFamily="49" charset="-122"/>
              <a:ea typeface="黑体" panose="02010609060101010101" pitchFamily="49" charset="-122"/>
            </a:endParaRPr>
          </a:p>
          <a:p>
            <a:r>
              <a:rPr lang="zh-CN" altLang="en-US" sz="1400" b="1" dirty="0" smtClean="0">
                <a:solidFill>
                  <a:srgbClr val="C00000"/>
                </a:solidFill>
                <a:latin typeface="黑体" panose="02010609060101010101" pitchFamily="49" charset="-122"/>
                <a:ea typeface="黑体" panose="02010609060101010101" pitchFamily="49" charset="-122"/>
              </a:rPr>
              <a:t>高斯噪声实验：</a:t>
            </a:r>
            <a:r>
              <a:rPr lang="zh-CN" altLang="en-US" sz="1400" dirty="0" smtClean="0">
                <a:solidFill>
                  <a:srgbClr val="01779A"/>
                </a:solidFill>
                <a:latin typeface="黑体" panose="02010609060101010101" pitchFamily="49" charset="-122"/>
                <a:ea typeface="黑体" panose="02010609060101010101" pitchFamily="49" charset="-122"/>
              </a:rPr>
              <a:t>以</a:t>
            </a:r>
            <a:r>
              <a:rPr lang="zh-CN" altLang="en-US" sz="1400" dirty="0">
                <a:solidFill>
                  <a:srgbClr val="01779A"/>
                </a:solidFill>
                <a:latin typeface="黑体" panose="02010609060101010101" pitchFamily="49" charset="-122"/>
                <a:ea typeface="黑体" panose="02010609060101010101" pitchFamily="49" charset="-122"/>
              </a:rPr>
              <a:t>原始点云数据为模板点云，首先对点云进行归一化，然后往原始点云中分别</a:t>
            </a:r>
            <a:r>
              <a:rPr lang="zh-CN" altLang="en-US" sz="1400" dirty="0" smtClean="0">
                <a:solidFill>
                  <a:srgbClr val="01779A"/>
                </a:solidFill>
                <a:latin typeface="黑体" panose="02010609060101010101" pitchFamily="49" charset="-122"/>
                <a:ea typeface="黑体" panose="02010609060101010101" pitchFamily="49" charset="-122"/>
              </a:rPr>
              <a:t>加入</a:t>
            </a:r>
            <a:r>
              <a:rPr lang="en-US" altLang="zh-CN" sz="1400" dirty="0" smtClean="0">
                <a:solidFill>
                  <a:srgbClr val="01779A"/>
                </a:solidFill>
                <a:latin typeface="黑体" panose="02010609060101010101" pitchFamily="49" charset="-122"/>
                <a:ea typeface="黑体" panose="02010609060101010101" pitchFamily="49" charset="-122"/>
              </a:rPr>
              <a:t>5</a:t>
            </a:r>
            <a:r>
              <a:rPr lang="zh-CN" altLang="en-US" sz="1400" dirty="0" smtClean="0">
                <a:solidFill>
                  <a:srgbClr val="01779A"/>
                </a:solidFill>
                <a:latin typeface="黑体" panose="02010609060101010101" pitchFamily="49" charset="-122"/>
                <a:ea typeface="黑体" panose="02010609060101010101" pitchFamily="49" charset="-122"/>
              </a:rPr>
              <a:t>个</a:t>
            </a:r>
            <a:r>
              <a:rPr lang="zh-CN" altLang="en-US" sz="1400" dirty="0">
                <a:solidFill>
                  <a:srgbClr val="01779A"/>
                </a:solidFill>
                <a:latin typeface="黑体" panose="02010609060101010101" pitchFamily="49" charset="-122"/>
                <a:ea typeface="黑体" panose="02010609060101010101" pitchFamily="49" charset="-122"/>
              </a:rPr>
              <a:t>不同级别的高斯噪声</a:t>
            </a:r>
            <a:r>
              <a:rPr lang="zh-CN" altLang="en-US" sz="1400" dirty="0" smtClean="0">
                <a:solidFill>
                  <a:srgbClr val="01779A"/>
                </a:solidFill>
                <a:latin typeface="黑体" panose="02010609060101010101" pitchFamily="49" charset="-122"/>
                <a:ea typeface="黑体" panose="02010609060101010101" pitchFamily="49" charset="-122"/>
              </a:rPr>
              <a:t>，以形成</a:t>
            </a:r>
            <a:r>
              <a:rPr lang="en-US" altLang="zh-CN" sz="1400" dirty="0">
                <a:solidFill>
                  <a:srgbClr val="01779A"/>
                </a:solidFill>
                <a:latin typeface="黑体" panose="02010609060101010101" pitchFamily="49" charset="-122"/>
                <a:ea typeface="黑体" panose="02010609060101010101" pitchFamily="49" charset="-122"/>
              </a:rPr>
              <a:t>5</a:t>
            </a:r>
            <a:r>
              <a:rPr lang="zh-CN" altLang="en-US" sz="1400" dirty="0">
                <a:solidFill>
                  <a:srgbClr val="01779A"/>
                </a:solidFill>
                <a:latin typeface="黑体" panose="02010609060101010101" pitchFamily="49" charset="-122"/>
                <a:ea typeface="黑体" panose="02010609060101010101" pitchFamily="49" charset="-122"/>
              </a:rPr>
              <a:t>个不同的场景点</a:t>
            </a:r>
            <a:r>
              <a:rPr lang="zh-CN" altLang="en-US" sz="1400" dirty="0" smtClean="0">
                <a:solidFill>
                  <a:srgbClr val="01779A"/>
                </a:solidFill>
                <a:latin typeface="黑体" panose="02010609060101010101" pitchFamily="49" charset="-122"/>
                <a:ea typeface="黑体" panose="02010609060101010101" pitchFamily="49" charset="-122"/>
              </a:rPr>
              <a:t>云，并进行刚性随机旋转变换。</a:t>
            </a:r>
            <a:endParaRPr lang="zh-CN" altLang="en-US" sz="1400" dirty="0">
              <a:solidFill>
                <a:srgbClr val="01779A"/>
              </a:solidFill>
              <a:latin typeface="黑体" panose="02010609060101010101" pitchFamily="49" charset="-122"/>
              <a:ea typeface="黑体" panose="02010609060101010101" pitchFamily="49" charset="-122"/>
            </a:endParaRPr>
          </a:p>
        </p:txBody>
      </p:sp>
      <p:sp>
        <p:nvSpPr>
          <p:cNvPr id="34" name="矩形 33"/>
          <p:cNvSpPr/>
          <p:nvPr/>
        </p:nvSpPr>
        <p:spPr bwMode="auto">
          <a:xfrm>
            <a:off x="5210350" y="5795672"/>
            <a:ext cx="3627731" cy="874070"/>
          </a:xfrm>
          <a:prstGeom prst="rect">
            <a:avLst/>
          </a:prstGeom>
          <a:noFill/>
          <a:ln w="28575" cap="flat" cmpd="sng" algn="ctr">
            <a:solidFill>
              <a:srgbClr val="FF0000"/>
            </a:solidFill>
            <a:prstDash val="sysDash"/>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defTabSz="914400" rtl="0" eaLnBrk="1" fontAlgn="ctr" latinLnBrk="0" hangingPunct="1">
              <a:lnSpc>
                <a:spcPct val="100000"/>
              </a:lnSpc>
              <a:spcBef>
                <a:spcPct val="0"/>
              </a:spcBef>
              <a:spcAft>
                <a:spcPct val="0"/>
              </a:spcAft>
              <a:buClrTx/>
              <a:buSzTx/>
              <a:buFontTx/>
              <a:buNone/>
              <a:tabLst/>
            </a:pPr>
            <a:r>
              <a:rPr kumimoji="0" lang="zh-CN" altLang="en-US" sz="1600" b="1" i="0" u="none" strike="noStrike" cap="none" normalizeH="0" baseline="0" dirty="0" smtClean="0">
                <a:ln>
                  <a:noFill/>
                </a:ln>
                <a:solidFill>
                  <a:srgbClr val="C00000"/>
                </a:solidFill>
                <a:effectLst/>
                <a:latin typeface="黑体" panose="02010609060101010101" pitchFamily="49" charset="-122"/>
                <a:ea typeface="黑体" panose="02010609060101010101" pitchFamily="49" charset="-122"/>
              </a:rPr>
              <a:t>结论：</a:t>
            </a:r>
            <a:endParaRPr kumimoji="0" lang="en-US" altLang="zh-CN" sz="1600" b="1" i="0" u="none" strike="noStrike" cap="none" normalizeH="0" baseline="0" dirty="0" smtClean="0">
              <a:ln>
                <a:noFill/>
              </a:ln>
              <a:solidFill>
                <a:srgbClr val="C00000"/>
              </a:solidFill>
              <a:effectLst/>
              <a:latin typeface="黑体" panose="02010609060101010101" pitchFamily="49" charset="-122"/>
              <a:ea typeface="黑体" panose="02010609060101010101" pitchFamily="49" charset="-122"/>
            </a:endParaRPr>
          </a:p>
          <a:p>
            <a:pPr fontAlgn="ctr">
              <a:spcBef>
                <a:spcPct val="0"/>
              </a:spcBef>
              <a:spcAft>
                <a:spcPct val="0"/>
              </a:spcAft>
            </a:pPr>
            <a:r>
              <a:rPr lang="zh-CN" altLang="en-US" sz="1400" dirty="0">
                <a:solidFill>
                  <a:srgbClr val="307790"/>
                </a:solidFill>
                <a:latin typeface="黑体" panose="02010609060101010101" pitchFamily="49" charset="-122"/>
                <a:ea typeface="黑体" panose="02010609060101010101" pitchFamily="49" charset="-122"/>
              </a:rPr>
              <a:t>在体表点云的配准中，我们的算法</a:t>
            </a:r>
            <a:r>
              <a:rPr lang="zh-CN" altLang="en-US" sz="1400" dirty="0">
                <a:solidFill>
                  <a:srgbClr val="C00000"/>
                </a:solidFill>
                <a:latin typeface="黑体" panose="02010609060101010101" pitchFamily="49" charset="-122"/>
                <a:ea typeface="黑体" panose="02010609060101010101" pitchFamily="49" charset="-122"/>
              </a:rPr>
              <a:t>优于</a:t>
            </a:r>
            <a:r>
              <a:rPr lang="zh-CN" altLang="en-US" sz="1400" dirty="0">
                <a:solidFill>
                  <a:srgbClr val="307790"/>
                </a:solidFill>
                <a:latin typeface="黑体" panose="02010609060101010101" pitchFamily="49" charset="-122"/>
                <a:ea typeface="黑体" panose="02010609060101010101" pitchFamily="49" charset="-122"/>
              </a:rPr>
              <a:t>其他方法，并且对噪声具有</a:t>
            </a:r>
            <a:r>
              <a:rPr lang="zh-CN" altLang="en-US" sz="1400" dirty="0">
                <a:solidFill>
                  <a:srgbClr val="C00000"/>
                </a:solidFill>
                <a:latin typeface="黑体" panose="02010609060101010101" pitchFamily="49" charset="-122"/>
                <a:ea typeface="黑体" panose="02010609060101010101" pitchFamily="49" charset="-122"/>
              </a:rPr>
              <a:t>鲁棒性</a:t>
            </a:r>
            <a:r>
              <a:rPr lang="zh-CN" altLang="en-US" sz="1400" dirty="0">
                <a:solidFill>
                  <a:srgbClr val="307790"/>
                </a:solidFill>
                <a:latin typeface="黑体" panose="02010609060101010101" pitchFamily="49" charset="-122"/>
                <a:ea typeface="黑体" panose="02010609060101010101" pitchFamily="49" charset="-122"/>
              </a:rPr>
              <a:t>。</a:t>
            </a:r>
            <a:endParaRPr kumimoji="0" lang="en-US" altLang="zh-CN" sz="1400" i="0" u="none" strike="noStrike" cap="none" normalizeH="0" baseline="0" dirty="0" smtClean="0">
              <a:ln>
                <a:noFill/>
              </a:ln>
              <a:solidFill>
                <a:srgbClr val="307790"/>
              </a:solidFill>
              <a:effectLst/>
              <a:latin typeface="黑体" panose="02010609060101010101" pitchFamily="49" charset="-122"/>
              <a:ea typeface="黑体" panose="02010609060101010101" pitchFamily="49" charset="-122"/>
            </a:endParaRPr>
          </a:p>
        </p:txBody>
      </p:sp>
      <p:sp>
        <p:nvSpPr>
          <p:cNvPr id="14" name="页脚占位符 3">
            <a:extLst>
              <a:ext uri="{FF2B5EF4-FFF2-40B4-BE49-F238E27FC236}">
                <a16:creationId xmlns:a16="http://schemas.microsoft.com/office/drawing/2014/main" id="{6DE73603-4725-45DF-A725-EA5810F01BD5}"/>
              </a:ext>
            </a:extLst>
          </p:cNvPr>
          <p:cNvSpPr>
            <a:spLocks noGrp="1"/>
          </p:cNvSpPr>
          <p:nvPr>
            <p:ph type="ftr" sz="quarter" idx="12"/>
          </p:nvPr>
        </p:nvSpPr>
        <p:spPr>
          <a:xfrm>
            <a:off x="6529668" y="7019739"/>
            <a:ext cx="2057400"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b="1">
                <a:solidFill>
                  <a:schemeClr val="tx1"/>
                </a:solidFill>
                <a:latin typeface="仿宋_GB2312"/>
                <a:ea typeface="仿宋_GB2312"/>
                <a:cs typeface="仿宋_GB2312"/>
              </a:defRPr>
            </a:lvl2pPr>
            <a:lvl3pPr marL="1143000" indent="-228600">
              <a:spcBef>
                <a:spcPct val="20000"/>
              </a:spcBef>
              <a:buClr>
                <a:schemeClr val="tx1"/>
              </a:buClr>
              <a:buChar char="•"/>
              <a:defRPr sz="2400" b="1">
                <a:solidFill>
                  <a:schemeClr val="tx1"/>
                </a:solidFill>
                <a:latin typeface="仿宋_GB2312"/>
                <a:ea typeface="仿宋_GB2312"/>
                <a:cs typeface="仿宋_GB2312"/>
              </a:defRPr>
            </a:lvl3pPr>
            <a:lvl4pPr marL="1600200" indent="-228600">
              <a:spcBef>
                <a:spcPct val="20000"/>
              </a:spcBef>
              <a:buChar char="–"/>
              <a:defRPr sz="2000" b="1">
                <a:solidFill>
                  <a:schemeClr val="tx1"/>
                </a:solidFill>
                <a:latin typeface="仿宋_GB2312"/>
                <a:ea typeface="仿宋_GB2312"/>
                <a:cs typeface="仿宋_GB2312"/>
              </a:defRPr>
            </a:lvl4pPr>
            <a:lvl5pPr marL="2057400" indent="-228600">
              <a:spcBef>
                <a:spcPct val="20000"/>
              </a:spcBef>
              <a:buChar char="»"/>
              <a:defRPr sz="2000" b="1">
                <a:solidFill>
                  <a:schemeClr val="tx1"/>
                </a:solidFill>
                <a:latin typeface="仿宋_GB2312"/>
                <a:ea typeface="仿宋_GB2312"/>
                <a:cs typeface="仿宋_GB2312"/>
              </a:defRPr>
            </a:lvl5pPr>
            <a:lvl6pPr marL="2514600" indent="-228600" eaLnBrk="0" fontAlgn="base" hangingPunct="0">
              <a:spcBef>
                <a:spcPct val="20000"/>
              </a:spcBef>
              <a:spcAft>
                <a:spcPct val="0"/>
              </a:spcAft>
              <a:buChar char="»"/>
              <a:defRPr sz="2000" b="1">
                <a:solidFill>
                  <a:schemeClr val="tx1"/>
                </a:solidFill>
                <a:latin typeface="仿宋_GB2312"/>
                <a:ea typeface="仿宋_GB2312"/>
                <a:cs typeface="仿宋_GB2312"/>
              </a:defRPr>
            </a:lvl6pPr>
            <a:lvl7pPr marL="2971800" indent="-228600" eaLnBrk="0" fontAlgn="base" hangingPunct="0">
              <a:spcBef>
                <a:spcPct val="20000"/>
              </a:spcBef>
              <a:spcAft>
                <a:spcPct val="0"/>
              </a:spcAft>
              <a:buChar char="»"/>
              <a:defRPr sz="2000" b="1">
                <a:solidFill>
                  <a:schemeClr val="tx1"/>
                </a:solidFill>
                <a:latin typeface="仿宋_GB2312"/>
                <a:ea typeface="仿宋_GB2312"/>
                <a:cs typeface="仿宋_GB2312"/>
              </a:defRPr>
            </a:lvl7pPr>
            <a:lvl8pPr marL="3429000" indent="-228600" eaLnBrk="0" fontAlgn="base" hangingPunct="0">
              <a:spcBef>
                <a:spcPct val="20000"/>
              </a:spcBef>
              <a:spcAft>
                <a:spcPct val="0"/>
              </a:spcAft>
              <a:buChar char="»"/>
              <a:defRPr sz="2000" b="1">
                <a:solidFill>
                  <a:schemeClr val="tx1"/>
                </a:solidFill>
                <a:latin typeface="仿宋_GB2312"/>
                <a:ea typeface="仿宋_GB2312"/>
                <a:cs typeface="仿宋_GB2312"/>
              </a:defRPr>
            </a:lvl8pPr>
            <a:lvl9pPr marL="3886200" indent="-228600" eaLnBrk="0" fontAlgn="base" hangingPunct="0">
              <a:spcBef>
                <a:spcPct val="20000"/>
              </a:spcBef>
              <a:spcAft>
                <a:spcPct val="0"/>
              </a:spcAft>
              <a:buChar char="»"/>
              <a:defRPr sz="2000" b="1">
                <a:solidFill>
                  <a:schemeClr val="tx1"/>
                </a:solidFill>
                <a:latin typeface="仿宋_GB2312"/>
                <a:ea typeface="仿宋_GB2312"/>
                <a:cs typeface="仿宋_GB2312"/>
              </a:defRPr>
            </a:lvl9pPr>
          </a:lstStyle>
          <a:p>
            <a:pPr>
              <a:spcBef>
                <a:spcPct val="0"/>
              </a:spcBef>
              <a:buClrTx/>
              <a:buFontTx/>
              <a:buNone/>
            </a:pPr>
            <a:r>
              <a:rPr lang="zh-CN" altLang="en-US" sz="1400" dirty="0">
                <a:latin typeface="STXingkai" panose="02010800040101010101" pitchFamily="2" charset="-122"/>
              </a:rPr>
              <a:t>北京航空航天大学</a:t>
            </a:r>
            <a:endParaRPr lang="en-US" altLang="zh-CN" sz="1400" dirty="0">
              <a:latin typeface="STXingkai" panose="02010800040101010101" pitchFamily="2" charset="-122"/>
            </a:endParaRPr>
          </a:p>
        </p:txBody>
      </p:sp>
      <p:graphicFrame>
        <p:nvGraphicFramePr>
          <p:cNvPr id="17" name="表格 16"/>
          <p:cNvGraphicFramePr>
            <a:graphicFrameLocks noGrp="1"/>
          </p:cNvGraphicFramePr>
          <p:nvPr>
            <p:extLst>
              <p:ext uri="{D42A27DB-BD31-4B8C-83A1-F6EECF244321}">
                <p14:modId xmlns:p14="http://schemas.microsoft.com/office/powerpoint/2010/main" val="332224950"/>
              </p:ext>
            </p:extLst>
          </p:nvPr>
        </p:nvGraphicFramePr>
        <p:xfrm>
          <a:off x="179222" y="3021524"/>
          <a:ext cx="4752778" cy="1728193"/>
        </p:xfrm>
        <a:graphic>
          <a:graphicData uri="http://schemas.openxmlformats.org/drawingml/2006/table">
            <a:tbl>
              <a:tblPr firstRow="1" firstCol="1" bandRow="1"/>
              <a:tblGrid>
                <a:gridCol w="835708">
                  <a:extLst>
                    <a:ext uri="{9D8B030D-6E8A-4147-A177-3AD203B41FA5}">
                      <a16:colId xmlns:a16="http://schemas.microsoft.com/office/drawing/2014/main" val="1148581167"/>
                    </a:ext>
                  </a:extLst>
                </a:gridCol>
                <a:gridCol w="783414">
                  <a:extLst>
                    <a:ext uri="{9D8B030D-6E8A-4147-A177-3AD203B41FA5}">
                      <a16:colId xmlns:a16="http://schemas.microsoft.com/office/drawing/2014/main" val="1306703979"/>
                    </a:ext>
                  </a:extLst>
                </a:gridCol>
                <a:gridCol w="783414">
                  <a:extLst>
                    <a:ext uri="{9D8B030D-6E8A-4147-A177-3AD203B41FA5}">
                      <a16:colId xmlns:a16="http://schemas.microsoft.com/office/drawing/2014/main" val="752867132"/>
                    </a:ext>
                  </a:extLst>
                </a:gridCol>
                <a:gridCol w="783414">
                  <a:extLst>
                    <a:ext uri="{9D8B030D-6E8A-4147-A177-3AD203B41FA5}">
                      <a16:colId xmlns:a16="http://schemas.microsoft.com/office/drawing/2014/main" val="797583811"/>
                    </a:ext>
                  </a:extLst>
                </a:gridCol>
                <a:gridCol w="783414">
                  <a:extLst>
                    <a:ext uri="{9D8B030D-6E8A-4147-A177-3AD203B41FA5}">
                      <a16:colId xmlns:a16="http://schemas.microsoft.com/office/drawing/2014/main" val="174082360"/>
                    </a:ext>
                  </a:extLst>
                </a:gridCol>
                <a:gridCol w="783414">
                  <a:extLst>
                    <a:ext uri="{9D8B030D-6E8A-4147-A177-3AD203B41FA5}">
                      <a16:colId xmlns:a16="http://schemas.microsoft.com/office/drawing/2014/main" val="3985535112"/>
                    </a:ext>
                  </a:extLst>
                </a:gridCol>
              </a:tblGrid>
              <a:tr h="432049">
                <a:tc>
                  <a:txBody>
                    <a:bodyPr/>
                    <a:lstStyle/>
                    <a:p>
                      <a:pPr algn="ctr">
                        <a:spcAft>
                          <a:spcPts val="0"/>
                        </a:spcAft>
                      </a:pPr>
                      <a:r>
                        <a:rPr lang="en-US" sz="1400" b="1">
                          <a:effectLst/>
                          <a:latin typeface="Times New Roman" panose="02020603050405020304" pitchFamily="18" charset="0"/>
                          <a:ea typeface="宋体" panose="02010600030101010101" pitchFamily="2" charset="-122"/>
                        </a:rPr>
                        <a:t>Precision</a:t>
                      </a:r>
                      <a:endParaRPr lang="zh-CN" sz="1400" b="1">
                        <a:effectLst/>
                        <a:latin typeface="Times New Roman" panose="02020603050405020304" pitchFamily="18" charset="0"/>
                        <a:ea typeface="宋体" panose="02010600030101010101" pitchFamily="2" charset="-122"/>
                      </a:endParaRPr>
                    </a:p>
                  </a:txBody>
                  <a:tcPr marL="119201" marR="11920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spcAft>
                          <a:spcPts val="0"/>
                        </a:spcAft>
                      </a:pPr>
                      <a:r>
                        <a:rPr lang="en-US" sz="1300" b="1" i="1">
                          <a:effectLst/>
                          <a:latin typeface="Times New Roman" panose="02020603050405020304" pitchFamily="18" charset="0"/>
                          <a:ea typeface="宋体" panose="02010600030101010101" pitchFamily="2" charset="-122"/>
                        </a:rPr>
                        <a:t>scene1</a:t>
                      </a:r>
                      <a:endParaRPr lang="zh-CN" sz="1700">
                        <a:effectLst/>
                        <a:latin typeface="Times New Roman" panose="02020603050405020304" pitchFamily="18" charset="0"/>
                        <a:ea typeface="宋体" panose="02010600030101010101" pitchFamily="2" charset="-122"/>
                      </a:endParaRPr>
                    </a:p>
                  </a:txBody>
                  <a:tcPr marL="119201" marR="11920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spcAft>
                          <a:spcPts val="0"/>
                        </a:spcAft>
                      </a:pPr>
                      <a:r>
                        <a:rPr lang="en-US" sz="1300" b="1" i="1">
                          <a:effectLst/>
                          <a:latin typeface="Times New Roman" panose="02020603050405020304" pitchFamily="18" charset="0"/>
                          <a:ea typeface="宋体" panose="02010600030101010101" pitchFamily="2" charset="-122"/>
                        </a:rPr>
                        <a:t>scene2</a:t>
                      </a:r>
                      <a:endParaRPr lang="zh-CN" sz="1700">
                        <a:effectLst/>
                        <a:latin typeface="Times New Roman" panose="02020603050405020304" pitchFamily="18" charset="0"/>
                        <a:ea typeface="宋体" panose="02010600030101010101" pitchFamily="2" charset="-122"/>
                      </a:endParaRPr>
                    </a:p>
                  </a:txBody>
                  <a:tcPr marL="119201" marR="11920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spcAft>
                          <a:spcPts val="0"/>
                        </a:spcAft>
                      </a:pPr>
                      <a:r>
                        <a:rPr lang="en-US" sz="1300" b="1" i="1">
                          <a:effectLst/>
                          <a:latin typeface="Times New Roman" panose="02020603050405020304" pitchFamily="18" charset="0"/>
                          <a:ea typeface="宋体" panose="02010600030101010101" pitchFamily="2" charset="-122"/>
                        </a:rPr>
                        <a:t>scene3</a:t>
                      </a:r>
                      <a:endParaRPr lang="zh-CN" sz="1700">
                        <a:effectLst/>
                        <a:latin typeface="Times New Roman" panose="02020603050405020304" pitchFamily="18" charset="0"/>
                        <a:ea typeface="宋体" panose="02010600030101010101" pitchFamily="2" charset="-122"/>
                      </a:endParaRPr>
                    </a:p>
                  </a:txBody>
                  <a:tcPr marL="119201" marR="11920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spcAft>
                          <a:spcPts val="0"/>
                        </a:spcAft>
                      </a:pPr>
                      <a:r>
                        <a:rPr lang="en-US" sz="1300" b="1" i="1">
                          <a:effectLst/>
                          <a:latin typeface="Times New Roman" panose="02020603050405020304" pitchFamily="18" charset="0"/>
                          <a:ea typeface="宋体" panose="02010600030101010101" pitchFamily="2" charset="-122"/>
                        </a:rPr>
                        <a:t>scene4</a:t>
                      </a:r>
                      <a:endParaRPr lang="zh-CN" sz="1700">
                        <a:effectLst/>
                        <a:latin typeface="Times New Roman" panose="02020603050405020304" pitchFamily="18" charset="0"/>
                        <a:ea typeface="宋体" panose="02010600030101010101" pitchFamily="2" charset="-122"/>
                      </a:endParaRPr>
                    </a:p>
                  </a:txBody>
                  <a:tcPr marL="119201" marR="11920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spcAft>
                          <a:spcPts val="0"/>
                        </a:spcAft>
                      </a:pPr>
                      <a:r>
                        <a:rPr lang="en-US" sz="1300" b="1" i="1">
                          <a:effectLst/>
                          <a:latin typeface="Times New Roman" panose="02020603050405020304" pitchFamily="18" charset="0"/>
                          <a:ea typeface="宋体" panose="02010600030101010101" pitchFamily="2" charset="-122"/>
                        </a:rPr>
                        <a:t>scene5</a:t>
                      </a:r>
                      <a:endParaRPr lang="zh-CN" sz="1700">
                        <a:effectLst/>
                        <a:latin typeface="Times New Roman" panose="02020603050405020304" pitchFamily="18" charset="0"/>
                        <a:ea typeface="宋体" panose="02010600030101010101" pitchFamily="2" charset="-122"/>
                      </a:endParaRPr>
                    </a:p>
                  </a:txBody>
                  <a:tcPr marL="119201" marR="11920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10020267"/>
                  </a:ext>
                </a:extLst>
              </a:tr>
              <a:tr h="216024">
                <a:tc>
                  <a:txBody>
                    <a:bodyPr/>
                    <a:lstStyle/>
                    <a:p>
                      <a:pPr algn="ctr">
                        <a:spcAft>
                          <a:spcPts val="0"/>
                        </a:spcAft>
                      </a:pPr>
                      <a:r>
                        <a:rPr lang="en-US" sz="1400">
                          <a:effectLst/>
                          <a:latin typeface="Times New Roman" panose="02020603050405020304" pitchFamily="18" charset="0"/>
                          <a:ea typeface="宋体" panose="02010600030101010101" pitchFamily="2" charset="-122"/>
                        </a:rPr>
                        <a:t>NN</a:t>
                      </a:r>
                      <a:endParaRPr lang="zh-CN" sz="1400">
                        <a:effectLst/>
                        <a:latin typeface="Times New Roman" panose="02020603050405020304" pitchFamily="18" charset="0"/>
                        <a:ea typeface="宋体" panose="02010600030101010101" pitchFamily="2" charset="-122"/>
                      </a:endParaRPr>
                    </a:p>
                  </a:txBody>
                  <a:tcPr marL="119201" marR="11920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spcAft>
                          <a:spcPts val="0"/>
                        </a:spcAft>
                      </a:pPr>
                      <a:r>
                        <a:rPr lang="en-US" sz="1400">
                          <a:effectLst/>
                          <a:latin typeface="Times New Roman" panose="02020603050405020304" pitchFamily="18" charset="0"/>
                          <a:ea typeface="Calibri" panose="020F0502020204030204" pitchFamily="34" charset="0"/>
                        </a:rPr>
                        <a:t>0.837</a:t>
                      </a:r>
                      <a:endParaRPr lang="zh-CN" sz="1700">
                        <a:effectLst/>
                        <a:latin typeface="Times New Roman" panose="02020603050405020304" pitchFamily="18" charset="0"/>
                        <a:ea typeface="宋体" panose="02010600030101010101" pitchFamily="2" charset="-122"/>
                      </a:endParaRPr>
                    </a:p>
                  </a:txBody>
                  <a:tcPr marL="119201" marR="119201"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spcAft>
                          <a:spcPts val="0"/>
                        </a:spcAft>
                      </a:pPr>
                      <a:r>
                        <a:rPr lang="en-US" sz="1400" dirty="0">
                          <a:effectLst/>
                          <a:latin typeface="Times New Roman" panose="02020603050405020304" pitchFamily="18" charset="0"/>
                          <a:ea typeface="Calibri" panose="020F0502020204030204" pitchFamily="34" charset="0"/>
                        </a:rPr>
                        <a:t>0.699</a:t>
                      </a:r>
                      <a:endParaRPr lang="zh-CN" sz="1700" dirty="0">
                        <a:effectLst/>
                        <a:latin typeface="Times New Roman" panose="02020603050405020304" pitchFamily="18" charset="0"/>
                        <a:ea typeface="宋体" panose="02010600030101010101" pitchFamily="2" charset="-122"/>
                      </a:endParaRPr>
                    </a:p>
                  </a:txBody>
                  <a:tcPr marL="119201" marR="119201"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spcAft>
                          <a:spcPts val="0"/>
                        </a:spcAft>
                      </a:pPr>
                      <a:r>
                        <a:rPr lang="en-US" sz="1400">
                          <a:effectLst/>
                          <a:latin typeface="Times New Roman" panose="02020603050405020304" pitchFamily="18" charset="0"/>
                          <a:ea typeface="Calibri" panose="020F0502020204030204" pitchFamily="34" charset="0"/>
                        </a:rPr>
                        <a:t>0.520</a:t>
                      </a:r>
                      <a:endParaRPr lang="zh-CN" sz="1700">
                        <a:effectLst/>
                        <a:latin typeface="Times New Roman" panose="02020603050405020304" pitchFamily="18" charset="0"/>
                        <a:ea typeface="宋体" panose="02010600030101010101" pitchFamily="2" charset="-122"/>
                      </a:endParaRPr>
                    </a:p>
                  </a:txBody>
                  <a:tcPr marL="119201" marR="119201"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spcAft>
                          <a:spcPts val="0"/>
                        </a:spcAft>
                      </a:pPr>
                      <a:r>
                        <a:rPr lang="en-US" sz="1400">
                          <a:effectLst/>
                          <a:latin typeface="Times New Roman" panose="02020603050405020304" pitchFamily="18" charset="0"/>
                          <a:ea typeface="Calibri" panose="020F0502020204030204" pitchFamily="34" charset="0"/>
                        </a:rPr>
                        <a:t>0.419</a:t>
                      </a:r>
                      <a:endParaRPr lang="zh-CN" sz="1700">
                        <a:effectLst/>
                        <a:latin typeface="Times New Roman" panose="02020603050405020304" pitchFamily="18" charset="0"/>
                        <a:ea typeface="宋体" panose="02010600030101010101" pitchFamily="2" charset="-122"/>
                      </a:endParaRPr>
                    </a:p>
                  </a:txBody>
                  <a:tcPr marL="119201" marR="119201"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spcAft>
                          <a:spcPts val="0"/>
                        </a:spcAft>
                      </a:pPr>
                      <a:r>
                        <a:rPr lang="en-US" sz="1400">
                          <a:effectLst/>
                          <a:latin typeface="Times New Roman" panose="02020603050405020304" pitchFamily="18" charset="0"/>
                          <a:ea typeface="Calibri" panose="020F0502020204030204" pitchFamily="34" charset="0"/>
                        </a:rPr>
                        <a:t>0.381</a:t>
                      </a:r>
                      <a:endParaRPr lang="zh-CN" sz="1700">
                        <a:effectLst/>
                        <a:latin typeface="Times New Roman" panose="02020603050405020304" pitchFamily="18" charset="0"/>
                        <a:ea typeface="宋体" panose="02010600030101010101" pitchFamily="2" charset="-122"/>
                      </a:endParaRPr>
                    </a:p>
                  </a:txBody>
                  <a:tcPr marL="119201" marR="119201"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15326363"/>
                  </a:ext>
                </a:extLst>
              </a:tr>
              <a:tr h="216024">
                <a:tc>
                  <a:txBody>
                    <a:bodyPr/>
                    <a:lstStyle/>
                    <a:p>
                      <a:pPr algn="ctr" fontAlgn="b">
                        <a:spcAft>
                          <a:spcPts val="0"/>
                        </a:spcAft>
                      </a:pPr>
                      <a:r>
                        <a:rPr lang="en-US" sz="1400">
                          <a:effectLst/>
                          <a:latin typeface="Times New Roman" panose="02020603050405020304" pitchFamily="18" charset="0"/>
                          <a:ea typeface="Calibri" panose="020F0502020204030204" pitchFamily="34" charset="0"/>
                        </a:rPr>
                        <a:t>NNDR</a:t>
                      </a:r>
                      <a:endParaRPr lang="zh-CN" sz="1700">
                        <a:effectLst/>
                        <a:latin typeface="Times New Roman" panose="02020603050405020304" pitchFamily="18" charset="0"/>
                        <a:ea typeface="宋体" panose="02010600030101010101" pitchFamily="2" charset="-122"/>
                      </a:endParaRPr>
                    </a:p>
                  </a:txBody>
                  <a:tcPr marL="119201" marR="11920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spcAft>
                          <a:spcPts val="0"/>
                        </a:spcAft>
                      </a:pPr>
                      <a:r>
                        <a:rPr lang="en-US" sz="1400">
                          <a:effectLst/>
                          <a:latin typeface="Times New Roman" panose="02020603050405020304" pitchFamily="18" charset="0"/>
                          <a:ea typeface="Calibri" panose="020F0502020204030204" pitchFamily="34" charset="0"/>
                        </a:rPr>
                        <a:t>0.913</a:t>
                      </a:r>
                      <a:endParaRPr lang="zh-CN" sz="1700">
                        <a:effectLst/>
                        <a:latin typeface="Times New Roman" panose="02020603050405020304" pitchFamily="18" charset="0"/>
                        <a:ea typeface="宋体" panose="02010600030101010101" pitchFamily="2" charset="-122"/>
                      </a:endParaRPr>
                    </a:p>
                  </a:txBody>
                  <a:tcPr marL="119201" marR="119201"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spcAft>
                          <a:spcPts val="0"/>
                        </a:spcAft>
                      </a:pPr>
                      <a:r>
                        <a:rPr lang="en-US" sz="1400">
                          <a:effectLst/>
                          <a:latin typeface="Times New Roman" panose="02020603050405020304" pitchFamily="18" charset="0"/>
                          <a:ea typeface="Calibri" panose="020F0502020204030204" pitchFamily="34" charset="0"/>
                        </a:rPr>
                        <a:t>0.825</a:t>
                      </a:r>
                      <a:endParaRPr lang="zh-CN" sz="1700">
                        <a:effectLst/>
                        <a:latin typeface="Times New Roman" panose="02020603050405020304" pitchFamily="18" charset="0"/>
                        <a:ea typeface="宋体" panose="02010600030101010101" pitchFamily="2" charset="-122"/>
                      </a:endParaRPr>
                    </a:p>
                  </a:txBody>
                  <a:tcPr marL="119201" marR="119201"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spcAft>
                          <a:spcPts val="0"/>
                        </a:spcAft>
                      </a:pPr>
                      <a:r>
                        <a:rPr lang="en-US" sz="1400">
                          <a:effectLst/>
                          <a:latin typeface="Times New Roman" panose="02020603050405020304" pitchFamily="18" charset="0"/>
                          <a:ea typeface="Calibri" panose="020F0502020204030204" pitchFamily="34" charset="0"/>
                        </a:rPr>
                        <a:t>0.669</a:t>
                      </a:r>
                      <a:endParaRPr lang="zh-CN" sz="1700">
                        <a:effectLst/>
                        <a:latin typeface="Times New Roman" panose="02020603050405020304" pitchFamily="18" charset="0"/>
                        <a:ea typeface="宋体" panose="02010600030101010101" pitchFamily="2" charset="-122"/>
                      </a:endParaRPr>
                    </a:p>
                  </a:txBody>
                  <a:tcPr marL="119201" marR="119201"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spcAft>
                          <a:spcPts val="0"/>
                        </a:spcAft>
                      </a:pPr>
                      <a:r>
                        <a:rPr lang="en-US" sz="1400">
                          <a:effectLst/>
                          <a:latin typeface="Times New Roman" panose="02020603050405020304" pitchFamily="18" charset="0"/>
                          <a:ea typeface="Calibri" panose="020F0502020204030204" pitchFamily="34" charset="0"/>
                        </a:rPr>
                        <a:t>0.561</a:t>
                      </a:r>
                      <a:endParaRPr lang="zh-CN" sz="1700">
                        <a:effectLst/>
                        <a:latin typeface="Times New Roman" panose="02020603050405020304" pitchFamily="18" charset="0"/>
                        <a:ea typeface="宋体" panose="02010600030101010101" pitchFamily="2" charset="-122"/>
                      </a:endParaRPr>
                    </a:p>
                  </a:txBody>
                  <a:tcPr marL="119201" marR="119201"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spcAft>
                          <a:spcPts val="0"/>
                        </a:spcAft>
                      </a:pPr>
                      <a:r>
                        <a:rPr lang="en-US" sz="1400">
                          <a:effectLst/>
                          <a:latin typeface="Times New Roman" panose="02020603050405020304" pitchFamily="18" charset="0"/>
                          <a:ea typeface="Calibri" panose="020F0502020204030204" pitchFamily="34" charset="0"/>
                        </a:rPr>
                        <a:t>0.588</a:t>
                      </a:r>
                      <a:endParaRPr lang="zh-CN" sz="1700">
                        <a:effectLst/>
                        <a:latin typeface="Times New Roman" panose="02020603050405020304" pitchFamily="18" charset="0"/>
                        <a:ea typeface="宋体" panose="02010600030101010101" pitchFamily="2" charset="-122"/>
                      </a:endParaRPr>
                    </a:p>
                  </a:txBody>
                  <a:tcPr marL="119201" marR="119201"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71926030"/>
                  </a:ext>
                </a:extLst>
              </a:tr>
              <a:tr h="216024">
                <a:tc>
                  <a:txBody>
                    <a:bodyPr/>
                    <a:lstStyle/>
                    <a:p>
                      <a:pPr algn="ctr" fontAlgn="b">
                        <a:spcAft>
                          <a:spcPts val="0"/>
                        </a:spcAft>
                      </a:pPr>
                      <a:r>
                        <a:rPr lang="en-US" sz="1400">
                          <a:effectLst/>
                          <a:latin typeface="Times New Roman" panose="02020603050405020304" pitchFamily="18" charset="0"/>
                          <a:ea typeface="等线" panose="02010600030101010101" pitchFamily="2" charset="-122"/>
                        </a:rPr>
                        <a:t>Hough</a:t>
                      </a:r>
                      <a:endParaRPr lang="zh-CN" sz="1700">
                        <a:effectLst/>
                        <a:latin typeface="Times New Roman" panose="02020603050405020304" pitchFamily="18" charset="0"/>
                        <a:ea typeface="宋体" panose="02010600030101010101" pitchFamily="2" charset="-122"/>
                      </a:endParaRPr>
                    </a:p>
                  </a:txBody>
                  <a:tcPr marL="119201" marR="11920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spcAft>
                          <a:spcPts val="0"/>
                        </a:spcAft>
                      </a:pPr>
                      <a:r>
                        <a:rPr lang="en-US" sz="1400">
                          <a:effectLst/>
                          <a:latin typeface="Times New Roman" panose="02020603050405020304" pitchFamily="18" charset="0"/>
                          <a:ea typeface="Calibri" panose="020F0502020204030204" pitchFamily="34" charset="0"/>
                        </a:rPr>
                        <a:t>0.951</a:t>
                      </a:r>
                      <a:endParaRPr lang="zh-CN" sz="1700">
                        <a:effectLst/>
                        <a:latin typeface="Times New Roman" panose="02020603050405020304" pitchFamily="18" charset="0"/>
                        <a:ea typeface="宋体" panose="02010600030101010101" pitchFamily="2" charset="-122"/>
                      </a:endParaRPr>
                    </a:p>
                  </a:txBody>
                  <a:tcPr marL="119201" marR="119201"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spcAft>
                          <a:spcPts val="0"/>
                        </a:spcAft>
                      </a:pPr>
                      <a:r>
                        <a:rPr lang="en-US" sz="1400">
                          <a:effectLst/>
                          <a:latin typeface="Times New Roman" panose="02020603050405020304" pitchFamily="18" charset="0"/>
                          <a:ea typeface="Calibri" panose="020F0502020204030204" pitchFamily="34" charset="0"/>
                        </a:rPr>
                        <a:t>0.896</a:t>
                      </a:r>
                      <a:endParaRPr lang="zh-CN" sz="1700">
                        <a:effectLst/>
                        <a:latin typeface="Times New Roman" panose="02020603050405020304" pitchFamily="18" charset="0"/>
                        <a:ea typeface="宋体" panose="02010600030101010101" pitchFamily="2" charset="-122"/>
                      </a:endParaRPr>
                    </a:p>
                  </a:txBody>
                  <a:tcPr marL="119201" marR="119201"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spcAft>
                          <a:spcPts val="0"/>
                        </a:spcAft>
                      </a:pPr>
                      <a:r>
                        <a:rPr lang="en-US" sz="1400">
                          <a:effectLst/>
                          <a:latin typeface="Times New Roman" panose="02020603050405020304" pitchFamily="18" charset="0"/>
                          <a:ea typeface="Calibri" panose="020F0502020204030204" pitchFamily="34" charset="0"/>
                        </a:rPr>
                        <a:t>0.772</a:t>
                      </a:r>
                      <a:endParaRPr lang="zh-CN" sz="1700">
                        <a:effectLst/>
                        <a:latin typeface="Times New Roman" panose="02020603050405020304" pitchFamily="18" charset="0"/>
                        <a:ea typeface="宋体" panose="02010600030101010101" pitchFamily="2" charset="-122"/>
                      </a:endParaRPr>
                    </a:p>
                  </a:txBody>
                  <a:tcPr marL="119201" marR="119201"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spcAft>
                          <a:spcPts val="0"/>
                        </a:spcAft>
                      </a:pPr>
                      <a:r>
                        <a:rPr lang="en-US" sz="1400">
                          <a:effectLst/>
                          <a:latin typeface="Times New Roman" panose="02020603050405020304" pitchFamily="18" charset="0"/>
                          <a:ea typeface="Calibri" panose="020F0502020204030204" pitchFamily="34" charset="0"/>
                        </a:rPr>
                        <a:t>0.704</a:t>
                      </a:r>
                      <a:endParaRPr lang="zh-CN" sz="1700">
                        <a:effectLst/>
                        <a:latin typeface="Times New Roman" panose="02020603050405020304" pitchFamily="18" charset="0"/>
                        <a:ea typeface="宋体" panose="02010600030101010101" pitchFamily="2" charset="-122"/>
                      </a:endParaRPr>
                    </a:p>
                  </a:txBody>
                  <a:tcPr marL="119201" marR="119201"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spcAft>
                          <a:spcPts val="0"/>
                        </a:spcAft>
                      </a:pPr>
                      <a:r>
                        <a:rPr lang="en-US" sz="1400">
                          <a:effectLst/>
                          <a:latin typeface="Times New Roman" panose="02020603050405020304" pitchFamily="18" charset="0"/>
                          <a:ea typeface="Calibri" panose="020F0502020204030204" pitchFamily="34" charset="0"/>
                        </a:rPr>
                        <a:t>0.727</a:t>
                      </a:r>
                      <a:endParaRPr lang="zh-CN" sz="1700">
                        <a:effectLst/>
                        <a:latin typeface="Times New Roman" panose="02020603050405020304" pitchFamily="18" charset="0"/>
                        <a:ea typeface="宋体" panose="02010600030101010101" pitchFamily="2" charset="-122"/>
                      </a:endParaRPr>
                    </a:p>
                  </a:txBody>
                  <a:tcPr marL="119201" marR="119201"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74657843"/>
                  </a:ext>
                </a:extLst>
              </a:tr>
              <a:tr h="216024">
                <a:tc>
                  <a:txBody>
                    <a:bodyPr/>
                    <a:lstStyle/>
                    <a:p>
                      <a:pPr algn="ctr" fontAlgn="b">
                        <a:spcAft>
                          <a:spcPts val="0"/>
                        </a:spcAft>
                      </a:pPr>
                      <a:r>
                        <a:rPr lang="en-US" sz="1400" dirty="0">
                          <a:effectLst/>
                          <a:latin typeface="Times New Roman" panose="02020603050405020304" pitchFamily="18" charset="0"/>
                          <a:ea typeface="Calibri" panose="020F0502020204030204" pitchFamily="34" charset="0"/>
                        </a:rPr>
                        <a:t>GC</a:t>
                      </a:r>
                      <a:endParaRPr lang="zh-CN" sz="1700" dirty="0">
                        <a:effectLst/>
                        <a:latin typeface="Times New Roman" panose="02020603050405020304" pitchFamily="18" charset="0"/>
                        <a:ea typeface="宋体" panose="02010600030101010101" pitchFamily="2" charset="-122"/>
                      </a:endParaRPr>
                    </a:p>
                  </a:txBody>
                  <a:tcPr marL="119201" marR="11920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spcAft>
                          <a:spcPts val="0"/>
                        </a:spcAft>
                      </a:pPr>
                      <a:r>
                        <a:rPr lang="en-US" sz="1400">
                          <a:effectLst/>
                          <a:latin typeface="Times New Roman" panose="02020603050405020304" pitchFamily="18" charset="0"/>
                          <a:ea typeface="Calibri" panose="020F0502020204030204" pitchFamily="34" charset="0"/>
                        </a:rPr>
                        <a:t>0.908</a:t>
                      </a:r>
                      <a:endParaRPr lang="zh-CN" sz="1700">
                        <a:effectLst/>
                        <a:latin typeface="Times New Roman" panose="02020603050405020304" pitchFamily="18" charset="0"/>
                        <a:ea typeface="宋体" panose="02010600030101010101" pitchFamily="2" charset="-122"/>
                      </a:endParaRPr>
                    </a:p>
                  </a:txBody>
                  <a:tcPr marL="119201" marR="119201"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spcAft>
                          <a:spcPts val="0"/>
                        </a:spcAft>
                      </a:pPr>
                      <a:r>
                        <a:rPr lang="en-US" sz="1400">
                          <a:effectLst/>
                          <a:latin typeface="Times New Roman" panose="02020603050405020304" pitchFamily="18" charset="0"/>
                          <a:ea typeface="Calibri" panose="020F0502020204030204" pitchFamily="34" charset="0"/>
                        </a:rPr>
                        <a:t>0.791</a:t>
                      </a:r>
                      <a:endParaRPr lang="zh-CN" sz="1700">
                        <a:effectLst/>
                        <a:latin typeface="Times New Roman" panose="02020603050405020304" pitchFamily="18" charset="0"/>
                        <a:ea typeface="宋体" panose="02010600030101010101" pitchFamily="2" charset="-122"/>
                      </a:endParaRPr>
                    </a:p>
                  </a:txBody>
                  <a:tcPr marL="119201" marR="119201"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spcAft>
                          <a:spcPts val="0"/>
                        </a:spcAft>
                      </a:pPr>
                      <a:r>
                        <a:rPr lang="en-US" sz="1400">
                          <a:effectLst/>
                          <a:latin typeface="Times New Roman" panose="02020603050405020304" pitchFamily="18" charset="0"/>
                          <a:ea typeface="Calibri" panose="020F0502020204030204" pitchFamily="34" charset="0"/>
                        </a:rPr>
                        <a:t>0.601</a:t>
                      </a:r>
                      <a:endParaRPr lang="zh-CN" sz="1700">
                        <a:effectLst/>
                        <a:latin typeface="Times New Roman" panose="02020603050405020304" pitchFamily="18" charset="0"/>
                        <a:ea typeface="宋体" panose="02010600030101010101" pitchFamily="2" charset="-122"/>
                      </a:endParaRPr>
                    </a:p>
                  </a:txBody>
                  <a:tcPr marL="119201" marR="119201"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spcAft>
                          <a:spcPts val="0"/>
                        </a:spcAft>
                      </a:pPr>
                      <a:r>
                        <a:rPr lang="en-US" sz="1400">
                          <a:effectLst/>
                          <a:latin typeface="Times New Roman" panose="02020603050405020304" pitchFamily="18" charset="0"/>
                          <a:ea typeface="Calibri" panose="020F0502020204030204" pitchFamily="34" charset="0"/>
                        </a:rPr>
                        <a:t>0.519</a:t>
                      </a:r>
                      <a:endParaRPr lang="zh-CN" sz="1700">
                        <a:effectLst/>
                        <a:latin typeface="Times New Roman" panose="02020603050405020304" pitchFamily="18" charset="0"/>
                        <a:ea typeface="宋体" panose="02010600030101010101" pitchFamily="2" charset="-122"/>
                      </a:endParaRPr>
                    </a:p>
                  </a:txBody>
                  <a:tcPr marL="119201" marR="119201"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spcAft>
                          <a:spcPts val="0"/>
                        </a:spcAft>
                      </a:pPr>
                      <a:r>
                        <a:rPr lang="en-US" sz="1400">
                          <a:effectLst/>
                          <a:latin typeface="Times New Roman" panose="02020603050405020304" pitchFamily="18" charset="0"/>
                          <a:ea typeface="Calibri" panose="020F0502020204030204" pitchFamily="34" charset="0"/>
                        </a:rPr>
                        <a:t>0.504</a:t>
                      </a:r>
                      <a:endParaRPr lang="zh-CN" sz="1700">
                        <a:effectLst/>
                        <a:latin typeface="Times New Roman" panose="02020603050405020304" pitchFamily="18" charset="0"/>
                        <a:ea typeface="宋体" panose="02010600030101010101" pitchFamily="2" charset="-122"/>
                      </a:endParaRPr>
                    </a:p>
                  </a:txBody>
                  <a:tcPr marL="119201" marR="119201"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34835060"/>
                  </a:ext>
                </a:extLst>
              </a:tr>
              <a:tr h="216024">
                <a:tc>
                  <a:txBody>
                    <a:bodyPr/>
                    <a:lstStyle/>
                    <a:p>
                      <a:pPr algn="ctr" fontAlgn="b">
                        <a:spcAft>
                          <a:spcPts val="0"/>
                        </a:spcAft>
                      </a:pPr>
                      <a:r>
                        <a:rPr lang="en-US" sz="1400">
                          <a:effectLst/>
                          <a:latin typeface="Times New Roman" panose="02020603050405020304" pitchFamily="18" charset="0"/>
                          <a:ea typeface="Calibri" panose="020F0502020204030204" pitchFamily="34" charset="0"/>
                        </a:rPr>
                        <a:t>Gore</a:t>
                      </a:r>
                      <a:endParaRPr lang="zh-CN" sz="1700">
                        <a:effectLst/>
                        <a:latin typeface="Times New Roman" panose="02020603050405020304" pitchFamily="18" charset="0"/>
                        <a:ea typeface="宋体" panose="02010600030101010101" pitchFamily="2" charset="-122"/>
                      </a:endParaRPr>
                    </a:p>
                  </a:txBody>
                  <a:tcPr marL="119201" marR="11920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spcAft>
                          <a:spcPts val="0"/>
                        </a:spcAft>
                      </a:pPr>
                      <a:r>
                        <a:rPr lang="en-US" sz="1400">
                          <a:effectLst/>
                          <a:latin typeface="Times New Roman" panose="02020603050405020304" pitchFamily="18" charset="0"/>
                          <a:ea typeface="Calibri" panose="020F0502020204030204" pitchFamily="34" charset="0"/>
                        </a:rPr>
                        <a:t>0.958</a:t>
                      </a:r>
                      <a:endParaRPr lang="zh-CN" sz="1700">
                        <a:effectLst/>
                        <a:latin typeface="Times New Roman" panose="02020603050405020304" pitchFamily="18" charset="0"/>
                        <a:ea typeface="宋体" panose="02010600030101010101" pitchFamily="2" charset="-122"/>
                      </a:endParaRPr>
                    </a:p>
                  </a:txBody>
                  <a:tcPr marL="119201" marR="119201"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spcAft>
                          <a:spcPts val="0"/>
                        </a:spcAft>
                      </a:pPr>
                      <a:r>
                        <a:rPr lang="en-US" sz="1400">
                          <a:effectLst/>
                          <a:latin typeface="Times New Roman" panose="02020603050405020304" pitchFamily="18" charset="0"/>
                          <a:ea typeface="Calibri" panose="020F0502020204030204" pitchFamily="34" charset="0"/>
                        </a:rPr>
                        <a:t>0.889</a:t>
                      </a:r>
                      <a:endParaRPr lang="zh-CN" sz="1700">
                        <a:effectLst/>
                        <a:latin typeface="Times New Roman" panose="02020603050405020304" pitchFamily="18" charset="0"/>
                        <a:ea typeface="宋体" panose="02010600030101010101" pitchFamily="2" charset="-122"/>
                      </a:endParaRPr>
                    </a:p>
                  </a:txBody>
                  <a:tcPr marL="119201" marR="119201"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spcAft>
                          <a:spcPts val="0"/>
                        </a:spcAft>
                      </a:pPr>
                      <a:r>
                        <a:rPr lang="en-US" sz="1400">
                          <a:effectLst/>
                          <a:latin typeface="Times New Roman" panose="02020603050405020304" pitchFamily="18" charset="0"/>
                          <a:ea typeface="Calibri" panose="020F0502020204030204" pitchFamily="34" charset="0"/>
                        </a:rPr>
                        <a:t>0.756</a:t>
                      </a:r>
                      <a:endParaRPr lang="zh-CN" sz="1700">
                        <a:effectLst/>
                        <a:latin typeface="Times New Roman" panose="02020603050405020304" pitchFamily="18" charset="0"/>
                        <a:ea typeface="宋体" panose="02010600030101010101" pitchFamily="2" charset="-122"/>
                      </a:endParaRPr>
                    </a:p>
                  </a:txBody>
                  <a:tcPr marL="119201" marR="119201"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spcAft>
                          <a:spcPts val="0"/>
                        </a:spcAft>
                      </a:pPr>
                      <a:r>
                        <a:rPr lang="en-US" sz="1400">
                          <a:effectLst/>
                          <a:latin typeface="Times New Roman" panose="02020603050405020304" pitchFamily="18" charset="0"/>
                          <a:ea typeface="Calibri" panose="020F0502020204030204" pitchFamily="34" charset="0"/>
                        </a:rPr>
                        <a:t>0.536</a:t>
                      </a:r>
                      <a:endParaRPr lang="zh-CN" sz="1700">
                        <a:effectLst/>
                        <a:latin typeface="Times New Roman" panose="02020603050405020304" pitchFamily="18" charset="0"/>
                        <a:ea typeface="宋体" panose="02010600030101010101" pitchFamily="2" charset="-122"/>
                      </a:endParaRPr>
                    </a:p>
                  </a:txBody>
                  <a:tcPr marL="119201" marR="119201"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spcAft>
                          <a:spcPts val="0"/>
                        </a:spcAft>
                      </a:pPr>
                      <a:r>
                        <a:rPr lang="en-US" sz="1400">
                          <a:effectLst/>
                          <a:latin typeface="Times New Roman" panose="02020603050405020304" pitchFamily="18" charset="0"/>
                          <a:ea typeface="Calibri" panose="020F0502020204030204" pitchFamily="34" charset="0"/>
                        </a:rPr>
                        <a:t>0.501</a:t>
                      </a:r>
                      <a:endParaRPr lang="zh-CN" sz="1700">
                        <a:effectLst/>
                        <a:latin typeface="Times New Roman" panose="02020603050405020304" pitchFamily="18" charset="0"/>
                        <a:ea typeface="宋体" panose="02010600030101010101" pitchFamily="2" charset="-122"/>
                      </a:endParaRPr>
                    </a:p>
                  </a:txBody>
                  <a:tcPr marL="119201" marR="119201"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84406666"/>
                  </a:ext>
                </a:extLst>
              </a:tr>
              <a:tr h="216024">
                <a:tc>
                  <a:txBody>
                    <a:bodyPr/>
                    <a:lstStyle/>
                    <a:p>
                      <a:pPr algn="ctr" fontAlgn="b">
                        <a:spcAft>
                          <a:spcPts val="0"/>
                        </a:spcAft>
                      </a:pPr>
                      <a:r>
                        <a:rPr lang="en-US" sz="1400">
                          <a:effectLst/>
                          <a:latin typeface="Times New Roman" panose="02020603050405020304" pitchFamily="18" charset="0"/>
                          <a:ea typeface="Calibri" panose="020F0502020204030204" pitchFamily="34" charset="0"/>
                        </a:rPr>
                        <a:t>ours</a:t>
                      </a:r>
                      <a:endParaRPr lang="zh-CN" sz="1700">
                        <a:effectLst/>
                        <a:latin typeface="Times New Roman" panose="02020603050405020304" pitchFamily="18" charset="0"/>
                        <a:ea typeface="宋体" panose="02010600030101010101" pitchFamily="2" charset="-122"/>
                      </a:endParaRPr>
                    </a:p>
                  </a:txBody>
                  <a:tcPr marL="119201" marR="11920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spcAft>
                          <a:spcPts val="0"/>
                        </a:spcAft>
                      </a:pPr>
                      <a:r>
                        <a:rPr lang="en-US" sz="1400" b="1" dirty="0">
                          <a:solidFill>
                            <a:srgbClr val="C00000"/>
                          </a:solidFill>
                          <a:effectLst/>
                          <a:latin typeface="Times New Roman" panose="02020603050405020304" pitchFamily="18" charset="0"/>
                          <a:ea typeface="Calibri" panose="020F0502020204030204" pitchFamily="34" charset="0"/>
                        </a:rPr>
                        <a:t>0.986</a:t>
                      </a:r>
                      <a:endParaRPr lang="zh-CN" sz="1700" dirty="0">
                        <a:solidFill>
                          <a:srgbClr val="C00000"/>
                        </a:solidFill>
                        <a:effectLst/>
                        <a:latin typeface="Times New Roman" panose="02020603050405020304" pitchFamily="18" charset="0"/>
                        <a:ea typeface="宋体" panose="02010600030101010101" pitchFamily="2" charset="-122"/>
                      </a:endParaRPr>
                    </a:p>
                  </a:txBody>
                  <a:tcPr marL="119201" marR="119201"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spcAft>
                          <a:spcPts val="0"/>
                        </a:spcAft>
                      </a:pPr>
                      <a:r>
                        <a:rPr lang="en-US" sz="1400" b="1" dirty="0">
                          <a:solidFill>
                            <a:srgbClr val="C00000"/>
                          </a:solidFill>
                          <a:effectLst/>
                          <a:latin typeface="Times New Roman" panose="02020603050405020304" pitchFamily="18" charset="0"/>
                          <a:ea typeface="Calibri" panose="020F0502020204030204" pitchFamily="34" charset="0"/>
                        </a:rPr>
                        <a:t>0.960</a:t>
                      </a:r>
                      <a:endParaRPr lang="zh-CN" sz="1700" dirty="0">
                        <a:solidFill>
                          <a:srgbClr val="C00000"/>
                        </a:solidFill>
                        <a:effectLst/>
                        <a:latin typeface="Times New Roman" panose="02020603050405020304" pitchFamily="18" charset="0"/>
                        <a:ea typeface="宋体" panose="02010600030101010101" pitchFamily="2" charset="-122"/>
                      </a:endParaRPr>
                    </a:p>
                  </a:txBody>
                  <a:tcPr marL="119201" marR="119201"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spcAft>
                          <a:spcPts val="0"/>
                        </a:spcAft>
                      </a:pPr>
                      <a:r>
                        <a:rPr lang="en-US" sz="1400" b="1" dirty="0">
                          <a:solidFill>
                            <a:srgbClr val="C00000"/>
                          </a:solidFill>
                          <a:effectLst/>
                          <a:latin typeface="Times New Roman" panose="02020603050405020304" pitchFamily="18" charset="0"/>
                          <a:ea typeface="Calibri" panose="020F0502020204030204" pitchFamily="34" charset="0"/>
                        </a:rPr>
                        <a:t>0.908</a:t>
                      </a:r>
                      <a:endParaRPr lang="zh-CN" sz="1700" dirty="0">
                        <a:solidFill>
                          <a:srgbClr val="C00000"/>
                        </a:solidFill>
                        <a:effectLst/>
                        <a:latin typeface="Times New Roman" panose="02020603050405020304" pitchFamily="18" charset="0"/>
                        <a:ea typeface="宋体" panose="02010600030101010101" pitchFamily="2" charset="-122"/>
                      </a:endParaRPr>
                    </a:p>
                  </a:txBody>
                  <a:tcPr marL="119201" marR="119201"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spcAft>
                          <a:spcPts val="0"/>
                        </a:spcAft>
                      </a:pPr>
                      <a:r>
                        <a:rPr lang="en-US" sz="1400" b="1" dirty="0">
                          <a:solidFill>
                            <a:srgbClr val="C00000"/>
                          </a:solidFill>
                          <a:effectLst/>
                          <a:latin typeface="Times New Roman" panose="02020603050405020304" pitchFamily="18" charset="0"/>
                          <a:ea typeface="Calibri" panose="020F0502020204030204" pitchFamily="34" charset="0"/>
                        </a:rPr>
                        <a:t>0.873</a:t>
                      </a:r>
                      <a:endParaRPr lang="zh-CN" sz="1700" dirty="0">
                        <a:solidFill>
                          <a:srgbClr val="C00000"/>
                        </a:solidFill>
                        <a:effectLst/>
                        <a:latin typeface="Times New Roman" panose="02020603050405020304" pitchFamily="18" charset="0"/>
                        <a:ea typeface="宋体" panose="02010600030101010101" pitchFamily="2" charset="-122"/>
                      </a:endParaRPr>
                    </a:p>
                  </a:txBody>
                  <a:tcPr marL="119201" marR="119201"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spcAft>
                          <a:spcPts val="0"/>
                        </a:spcAft>
                      </a:pPr>
                      <a:r>
                        <a:rPr lang="en-US" sz="1400" b="1" dirty="0">
                          <a:solidFill>
                            <a:srgbClr val="C00000"/>
                          </a:solidFill>
                          <a:effectLst/>
                          <a:latin typeface="Times New Roman" panose="02020603050405020304" pitchFamily="18" charset="0"/>
                          <a:ea typeface="Calibri" panose="020F0502020204030204" pitchFamily="34" charset="0"/>
                        </a:rPr>
                        <a:t>0.844</a:t>
                      </a:r>
                      <a:endParaRPr lang="zh-CN" sz="1700" dirty="0">
                        <a:solidFill>
                          <a:srgbClr val="C00000"/>
                        </a:solidFill>
                        <a:effectLst/>
                        <a:latin typeface="Times New Roman" panose="02020603050405020304" pitchFamily="18" charset="0"/>
                        <a:ea typeface="宋体" panose="02010600030101010101" pitchFamily="2" charset="-122"/>
                      </a:endParaRPr>
                    </a:p>
                  </a:txBody>
                  <a:tcPr marL="119201" marR="119201"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31187434"/>
                  </a:ext>
                </a:extLst>
              </a:tr>
            </a:tbl>
          </a:graphicData>
        </a:graphic>
      </p:graphicFrame>
      <p:graphicFrame>
        <p:nvGraphicFramePr>
          <p:cNvPr id="18" name="表格 17"/>
          <p:cNvGraphicFramePr>
            <a:graphicFrameLocks noGrp="1"/>
          </p:cNvGraphicFramePr>
          <p:nvPr>
            <p:extLst>
              <p:ext uri="{D42A27DB-BD31-4B8C-83A1-F6EECF244321}">
                <p14:modId xmlns:p14="http://schemas.microsoft.com/office/powerpoint/2010/main" val="887224950"/>
              </p:ext>
            </p:extLst>
          </p:nvPr>
        </p:nvGraphicFramePr>
        <p:xfrm>
          <a:off x="299265" y="5038036"/>
          <a:ext cx="4336829" cy="1512168"/>
        </p:xfrm>
        <a:graphic>
          <a:graphicData uri="http://schemas.openxmlformats.org/drawingml/2006/table">
            <a:tbl>
              <a:tblPr firstRow="1" firstCol="1" bandRow="1"/>
              <a:tblGrid>
                <a:gridCol w="761084">
                  <a:extLst>
                    <a:ext uri="{9D8B030D-6E8A-4147-A177-3AD203B41FA5}">
                      <a16:colId xmlns:a16="http://schemas.microsoft.com/office/drawing/2014/main" val="1633242093"/>
                    </a:ext>
                  </a:extLst>
                </a:gridCol>
                <a:gridCol w="715149">
                  <a:extLst>
                    <a:ext uri="{9D8B030D-6E8A-4147-A177-3AD203B41FA5}">
                      <a16:colId xmlns:a16="http://schemas.microsoft.com/office/drawing/2014/main" val="3135346994"/>
                    </a:ext>
                  </a:extLst>
                </a:gridCol>
                <a:gridCol w="715149">
                  <a:extLst>
                    <a:ext uri="{9D8B030D-6E8A-4147-A177-3AD203B41FA5}">
                      <a16:colId xmlns:a16="http://schemas.microsoft.com/office/drawing/2014/main" val="2036912128"/>
                    </a:ext>
                  </a:extLst>
                </a:gridCol>
                <a:gridCol w="715149">
                  <a:extLst>
                    <a:ext uri="{9D8B030D-6E8A-4147-A177-3AD203B41FA5}">
                      <a16:colId xmlns:a16="http://schemas.microsoft.com/office/drawing/2014/main" val="4261621395"/>
                    </a:ext>
                  </a:extLst>
                </a:gridCol>
                <a:gridCol w="715149">
                  <a:extLst>
                    <a:ext uri="{9D8B030D-6E8A-4147-A177-3AD203B41FA5}">
                      <a16:colId xmlns:a16="http://schemas.microsoft.com/office/drawing/2014/main" val="1570897378"/>
                    </a:ext>
                  </a:extLst>
                </a:gridCol>
                <a:gridCol w="715149">
                  <a:extLst>
                    <a:ext uri="{9D8B030D-6E8A-4147-A177-3AD203B41FA5}">
                      <a16:colId xmlns:a16="http://schemas.microsoft.com/office/drawing/2014/main" val="1878017698"/>
                    </a:ext>
                  </a:extLst>
                </a:gridCol>
              </a:tblGrid>
              <a:tr h="252028">
                <a:tc>
                  <a:txBody>
                    <a:bodyPr/>
                    <a:lstStyle/>
                    <a:p>
                      <a:pPr algn="ctr">
                        <a:spcAft>
                          <a:spcPts val="0"/>
                        </a:spcAft>
                      </a:pPr>
                      <a:r>
                        <a:rPr lang="en-US" sz="1400" b="1" dirty="0">
                          <a:effectLst/>
                          <a:latin typeface="Times New Roman" panose="02020603050405020304" pitchFamily="18" charset="0"/>
                          <a:ea typeface="宋体" panose="02010600030101010101" pitchFamily="2" charset="-122"/>
                        </a:rPr>
                        <a:t>RMSE</a:t>
                      </a:r>
                      <a:endParaRPr lang="zh-CN" sz="1400" b="1" dirty="0">
                        <a:effectLst/>
                        <a:latin typeface="Times New Roman" panose="02020603050405020304" pitchFamily="18" charset="0"/>
                        <a:ea typeface="宋体"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spcAft>
                          <a:spcPts val="0"/>
                        </a:spcAft>
                      </a:pPr>
                      <a:r>
                        <a:rPr lang="en-US" sz="1400" b="1" i="1">
                          <a:effectLst/>
                          <a:latin typeface="Times New Roman" panose="02020603050405020304" pitchFamily="18" charset="0"/>
                          <a:ea typeface="宋体" panose="02010600030101010101" pitchFamily="2" charset="-122"/>
                        </a:rPr>
                        <a:t>scene1</a:t>
                      </a:r>
                      <a:endParaRPr lang="zh-CN" sz="1400">
                        <a:effectLst/>
                        <a:latin typeface="Times New Roman" panose="02020603050405020304" pitchFamily="18" charset="0"/>
                        <a:ea typeface="宋体"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spcAft>
                          <a:spcPts val="0"/>
                        </a:spcAft>
                      </a:pPr>
                      <a:r>
                        <a:rPr lang="en-US" sz="1400" b="1" i="1">
                          <a:effectLst/>
                          <a:latin typeface="Times New Roman" panose="02020603050405020304" pitchFamily="18" charset="0"/>
                          <a:ea typeface="宋体" panose="02010600030101010101" pitchFamily="2" charset="-122"/>
                        </a:rPr>
                        <a:t>scene2</a:t>
                      </a:r>
                      <a:endParaRPr lang="zh-CN" sz="1400">
                        <a:effectLst/>
                        <a:latin typeface="Times New Roman" panose="02020603050405020304" pitchFamily="18" charset="0"/>
                        <a:ea typeface="宋体"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spcAft>
                          <a:spcPts val="0"/>
                        </a:spcAft>
                      </a:pPr>
                      <a:r>
                        <a:rPr lang="en-US" sz="1400" b="1" i="1">
                          <a:effectLst/>
                          <a:latin typeface="Times New Roman" panose="02020603050405020304" pitchFamily="18" charset="0"/>
                          <a:ea typeface="宋体" panose="02010600030101010101" pitchFamily="2" charset="-122"/>
                        </a:rPr>
                        <a:t>scene3</a:t>
                      </a:r>
                      <a:endParaRPr lang="zh-CN" sz="1400">
                        <a:effectLst/>
                        <a:latin typeface="Times New Roman" panose="02020603050405020304" pitchFamily="18" charset="0"/>
                        <a:ea typeface="宋体"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spcAft>
                          <a:spcPts val="0"/>
                        </a:spcAft>
                      </a:pPr>
                      <a:r>
                        <a:rPr lang="en-US" sz="1400" b="1" i="1">
                          <a:effectLst/>
                          <a:latin typeface="Times New Roman" panose="02020603050405020304" pitchFamily="18" charset="0"/>
                          <a:ea typeface="宋体" panose="02010600030101010101" pitchFamily="2" charset="-122"/>
                        </a:rPr>
                        <a:t>scene4</a:t>
                      </a:r>
                      <a:endParaRPr lang="zh-CN" sz="1400">
                        <a:effectLst/>
                        <a:latin typeface="Times New Roman" panose="02020603050405020304" pitchFamily="18" charset="0"/>
                        <a:ea typeface="宋体"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spcAft>
                          <a:spcPts val="0"/>
                        </a:spcAft>
                      </a:pPr>
                      <a:r>
                        <a:rPr lang="en-US" sz="1400" b="1" i="1">
                          <a:effectLst/>
                          <a:latin typeface="Times New Roman" panose="02020603050405020304" pitchFamily="18" charset="0"/>
                          <a:ea typeface="宋体" panose="02010600030101010101" pitchFamily="2" charset="-122"/>
                        </a:rPr>
                        <a:t>scene5</a:t>
                      </a:r>
                      <a:endParaRPr lang="zh-CN" sz="1400">
                        <a:effectLst/>
                        <a:latin typeface="Times New Roman" panose="02020603050405020304" pitchFamily="18" charset="0"/>
                        <a:ea typeface="宋体"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24444391"/>
                  </a:ext>
                </a:extLst>
              </a:tr>
              <a:tr h="252028">
                <a:tc>
                  <a:txBody>
                    <a:bodyPr/>
                    <a:lstStyle/>
                    <a:p>
                      <a:pPr algn="ctr" fontAlgn="b">
                        <a:spcAft>
                          <a:spcPts val="0"/>
                        </a:spcAft>
                      </a:pPr>
                      <a:r>
                        <a:rPr lang="en-US" sz="1400" dirty="0">
                          <a:effectLst/>
                          <a:latin typeface="Times New Roman" panose="02020603050405020304" pitchFamily="18" charset="0"/>
                          <a:ea typeface="Calibri" panose="020F0502020204030204" pitchFamily="34" charset="0"/>
                        </a:rPr>
                        <a:t>NN</a:t>
                      </a:r>
                      <a:endParaRPr lang="zh-CN" sz="1400" dirty="0">
                        <a:effectLst/>
                        <a:latin typeface="Times New Roman" panose="02020603050405020304" pitchFamily="18" charset="0"/>
                        <a:ea typeface="宋体"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spcAft>
                          <a:spcPts val="0"/>
                        </a:spcAft>
                      </a:pPr>
                      <a:r>
                        <a:rPr lang="en-US" sz="1400" dirty="0">
                          <a:effectLst/>
                          <a:latin typeface="Times New Roman" panose="02020603050405020304" pitchFamily="18" charset="0"/>
                          <a:ea typeface="Calibri" panose="020F0502020204030204" pitchFamily="34" charset="0"/>
                        </a:rPr>
                        <a:t>2.59</a:t>
                      </a:r>
                      <a:endParaRPr lang="zh-CN" sz="1400" dirty="0">
                        <a:effectLst/>
                        <a:latin typeface="Times New Roman" panose="02020603050405020304" pitchFamily="18" charset="0"/>
                        <a:ea typeface="宋体" panose="02010600030101010101" pitchFamily="2" charset="-122"/>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spcAft>
                          <a:spcPts val="0"/>
                        </a:spcAft>
                      </a:pPr>
                      <a:r>
                        <a:rPr lang="en-US" sz="1400">
                          <a:effectLst/>
                          <a:latin typeface="Times New Roman" panose="02020603050405020304" pitchFamily="18" charset="0"/>
                          <a:ea typeface="Calibri" panose="020F0502020204030204" pitchFamily="34" charset="0"/>
                        </a:rPr>
                        <a:t>4.41</a:t>
                      </a:r>
                      <a:endParaRPr lang="zh-CN" sz="1400">
                        <a:effectLst/>
                        <a:latin typeface="Times New Roman" panose="02020603050405020304" pitchFamily="18" charset="0"/>
                        <a:ea typeface="宋体" panose="02010600030101010101" pitchFamily="2" charset="-122"/>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spcAft>
                          <a:spcPts val="0"/>
                        </a:spcAft>
                      </a:pPr>
                      <a:r>
                        <a:rPr lang="en-US" sz="1400">
                          <a:effectLst/>
                          <a:latin typeface="Times New Roman" panose="02020603050405020304" pitchFamily="18" charset="0"/>
                          <a:ea typeface="Calibri" panose="020F0502020204030204" pitchFamily="34" charset="0"/>
                        </a:rPr>
                        <a:t>9.33</a:t>
                      </a:r>
                      <a:endParaRPr lang="zh-CN" sz="1400">
                        <a:effectLst/>
                        <a:latin typeface="Times New Roman" panose="02020603050405020304" pitchFamily="18" charset="0"/>
                        <a:ea typeface="宋体" panose="02010600030101010101" pitchFamily="2" charset="-122"/>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spcAft>
                          <a:spcPts val="0"/>
                        </a:spcAft>
                      </a:pPr>
                      <a:r>
                        <a:rPr lang="en-US" sz="1400">
                          <a:effectLst/>
                          <a:latin typeface="Times New Roman" panose="02020603050405020304" pitchFamily="18" charset="0"/>
                          <a:ea typeface="Calibri" panose="020F0502020204030204" pitchFamily="34" charset="0"/>
                        </a:rPr>
                        <a:t>11.7</a:t>
                      </a:r>
                      <a:endParaRPr lang="zh-CN" sz="1400">
                        <a:effectLst/>
                        <a:latin typeface="Times New Roman" panose="02020603050405020304" pitchFamily="18" charset="0"/>
                        <a:ea typeface="宋体" panose="02010600030101010101" pitchFamily="2" charset="-122"/>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spcAft>
                          <a:spcPts val="0"/>
                        </a:spcAft>
                      </a:pPr>
                      <a:r>
                        <a:rPr lang="en-US" sz="1400">
                          <a:effectLst/>
                          <a:latin typeface="Times New Roman" panose="02020603050405020304" pitchFamily="18" charset="0"/>
                          <a:ea typeface="Calibri" panose="020F0502020204030204" pitchFamily="34" charset="0"/>
                        </a:rPr>
                        <a:t>11.4</a:t>
                      </a:r>
                      <a:endParaRPr lang="zh-CN" sz="1400">
                        <a:effectLst/>
                        <a:latin typeface="Times New Roman" panose="02020603050405020304" pitchFamily="18" charset="0"/>
                        <a:ea typeface="宋体" panose="02010600030101010101" pitchFamily="2" charset="-122"/>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96362612"/>
                  </a:ext>
                </a:extLst>
              </a:tr>
              <a:tr h="252028">
                <a:tc>
                  <a:txBody>
                    <a:bodyPr/>
                    <a:lstStyle/>
                    <a:p>
                      <a:pPr algn="ctr" fontAlgn="b">
                        <a:spcAft>
                          <a:spcPts val="0"/>
                        </a:spcAft>
                      </a:pPr>
                      <a:r>
                        <a:rPr lang="en-US" sz="1400">
                          <a:effectLst/>
                          <a:latin typeface="Times New Roman" panose="02020603050405020304" pitchFamily="18" charset="0"/>
                          <a:ea typeface="Calibri" panose="020F0502020204030204" pitchFamily="34" charset="0"/>
                        </a:rPr>
                        <a:t>NNDR</a:t>
                      </a:r>
                      <a:endParaRPr lang="zh-CN" sz="1400">
                        <a:effectLst/>
                        <a:latin typeface="Times New Roman" panose="02020603050405020304" pitchFamily="18" charset="0"/>
                        <a:ea typeface="宋体"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spcAft>
                          <a:spcPts val="0"/>
                        </a:spcAft>
                      </a:pPr>
                      <a:r>
                        <a:rPr lang="en-US" sz="1400" dirty="0">
                          <a:effectLst/>
                          <a:latin typeface="Times New Roman" panose="02020603050405020304" pitchFamily="18" charset="0"/>
                          <a:ea typeface="Calibri" panose="020F0502020204030204" pitchFamily="34" charset="0"/>
                        </a:rPr>
                        <a:t>2.08</a:t>
                      </a:r>
                      <a:endParaRPr lang="zh-CN" sz="1400" dirty="0">
                        <a:effectLst/>
                        <a:latin typeface="Times New Roman" panose="02020603050405020304" pitchFamily="18" charset="0"/>
                        <a:ea typeface="宋体" panose="02010600030101010101" pitchFamily="2" charset="-122"/>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spcAft>
                          <a:spcPts val="0"/>
                        </a:spcAft>
                      </a:pPr>
                      <a:r>
                        <a:rPr lang="en-US" sz="1400" dirty="0">
                          <a:effectLst/>
                          <a:latin typeface="Times New Roman" panose="02020603050405020304" pitchFamily="18" charset="0"/>
                          <a:ea typeface="Calibri" panose="020F0502020204030204" pitchFamily="34" charset="0"/>
                        </a:rPr>
                        <a:t>3.1</a:t>
                      </a:r>
                      <a:endParaRPr lang="zh-CN" sz="1400" dirty="0">
                        <a:effectLst/>
                        <a:latin typeface="Times New Roman" panose="02020603050405020304" pitchFamily="18" charset="0"/>
                        <a:ea typeface="宋体" panose="02010600030101010101" pitchFamily="2" charset="-122"/>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spcAft>
                          <a:spcPts val="0"/>
                        </a:spcAft>
                      </a:pPr>
                      <a:r>
                        <a:rPr lang="en-US" sz="1400">
                          <a:effectLst/>
                          <a:latin typeface="Times New Roman" panose="02020603050405020304" pitchFamily="18" charset="0"/>
                          <a:ea typeface="Calibri" panose="020F0502020204030204" pitchFamily="34" charset="0"/>
                        </a:rPr>
                        <a:t>7.41</a:t>
                      </a:r>
                      <a:endParaRPr lang="zh-CN" sz="1400">
                        <a:effectLst/>
                        <a:latin typeface="Times New Roman" panose="02020603050405020304" pitchFamily="18" charset="0"/>
                        <a:ea typeface="宋体" panose="02010600030101010101" pitchFamily="2" charset="-122"/>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spcAft>
                          <a:spcPts val="0"/>
                        </a:spcAft>
                      </a:pPr>
                      <a:r>
                        <a:rPr lang="en-US" sz="1400">
                          <a:effectLst/>
                          <a:latin typeface="Times New Roman" panose="02020603050405020304" pitchFamily="18" charset="0"/>
                          <a:ea typeface="Calibri" panose="020F0502020204030204" pitchFamily="34" charset="0"/>
                        </a:rPr>
                        <a:t>8.34</a:t>
                      </a:r>
                      <a:endParaRPr lang="zh-CN" sz="1400">
                        <a:effectLst/>
                        <a:latin typeface="Times New Roman" panose="02020603050405020304" pitchFamily="18" charset="0"/>
                        <a:ea typeface="宋体" panose="02010600030101010101" pitchFamily="2" charset="-122"/>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spcAft>
                          <a:spcPts val="0"/>
                        </a:spcAft>
                      </a:pPr>
                      <a:r>
                        <a:rPr lang="en-US" sz="1400">
                          <a:effectLst/>
                          <a:latin typeface="Times New Roman" panose="02020603050405020304" pitchFamily="18" charset="0"/>
                          <a:ea typeface="Calibri" panose="020F0502020204030204" pitchFamily="34" charset="0"/>
                        </a:rPr>
                        <a:t>6.7</a:t>
                      </a:r>
                      <a:endParaRPr lang="zh-CN" sz="1400">
                        <a:effectLst/>
                        <a:latin typeface="Times New Roman" panose="02020603050405020304" pitchFamily="18" charset="0"/>
                        <a:ea typeface="宋体" panose="02010600030101010101" pitchFamily="2" charset="-122"/>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1770032"/>
                  </a:ext>
                </a:extLst>
              </a:tr>
              <a:tr h="252028">
                <a:tc>
                  <a:txBody>
                    <a:bodyPr/>
                    <a:lstStyle/>
                    <a:p>
                      <a:pPr algn="ctr" fontAlgn="b">
                        <a:spcAft>
                          <a:spcPts val="0"/>
                        </a:spcAft>
                      </a:pPr>
                      <a:r>
                        <a:rPr lang="en-US" sz="1400">
                          <a:effectLst/>
                          <a:latin typeface="Times New Roman" panose="02020603050405020304" pitchFamily="18" charset="0"/>
                          <a:ea typeface="Calibri" panose="020F0502020204030204" pitchFamily="34" charset="0"/>
                        </a:rPr>
                        <a:t>GC</a:t>
                      </a:r>
                      <a:endParaRPr lang="zh-CN" sz="1400">
                        <a:effectLst/>
                        <a:latin typeface="Times New Roman" panose="02020603050405020304" pitchFamily="18" charset="0"/>
                        <a:ea typeface="宋体"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spcAft>
                          <a:spcPts val="0"/>
                        </a:spcAft>
                      </a:pPr>
                      <a:r>
                        <a:rPr lang="en-US" sz="1400" dirty="0">
                          <a:effectLst/>
                          <a:latin typeface="Times New Roman" panose="02020603050405020304" pitchFamily="18" charset="0"/>
                          <a:ea typeface="Calibri" panose="020F0502020204030204" pitchFamily="34" charset="0"/>
                        </a:rPr>
                        <a:t>1.04</a:t>
                      </a:r>
                      <a:endParaRPr lang="zh-CN" sz="1400" dirty="0">
                        <a:effectLst/>
                        <a:latin typeface="Times New Roman" panose="02020603050405020304" pitchFamily="18" charset="0"/>
                        <a:ea typeface="宋体" panose="02010600030101010101" pitchFamily="2" charset="-122"/>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spcAft>
                          <a:spcPts val="0"/>
                        </a:spcAft>
                      </a:pPr>
                      <a:r>
                        <a:rPr lang="en-US" sz="1400">
                          <a:effectLst/>
                          <a:latin typeface="Times New Roman" panose="02020603050405020304" pitchFamily="18" charset="0"/>
                          <a:ea typeface="Calibri" panose="020F0502020204030204" pitchFamily="34" charset="0"/>
                        </a:rPr>
                        <a:t>1.46</a:t>
                      </a:r>
                      <a:endParaRPr lang="zh-CN" sz="1400">
                        <a:effectLst/>
                        <a:latin typeface="Times New Roman" panose="02020603050405020304" pitchFamily="18" charset="0"/>
                        <a:ea typeface="宋体" panose="02010600030101010101" pitchFamily="2" charset="-122"/>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spcAft>
                          <a:spcPts val="0"/>
                        </a:spcAft>
                      </a:pPr>
                      <a:r>
                        <a:rPr lang="en-US" sz="1400" dirty="0">
                          <a:effectLst/>
                          <a:latin typeface="Times New Roman" panose="02020603050405020304" pitchFamily="18" charset="0"/>
                          <a:ea typeface="Calibri" panose="020F0502020204030204" pitchFamily="34" charset="0"/>
                        </a:rPr>
                        <a:t>3.18</a:t>
                      </a:r>
                      <a:endParaRPr lang="zh-CN" sz="1400" dirty="0">
                        <a:effectLst/>
                        <a:latin typeface="Times New Roman" panose="02020603050405020304" pitchFamily="18" charset="0"/>
                        <a:ea typeface="宋体" panose="02010600030101010101" pitchFamily="2" charset="-122"/>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spcAft>
                          <a:spcPts val="0"/>
                        </a:spcAft>
                      </a:pPr>
                      <a:r>
                        <a:rPr lang="en-US" sz="1400">
                          <a:effectLst/>
                          <a:latin typeface="Times New Roman" panose="02020603050405020304" pitchFamily="18" charset="0"/>
                          <a:ea typeface="Calibri" panose="020F0502020204030204" pitchFamily="34" charset="0"/>
                        </a:rPr>
                        <a:t>4.96</a:t>
                      </a:r>
                      <a:endParaRPr lang="zh-CN" sz="1400">
                        <a:effectLst/>
                        <a:latin typeface="Times New Roman" panose="02020603050405020304" pitchFamily="18" charset="0"/>
                        <a:ea typeface="宋体" panose="02010600030101010101" pitchFamily="2" charset="-122"/>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spcAft>
                          <a:spcPts val="0"/>
                        </a:spcAft>
                      </a:pPr>
                      <a:r>
                        <a:rPr lang="en-US" sz="1400" b="1" dirty="0">
                          <a:solidFill>
                            <a:srgbClr val="C00000"/>
                          </a:solidFill>
                          <a:effectLst/>
                          <a:latin typeface="Times New Roman" panose="02020603050405020304" pitchFamily="18" charset="0"/>
                          <a:ea typeface="Calibri" panose="020F0502020204030204" pitchFamily="34" charset="0"/>
                        </a:rPr>
                        <a:t>3.55</a:t>
                      </a:r>
                      <a:endParaRPr lang="zh-CN" sz="1400" dirty="0">
                        <a:solidFill>
                          <a:srgbClr val="C00000"/>
                        </a:solidFill>
                        <a:effectLst/>
                        <a:latin typeface="Times New Roman" panose="02020603050405020304" pitchFamily="18" charset="0"/>
                        <a:ea typeface="宋体" panose="02010600030101010101" pitchFamily="2" charset="-122"/>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52096883"/>
                  </a:ext>
                </a:extLst>
              </a:tr>
              <a:tr h="252028">
                <a:tc>
                  <a:txBody>
                    <a:bodyPr/>
                    <a:lstStyle/>
                    <a:p>
                      <a:pPr algn="ctr" fontAlgn="b">
                        <a:spcAft>
                          <a:spcPts val="0"/>
                        </a:spcAft>
                      </a:pPr>
                      <a:r>
                        <a:rPr lang="en-US" sz="1400">
                          <a:effectLst/>
                          <a:latin typeface="Times New Roman" panose="02020603050405020304" pitchFamily="18" charset="0"/>
                          <a:ea typeface="Calibri" panose="020F0502020204030204" pitchFamily="34" charset="0"/>
                        </a:rPr>
                        <a:t>Gore</a:t>
                      </a:r>
                      <a:endParaRPr lang="zh-CN" sz="1400">
                        <a:effectLst/>
                        <a:latin typeface="Times New Roman" panose="02020603050405020304" pitchFamily="18" charset="0"/>
                        <a:ea typeface="宋体"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spcAft>
                          <a:spcPts val="0"/>
                        </a:spcAft>
                      </a:pPr>
                      <a:r>
                        <a:rPr lang="en-US" sz="1400" b="1" dirty="0">
                          <a:solidFill>
                            <a:srgbClr val="C00000"/>
                          </a:solidFill>
                          <a:effectLst/>
                          <a:latin typeface="Times New Roman" panose="02020603050405020304" pitchFamily="18" charset="0"/>
                          <a:ea typeface="Calibri" panose="020F0502020204030204" pitchFamily="34" charset="0"/>
                        </a:rPr>
                        <a:t>0.27</a:t>
                      </a:r>
                      <a:endParaRPr lang="zh-CN" sz="1400" b="1" dirty="0">
                        <a:solidFill>
                          <a:srgbClr val="C00000"/>
                        </a:solidFill>
                        <a:effectLst/>
                        <a:latin typeface="Times New Roman" panose="02020603050405020304" pitchFamily="18" charset="0"/>
                        <a:ea typeface="宋体" panose="02010600030101010101" pitchFamily="2" charset="-122"/>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spcAft>
                          <a:spcPts val="0"/>
                        </a:spcAft>
                      </a:pPr>
                      <a:r>
                        <a:rPr lang="en-US" sz="1400">
                          <a:effectLst/>
                          <a:latin typeface="Times New Roman" panose="02020603050405020304" pitchFamily="18" charset="0"/>
                          <a:ea typeface="Calibri" panose="020F0502020204030204" pitchFamily="34" charset="0"/>
                        </a:rPr>
                        <a:t>4.82</a:t>
                      </a:r>
                      <a:endParaRPr lang="zh-CN" sz="1400">
                        <a:effectLst/>
                        <a:latin typeface="Times New Roman" panose="02020603050405020304" pitchFamily="18" charset="0"/>
                        <a:ea typeface="宋体" panose="02010600030101010101" pitchFamily="2" charset="-122"/>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spcAft>
                          <a:spcPts val="0"/>
                        </a:spcAft>
                      </a:pPr>
                      <a:r>
                        <a:rPr lang="en-US" sz="1400">
                          <a:effectLst/>
                          <a:latin typeface="Times New Roman" panose="02020603050405020304" pitchFamily="18" charset="0"/>
                          <a:ea typeface="Calibri" panose="020F0502020204030204" pitchFamily="34" charset="0"/>
                        </a:rPr>
                        <a:t>5.53</a:t>
                      </a:r>
                      <a:endParaRPr lang="zh-CN" sz="1400">
                        <a:effectLst/>
                        <a:latin typeface="Times New Roman" panose="02020603050405020304" pitchFamily="18" charset="0"/>
                        <a:ea typeface="宋体" panose="02010600030101010101" pitchFamily="2" charset="-122"/>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spcAft>
                          <a:spcPts val="0"/>
                        </a:spcAft>
                      </a:pPr>
                      <a:r>
                        <a:rPr lang="en-US" sz="1400" dirty="0">
                          <a:effectLst/>
                          <a:latin typeface="Times New Roman" panose="02020603050405020304" pitchFamily="18" charset="0"/>
                          <a:ea typeface="Calibri" panose="020F0502020204030204" pitchFamily="34" charset="0"/>
                        </a:rPr>
                        <a:t>7.11</a:t>
                      </a:r>
                      <a:endParaRPr lang="zh-CN" sz="1400" dirty="0">
                        <a:effectLst/>
                        <a:latin typeface="Times New Roman" panose="02020603050405020304" pitchFamily="18" charset="0"/>
                        <a:ea typeface="宋体" panose="02010600030101010101" pitchFamily="2" charset="-122"/>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spcAft>
                          <a:spcPts val="0"/>
                        </a:spcAft>
                      </a:pPr>
                      <a:r>
                        <a:rPr lang="en-US" sz="1400" dirty="0">
                          <a:effectLst/>
                          <a:latin typeface="Times New Roman" panose="02020603050405020304" pitchFamily="18" charset="0"/>
                          <a:ea typeface="Calibri" panose="020F0502020204030204" pitchFamily="34" charset="0"/>
                        </a:rPr>
                        <a:t>8.22</a:t>
                      </a:r>
                      <a:endParaRPr lang="zh-CN" sz="1400" dirty="0">
                        <a:effectLst/>
                        <a:latin typeface="Times New Roman" panose="02020603050405020304" pitchFamily="18" charset="0"/>
                        <a:ea typeface="宋体" panose="02010600030101010101" pitchFamily="2" charset="-122"/>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94005223"/>
                  </a:ext>
                </a:extLst>
              </a:tr>
              <a:tr h="252028">
                <a:tc>
                  <a:txBody>
                    <a:bodyPr/>
                    <a:lstStyle/>
                    <a:p>
                      <a:pPr algn="ctr" fontAlgn="b">
                        <a:spcAft>
                          <a:spcPts val="0"/>
                        </a:spcAft>
                      </a:pPr>
                      <a:r>
                        <a:rPr lang="en-US" sz="1400">
                          <a:effectLst/>
                          <a:latin typeface="Times New Roman" panose="02020603050405020304" pitchFamily="18" charset="0"/>
                          <a:ea typeface="Calibri" panose="020F0502020204030204" pitchFamily="34" charset="0"/>
                        </a:rPr>
                        <a:t>ours</a:t>
                      </a:r>
                      <a:endParaRPr lang="zh-CN" sz="1400">
                        <a:effectLst/>
                        <a:latin typeface="Times New Roman" panose="02020603050405020304" pitchFamily="18" charset="0"/>
                        <a:ea typeface="宋体"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spcAft>
                          <a:spcPts val="0"/>
                        </a:spcAft>
                      </a:pPr>
                      <a:r>
                        <a:rPr lang="en-US" sz="1400" dirty="0">
                          <a:effectLst/>
                          <a:latin typeface="Times New Roman" panose="02020603050405020304" pitchFamily="18" charset="0"/>
                          <a:ea typeface="Calibri" panose="020F0502020204030204" pitchFamily="34" charset="0"/>
                        </a:rPr>
                        <a:t>0.889</a:t>
                      </a:r>
                      <a:endParaRPr lang="zh-CN" sz="1400" dirty="0">
                        <a:effectLst/>
                        <a:latin typeface="Times New Roman" panose="02020603050405020304" pitchFamily="18" charset="0"/>
                        <a:ea typeface="宋体" panose="02010600030101010101" pitchFamily="2" charset="-122"/>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spcAft>
                          <a:spcPts val="0"/>
                        </a:spcAft>
                      </a:pPr>
                      <a:r>
                        <a:rPr lang="en-US" sz="1400" b="1" dirty="0">
                          <a:solidFill>
                            <a:srgbClr val="C00000"/>
                          </a:solidFill>
                          <a:effectLst/>
                          <a:latin typeface="Times New Roman" panose="02020603050405020304" pitchFamily="18" charset="0"/>
                          <a:ea typeface="Calibri" panose="020F0502020204030204" pitchFamily="34" charset="0"/>
                        </a:rPr>
                        <a:t>1.1</a:t>
                      </a:r>
                      <a:endParaRPr lang="zh-CN" sz="1400" dirty="0">
                        <a:solidFill>
                          <a:srgbClr val="C00000"/>
                        </a:solidFill>
                        <a:effectLst/>
                        <a:latin typeface="Times New Roman" panose="02020603050405020304" pitchFamily="18" charset="0"/>
                        <a:ea typeface="宋体" panose="02010600030101010101" pitchFamily="2" charset="-122"/>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spcAft>
                          <a:spcPts val="0"/>
                        </a:spcAft>
                      </a:pPr>
                      <a:r>
                        <a:rPr lang="en-US" sz="1400" b="1" dirty="0">
                          <a:solidFill>
                            <a:srgbClr val="C00000"/>
                          </a:solidFill>
                          <a:effectLst/>
                          <a:latin typeface="Times New Roman" panose="02020603050405020304" pitchFamily="18" charset="0"/>
                          <a:ea typeface="Calibri" panose="020F0502020204030204" pitchFamily="34" charset="0"/>
                        </a:rPr>
                        <a:t>2.13</a:t>
                      </a:r>
                      <a:endParaRPr lang="zh-CN" sz="1400" dirty="0">
                        <a:solidFill>
                          <a:srgbClr val="C00000"/>
                        </a:solidFill>
                        <a:effectLst/>
                        <a:latin typeface="Times New Roman" panose="02020603050405020304" pitchFamily="18" charset="0"/>
                        <a:ea typeface="宋体" panose="02010600030101010101" pitchFamily="2" charset="-122"/>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spcAft>
                          <a:spcPts val="0"/>
                        </a:spcAft>
                      </a:pPr>
                      <a:r>
                        <a:rPr lang="en-US" sz="1400" b="1" dirty="0">
                          <a:solidFill>
                            <a:srgbClr val="C00000"/>
                          </a:solidFill>
                          <a:effectLst/>
                          <a:latin typeface="Times New Roman" panose="02020603050405020304" pitchFamily="18" charset="0"/>
                          <a:ea typeface="Calibri" panose="020F0502020204030204" pitchFamily="34" charset="0"/>
                        </a:rPr>
                        <a:t>3.68</a:t>
                      </a:r>
                      <a:endParaRPr lang="zh-CN" sz="1400" dirty="0">
                        <a:solidFill>
                          <a:srgbClr val="C00000"/>
                        </a:solidFill>
                        <a:effectLst/>
                        <a:latin typeface="Times New Roman" panose="02020603050405020304" pitchFamily="18" charset="0"/>
                        <a:ea typeface="宋体" panose="02010600030101010101" pitchFamily="2" charset="-122"/>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spcAft>
                          <a:spcPts val="0"/>
                        </a:spcAft>
                      </a:pPr>
                      <a:r>
                        <a:rPr lang="en-US" sz="1400" dirty="0">
                          <a:effectLst/>
                          <a:latin typeface="Times New Roman" panose="02020603050405020304" pitchFamily="18" charset="0"/>
                          <a:ea typeface="Calibri" panose="020F0502020204030204" pitchFamily="34" charset="0"/>
                        </a:rPr>
                        <a:t>3.9</a:t>
                      </a:r>
                      <a:endParaRPr lang="zh-CN" sz="1400" dirty="0">
                        <a:effectLst/>
                        <a:latin typeface="Times New Roman" panose="02020603050405020304" pitchFamily="18" charset="0"/>
                        <a:ea typeface="宋体" panose="02010600030101010101" pitchFamily="2" charset="-122"/>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63359390"/>
                  </a:ext>
                </a:extLst>
              </a:tr>
            </a:tbl>
          </a:graphicData>
        </a:graphic>
      </p:graphicFrame>
      <p:sp>
        <p:nvSpPr>
          <p:cNvPr id="20" name="矩形 19"/>
          <p:cNvSpPr/>
          <p:nvPr/>
        </p:nvSpPr>
        <p:spPr bwMode="auto">
          <a:xfrm>
            <a:off x="255868" y="4492163"/>
            <a:ext cx="4603874" cy="288034"/>
          </a:xfrm>
          <a:prstGeom prst="rect">
            <a:avLst/>
          </a:prstGeom>
          <a:noFill/>
          <a:ln w="28575" cap="flat" cmpd="sng" algn="ctr">
            <a:solidFill>
              <a:srgbClr val="FF0000"/>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ndParaRPr>
          </a:p>
        </p:txBody>
      </p:sp>
      <p:sp>
        <p:nvSpPr>
          <p:cNvPr id="21" name="矩形 20"/>
          <p:cNvSpPr/>
          <p:nvPr/>
        </p:nvSpPr>
        <p:spPr bwMode="auto">
          <a:xfrm>
            <a:off x="395246" y="6274362"/>
            <a:ext cx="4176464" cy="288034"/>
          </a:xfrm>
          <a:prstGeom prst="rect">
            <a:avLst/>
          </a:prstGeom>
          <a:noFill/>
          <a:ln w="28575" cap="flat" cmpd="sng" algn="ctr">
            <a:solidFill>
              <a:srgbClr val="FF0000"/>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ndParaRPr>
          </a:p>
        </p:txBody>
      </p:sp>
    </p:spTree>
    <p:extLst>
      <p:ext uri="{BB962C8B-B14F-4D97-AF65-F5344CB8AC3E}">
        <p14:creationId xmlns:p14="http://schemas.microsoft.com/office/powerpoint/2010/main" val="397309604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10350" y="2890997"/>
            <a:ext cx="3619429" cy="2720959"/>
          </a:xfrm>
          <a:prstGeom prst="rect">
            <a:avLst/>
          </a:prstGeom>
        </p:spPr>
      </p:pic>
      <p:cxnSp>
        <p:nvCxnSpPr>
          <p:cNvPr id="2" name="直接连接符 1">
            <a:extLst>
              <a:ext uri="{FF2B5EF4-FFF2-40B4-BE49-F238E27FC236}">
                <a16:creationId xmlns:a16="http://schemas.microsoft.com/office/drawing/2014/main" id="{E600F731-67AF-4054-9E56-2BEECA142B10}"/>
              </a:ext>
            </a:extLst>
          </p:cNvPr>
          <p:cNvCxnSpPr>
            <a:cxnSpLocks/>
          </p:cNvCxnSpPr>
          <p:nvPr/>
        </p:nvCxnSpPr>
        <p:spPr>
          <a:xfrm flipV="1">
            <a:off x="260181" y="1360561"/>
            <a:ext cx="8623637" cy="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文本框 15">
            <a:extLst>
              <a:ext uri="{FF2B5EF4-FFF2-40B4-BE49-F238E27FC236}">
                <a16:creationId xmlns:a16="http://schemas.microsoft.com/office/drawing/2014/main" id="{9E436595-C7E7-44A0-B901-B85D7D2BDC81}"/>
              </a:ext>
            </a:extLst>
          </p:cNvPr>
          <p:cNvSpPr txBox="1"/>
          <p:nvPr/>
        </p:nvSpPr>
        <p:spPr>
          <a:xfrm>
            <a:off x="1955913" y="205367"/>
            <a:ext cx="5233182" cy="1077218"/>
          </a:xfrm>
          <a:prstGeom prst="rect">
            <a:avLst/>
          </a:prstGeom>
          <a:noFill/>
        </p:spPr>
        <p:txBody>
          <a:bodyPr wrap="square" rtlCol="0">
            <a:spAutoFit/>
          </a:bodyPr>
          <a:lstStyle/>
          <a:p>
            <a:pPr algn="ctr"/>
            <a:r>
              <a:rPr lang="en-US" altLang="zh-CN" sz="3200" b="1" dirty="0" smtClean="0">
                <a:solidFill>
                  <a:srgbClr val="01779A"/>
                </a:solidFill>
                <a:latin typeface="黑体" panose="02010609060101010101" pitchFamily="49" charset="-122"/>
                <a:ea typeface="黑体" panose="02010609060101010101" pitchFamily="49" charset="-122"/>
              </a:rPr>
              <a:t>2.3 </a:t>
            </a:r>
            <a:r>
              <a:rPr lang="zh-CN" altLang="en-US" sz="3200" b="1" dirty="0" smtClean="0">
                <a:solidFill>
                  <a:srgbClr val="01779A"/>
                </a:solidFill>
                <a:latin typeface="黑体" panose="02010609060101010101" pitchFamily="49" charset="-122"/>
                <a:ea typeface="黑体" panose="02010609060101010101" pitchFamily="49" charset="-122"/>
              </a:rPr>
              <a:t>基于</a:t>
            </a:r>
            <a:r>
              <a:rPr lang="zh-CN" altLang="en-US" sz="3200" b="1" dirty="0">
                <a:solidFill>
                  <a:srgbClr val="01779A"/>
                </a:solidFill>
                <a:latin typeface="黑体" panose="02010609060101010101" pitchFamily="49" charset="-122"/>
                <a:ea typeface="黑体" panose="02010609060101010101" pitchFamily="49" charset="-122"/>
              </a:rPr>
              <a:t>整数线性规划的粗配准</a:t>
            </a:r>
            <a:r>
              <a:rPr lang="zh-CN" altLang="en-US" sz="3200" b="1" dirty="0" smtClean="0">
                <a:solidFill>
                  <a:srgbClr val="01779A"/>
                </a:solidFill>
                <a:latin typeface="黑体" panose="02010609060101010101" pitchFamily="49" charset="-122"/>
                <a:ea typeface="黑体" panose="02010609060101010101" pitchFamily="49" charset="-122"/>
              </a:rPr>
              <a:t>方法</a:t>
            </a:r>
            <a:endParaRPr lang="zh-CN" altLang="en-US" sz="3200" b="1" dirty="0">
              <a:solidFill>
                <a:srgbClr val="01779A"/>
              </a:solidFill>
              <a:latin typeface="黑体" panose="02010609060101010101" pitchFamily="49" charset="-122"/>
              <a:ea typeface="黑体" panose="02010609060101010101" pitchFamily="49" charset="-122"/>
            </a:endParaRPr>
          </a:p>
        </p:txBody>
      </p:sp>
      <p:sp>
        <p:nvSpPr>
          <p:cNvPr id="25" name="内容占位符 2">
            <a:extLst>
              <a:ext uri="{FF2B5EF4-FFF2-40B4-BE49-F238E27FC236}">
                <a16:creationId xmlns:a16="http://schemas.microsoft.com/office/drawing/2014/main" id="{F5D83EC4-3D2F-461D-8007-55FE6EE7F53E}"/>
              </a:ext>
            </a:extLst>
          </p:cNvPr>
          <p:cNvSpPr txBox="1">
            <a:spLocks/>
          </p:cNvSpPr>
          <p:nvPr/>
        </p:nvSpPr>
        <p:spPr bwMode="auto">
          <a:xfrm>
            <a:off x="260181" y="1342382"/>
            <a:ext cx="8477250" cy="7387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hlink"/>
              </a:buClr>
              <a:buFont typeface="Wingdings" pitchFamily="2" charset="2"/>
              <a:buChar char="v"/>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itchFamily="2" charset="2"/>
              <a:buChar char="§"/>
              <a:defRPr sz="2800" b="1">
                <a:solidFill>
                  <a:schemeClr val="tx1"/>
                </a:solidFill>
                <a:latin typeface="仿宋_GB2312" pitchFamily="49" charset="-122"/>
                <a:ea typeface="仿宋_GB2312" pitchFamily="49" charset="-122"/>
                <a:cs typeface="仿宋_GB2312"/>
              </a:defRPr>
            </a:lvl2pPr>
            <a:lvl3pPr marL="1143000" indent="-228600" algn="l" rtl="0" eaLnBrk="0" fontAlgn="base" hangingPunct="0">
              <a:spcBef>
                <a:spcPct val="20000"/>
              </a:spcBef>
              <a:spcAft>
                <a:spcPct val="0"/>
              </a:spcAft>
              <a:buClr>
                <a:schemeClr val="tx1"/>
              </a:buClr>
              <a:buChar char="•"/>
              <a:defRPr sz="2400" b="1">
                <a:solidFill>
                  <a:schemeClr val="tx1"/>
                </a:solidFill>
                <a:latin typeface="仿宋_GB2312" pitchFamily="49" charset="-122"/>
                <a:ea typeface="仿宋_GB2312" pitchFamily="49" charset="-122"/>
                <a:cs typeface="仿宋_GB2312"/>
              </a:defRPr>
            </a:lvl3pPr>
            <a:lvl4pPr marL="1600200" indent="-228600" algn="l" rtl="0" eaLnBrk="0" fontAlgn="base" hangingPunct="0">
              <a:spcBef>
                <a:spcPct val="20000"/>
              </a:spcBef>
              <a:spcAft>
                <a:spcPct val="0"/>
              </a:spcAft>
              <a:buChar char="–"/>
              <a:defRPr sz="2000" b="1">
                <a:solidFill>
                  <a:schemeClr val="tx1"/>
                </a:solidFill>
                <a:latin typeface="仿宋_GB2312" pitchFamily="49" charset="-122"/>
                <a:ea typeface="仿宋_GB2312" pitchFamily="49" charset="-122"/>
                <a:cs typeface="仿宋_GB2312"/>
              </a:defRPr>
            </a:lvl4pPr>
            <a:lvl5pPr marL="2057400" indent="-228600" algn="l" rtl="0" eaLnBrk="0" fontAlgn="base" hangingPunct="0">
              <a:spcBef>
                <a:spcPct val="20000"/>
              </a:spcBef>
              <a:spcAft>
                <a:spcPct val="0"/>
              </a:spcAft>
              <a:buChar char="»"/>
              <a:defRPr sz="2000" b="1">
                <a:solidFill>
                  <a:schemeClr val="tx1"/>
                </a:solidFill>
                <a:latin typeface="仿宋_GB2312" pitchFamily="49" charset="-122"/>
                <a:ea typeface="仿宋_GB2312" pitchFamily="49" charset="-122"/>
                <a:cs typeface="仿宋_GB2312"/>
              </a:defRPr>
            </a:lvl5pPr>
            <a:lvl6pPr marL="2514600" indent="-228600" algn="l" rtl="0" eaLnBrk="1" fontAlgn="base" hangingPunct="1">
              <a:spcBef>
                <a:spcPct val="20000"/>
              </a:spcBef>
              <a:spcAft>
                <a:spcPct val="0"/>
              </a:spcAft>
              <a:buChar char="»"/>
              <a:defRPr sz="2000" b="1">
                <a:solidFill>
                  <a:schemeClr val="tx1"/>
                </a:solidFill>
                <a:latin typeface="仿宋_GB2312" pitchFamily="49" charset="-122"/>
                <a:ea typeface="仿宋_GB2312" pitchFamily="49" charset="-122"/>
              </a:defRPr>
            </a:lvl6pPr>
            <a:lvl7pPr marL="2971800" indent="-228600" algn="l" rtl="0" eaLnBrk="1" fontAlgn="base" hangingPunct="1">
              <a:spcBef>
                <a:spcPct val="20000"/>
              </a:spcBef>
              <a:spcAft>
                <a:spcPct val="0"/>
              </a:spcAft>
              <a:buChar char="»"/>
              <a:defRPr sz="2000" b="1">
                <a:solidFill>
                  <a:schemeClr val="tx1"/>
                </a:solidFill>
                <a:latin typeface="仿宋_GB2312" pitchFamily="49" charset="-122"/>
                <a:ea typeface="仿宋_GB2312" pitchFamily="49" charset="-122"/>
              </a:defRPr>
            </a:lvl7pPr>
            <a:lvl8pPr marL="3429000" indent="-228600" algn="l" rtl="0" eaLnBrk="1" fontAlgn="base" hangingPunct="1">
              <a:spcBef>
                <a:spcPct val="20000"/>
              </a:spcBef>
              <a:spcAft>
                <a:spcPct val="0"/>
              </a:spcAft>
              <a:buChar char="»"/>
              <a:defRPr sz="2000" b="1">
                <a:solidFill>
                  <a:schemeClr val="tx1"/>
                </a:solidFill>
                <a:latin typeface="仿宋_GB2312" pitchFamily="49" charset="-122"/>
                <a:ea typeface="仿宋_GB2312" pitchFamily="49" charset="-122"/>
              </a:defRPr>
            </a:lvl8pPr>
            <a:lvl9pPr marL="3886200" indent="-228600" algn="l" rtl="0" eaLnBrk="1" fontAlgn="base" hangingPunct="1">
              <a:spcBef>
                <a:spcPct val="20000"/>
              </a:spcBef>
              <a:spcAft>
                <a:spcPct val="0"/>
              </a:spcAft>
              <a:buChar char="»"/>
              <a:defRPr sz="2000" b="1">
                <a:solidFill>
                  <a:schemeClr val="tx1"/>
                </a:solidFill>
                <a:latin typeface="仿宋_GB2312" pitchFamily="49" charset="-122"/>
                <a:ea typeface="仿宋_GB2312" pitchFamily="49" charset="-122"/>
              </a:defRPr>
            </a:lvl9pPr>
          </a:lstStyle>
          <a:p>
            <a:pPr marL="0" indent="0" algn="just">
              <a:buClr>
                <a:srgbClr val="99CCFF"/>
              </a:buClr>
              <a:buNone/>
            </a:pPr>
            <a:r>
              <a:rPr lang="zh-CN" altLang="en-US" sz="2000" b="1" dirty="0" smtClean="0">
                <a:solidFill>
                  <a:schemeClr val="accent4">
                    <a:lumMod val="75000"/>
                  </a:schemeClr>
                </a:solidFill>
                <a:latin typeface="黑体" panose="02010609060101010101" pitchFamily="49" charset="-122"/>
                <a:ea typeface="黑体" panose="02010609060101010101" pitchFamily="49" charset="-122"/>
              </a:rPr>
              <a:t>实验结果分析：</a:t>
            </a:r>
            <a:endParaRPr lang="en-US" altLang="zh-CN" sz="2000" dirty="0" smtClean="0">
              <a:solidFill>
                <a:srgbClr val="01779A"/>
              </a:solidFill>
              <a:latin typeface="黑体" panose="02010609060101010101" pitchFamily="49" charset="-122"/>
              <a:ea typeface="黑体" panose="02010609060101010101" pitchFamily="49" charset="-122"/>
            </a:endParaRPr>
          </a:p>
          <a:p>
            <a:pPr algn="just">
              <a:buClr>
                <a:srgbClr val="01779A"/>
              </a:buClr>
              <a:buFont typeface="+mj-ea"/>
              <a:buAutoNum type="circleNumDbPlain" startAt="2"/>
            </a:pPr>
            <a:r>
              <a:rPr lang="zh-CN" altLang="en-US" sz="1600" dirty="0" smtClean="0">
                <a:solidFill>
                  <a:srgbClr val="01779A"/>
                </a:solidFill>
                <a:latin typeface="黑体" panose="02010609060101010101" pitchFamily="49" charset="-122"/>
                <a:ea typeface="黑体" panose="02010609060101010101" pitchFamily="49" charset="-122"/>
              </a:rPr>
              <a:t>体表点云实验</a:t>
            </a:r>
            <a:endParaRPr lang="en-US" altLang="zh-CN" sz="1600" dirty="0" smtClean="0">
              <a:solidFill>
                <a:srgbClr val="01779A"/>
              </a:solidFill>
              <a:latin typeface="黑体" panose="02010609060101010101" pitchFamily="49" charset="-122"/>
              <a:ea typeface="黑体" panose="02010609060101010101" pitchFamily="49" charset="-122"/>
            </a:endParaRPr>
          </a:p>
        </p:txBody>
      </p:sp>
      <p:sp>
        <p:nvSpPr>
          <p:cNvPr id="4" name="矩形 3"/>
          <p:cNvSpPr/>
          <p:nvPr/>
        </p:nvSpPr>
        <p:spPr>
          <a:xfrm>
            <a:off x="543706" y="2009273"/>
            <a:ext cx="8184776" cy="523220"/>
          </a:xfrm>
          <a:prstGeom prst="rect">
            <a:avLst/>
          </a:prstGeom>
        </p:spPr>
        <p:txBody>
          <a:bodyPr wrap="square">
            <a:spAutoFit/>
          </a:bodyPr>
          <a:lstStyle/>
          <a:p>
            <a:r>
              <a:rPr lang="zh-CN" altLang="en-US" sz="1400" b="1" dirty="0">
                <a:solidFill>
                  <a:srgbClr val="C00000"/>
                </a:solidFill>
                <a:latin typeface="黑体" panose="02010609060101010101" pitchFamily="49" charset="-122"/>
                <a:ea typeface="黑体" panose="02010609060101010101" pitchFamily="49" charset="-122"/>
              </a:rPr>
              <a:t>点云部分残缺模拟实验</a:t>
            </a:r>
            <a:r>
              <a:rPr lang="zh-CN" altLang="en-US" sz="1400" b="1" dirty="0" smtClean="0">
                <a:solidFill>
                  <a:srgbClr val="C00000"/>
                </a:solidFill>
                <a:latin typeface="黑体" panose="02010609060101010101" pitchFamily="49" charset="-122"/>
                <a:ea typeface="黑体" panose="02010609060101010101" pitchFamily="49" charset="-122"/>
              </a:rPr>
              <a:t>：</a:t>
            </a:r>
            <a:r>
              <a:rPr lang="zh-CN" altLang="en-US" sz="1400" dirty="0" smtClean="0">
                <a:solidFill>
                  <a:srgbClr val="01779A"/>
                </a:solidFill>
                <a:latin typeface="黑体" panose="02010609060101010101" pitchFamily="49" charset="-122"/>
                <a:ea typeface="黑体" panose="02010609060101010101" pitchFamily="49" charset="-122"/>
              </a:rPr>
              <a:t>对每</a:t>
            </a:r>
            <a:r>
              <a:rPr lang="zh-CN" altLang="en-US" sz="1400" dirty="0">
                <a:solidFill>
                  <a:srgbClr val="01779A"/>
                </a:solidFill>
                <a:latin typeface="黑体" panose="02010609060101010101" pitchFamily="49" charset="-122"/>
                <a:ea typeface="黑体" panose="02010609060101010101" pitchFamily="49" charset="-122"/>
              </a:rPr>
              <a:t>片体表点云，我们先</a:t>
            </a:r>
            <a:r>
              <a:rPr lang="zh-CN" altLang="en-US" sz="1400" dirty="0">
                <a:solidFill>
                  <a:srgbClr val="C00000"/>
                </a:solidFill>
                <a:latin typeface="黑体" panose="02010609060101010101" pitchFamily="49" charset="-122"/>
                <a:ea typeface="黑体" panose="02010609060101010101" pitchFamily="49" charset="-122"/>
              </a:rPr>
              <a:t>移除</a:t>
            </a:r>
            <a:r>
              <a:rPr lang="zh-CN" altLang="en-US" sz="1400" dirty="0">
                <a:solidFill>
                  <a:srgbClr val="01779A"/>
                </a:solidFill>
                <a:latin typeface="黑体" panose="02010609060101010101" pitchFamily="49" charset="-122"/>
                <a:ea typeface="黑体" panose="02010609060101010101" pitchFamily="49" charset="-122"/>
              </a:rPr>
              <a:t>一小部分点，形成</a:t>
            </a:r>
            <a:r>
              <a:rPr lang="zh-CN" altLang="en-US" sz="1400" dirty="0">
                <a:solidFill>
                  <a:srgbClr val="C00000"/>
                </a:solidFill>
                <a:latin typeface="黑体" panose="02010609060101010101" pitchFamily="49" charset="-122"/>
                <a:ea typeface="黑体" panose="02010609060101010101" pitchFamily="49" charset="-122"/>
              </a:rPr>
              <a:t>模板点云</a:t>
            </a:r>
            <a:r>
              <a:rPr lang="zh-CN" altLang="en-US" sz="1400" dirty="0">
                <a:solidFill>
                  <a:srgbClr val="01779A"/>
                </a:solidFill>
                <a:latin typeface="黑体" panose="02010609060101010101" pitchFamily="49" charset="-122"/>
                <a:ea typeface="黑体" panose="02010609060101010101" pitchFamily="49" charset="-122"/>
              </a:rPr>
              <a:t>。然后以原始点云为基础，分别移除</a:t>
            </a:r>
            <a:r>
              <a:rPr lang="en-US" altLang="zh-CN" sz="1400" dirty="0">
                <a:solidFill>
                  <a:srgbClr val="01779A"/>
                </a:solidFill>
                <a:latin typeface="黑体" panose="02010609060101010101" pitchFamily="49" charset="-122"/>
                <a:ea typeface="黑体" panose="02010609060101010101" pitchFamily="49" charset="-122"/>
              </a:rPr>
              <a:t>5</a:t>
            </a:r>
            <a:r>
              <a:rPr lang="zh-CN" altLang="en-US" sz="1400" dirty="0">
                <a:solidFill>
                  <a:srgbClr val="01779A"/>
                </a:solidFill>
                <a:latin typeface="黑体" panose="02010609060101010101" pitchFamily="49" charset="-122"/>
                <a:ea typeface="黑体" panose="02010609060101010101" pitchFamily="49" charset="-122"/>
              </a:rPr>
              <a:t>个</a:t>
            </a:r>
            <a:r>
              <a:rPr lang="zh-CN" altLang="en-US" sz="1400" dirty="0">
                <a:solidFill>
                  <a:srgbClr val="C00000"/>
                </a:solidFill>
                <a:latin typeface="黑体" panose="02010609060101010101" pitchFamily="49" charset="-122"/>
                <a:ea typeface="黑体" panose="02010609060101010101" pitchFamily="49" charset="-122"/>
              </a:rPr>
              <a:t>不同比例</a:t>
            </a:r>
            <a:r>
              <a:rPr lang="zh-CN" altLang="en-US" sz="1400" dirty="0">
                <a:solidFill>
                  <a:srgbClr val="01779A"/>
                </a:solidFill>
                <a:latin typeface="黑体" panose="02010609060101010101" pitchFamily="49" charset="-122"/>
                <a:ea typeface="黑体" panose="02010609060101010101" pitchFamily="49" charset="-122"/>
              </a:rPr>
              <a:t>的点，以形成</a:t>
            </a:r>
            <a:r>
              <a:rPr lang="en-US" altLang="zh-CN" sz="1400" dirty="0">
                <a:solidFill>
                  <a:srgbClr val="01779A"/>
                </a:solidFill>
                <a:latin typeface="黑体" panose="02010609060101010101" pitchFamily="49" charset="-122"/>
                <a:ea typeface="黑体" panose="02010609060101010101" pitchFamily="49" charset="-122"/>
              </a:rPr>
              <a:t>5</a:t>
            </a:r>
            <a:r>
              <a:rPr lang="zh-CN" altLang="en-US" sz="1400" dirty="0">
                <a:solidFill>
                  <a:srgbClr val="01779A"/>
                </a:solidFill>
                <a:latin typeface="黑体" panose="02010609060101010101" pitchFamily="49" charset="-122"/>
                <a:ea typeface="黑体" panose="02010609060101010101" pitchFamily="49" charset="-122"/>
              </a:rPr>
              <a:t>个不同级别的</a:t>
            </a:r>
            <a:r>
              <a:rPr lang="zh-CN" altLang="en-US" sz="1400" dirty="0">
                <a:solidFill>
                  <a:srgbClr val="C00000"/>
                </a:solidFill>
                <a:latin typeface="黑体" panose="02010609060101010101" pitchFamily="49" charset="-122"/>
                <a:ea typeface="黑体" panose="02010609060101010101" pitchFamily="49" charset="-122"/>
              </a:rPr>
              <a:t>场景点</a:t>
            </a:r>
            <a:r>
              <a:rPr lang="zh-CN" altLang="en-US" sz="1400" dirty="0" smtClean="0">
                <a:solidFill>
                  <a:srgbClr val="C00000"/>
                </a:solidFill>
                <a:latin typeface="黑体" panose="02010609060101010101" pitchFamily="49" charset="-122"/>
                <a:ea typeface="黑体" panose="02010609060101010101" pitchFamily="49" charset="-122"/>
              </a:rPr>
              <a:t>云</a:t>
            </a:r>
            <a:r>
              <a:rPr lang="zh-CN" altLang="en-US" sz="1400" dirty="0" smtClean="0">
                <a:solidFill>
                  <a:srgbClr val="01779A"/>
                </a:solidFill>
                <a:latin typeface="黑体" panose="02010609060101010101" pitchFamily="49" charset="-122"/>
                <a:ea typeface="黑体" panose="02010609060101010101" pitchFamily="49" charset="-122"/>
              </a:rPr>
              <a:t>，再进行</a:t>
            </a:r>
            <a:r>
              <a:rPr lang="zh-CN" altLang="en-US" sz="1400" dirty="0">
                <a:solidFill>
                  <a:srgbClr val="C00000"/>
                </a:solidFill>
                <a:latin typeface="黑体" panose="02010609060101010101" pitchFamily="49" charset="-122"/>
                <a:ea typeface="黑体" panose="02010609060101010101" pitchFamily="49" charset="-122"/>
              </a:rPr>
              <a:t>刚性随机</a:t>
            </a:r>
            <a:r>
              <a:rPr lang="zh-CN" altLang="en-US" sz="1400" dirty="0" smtClean="0">
                <a:solidFill>
                  <a:srgbClr val="C00000"/>
                </a:solidFill>
                <a:latin typeface="黑体" panose="02010609060101010101" pitchFamily="49" charset="-122"/>
                <a:ea typeface="黑体" panose="02010609060101010101" pitchFamily="49" charset="-122"/>
              </a:rPr>
              <a:t>旋转变换</a:t>
            </a:r>
            <a:r>
              <a:rPr lang="zh-CN" altLang="en-US" sz="1400" dirty="0" smtClean="0">
                <a:solidFill>
                  <a:srgbClr val="01779A"/>
                </a:solidFill>
                <a:latin typeface="黑体" panose="02010609060101010101" pitchFamily="49" charset="-122"/>
                <a:ea typeface="黑体" panose="02010609060101010101" pitchFamily="49" charset="-122"/>
              </a:rPr>
              <a:t>。</a:t>
            </a:r>
            <a:endParaRPr lang="zh-CN" altLang="en-US" sz="1400" dirty="0">
              <a:solidFill>
                <a:srgbClr val="01779A"/>
              </a:solidFill>
              <a:latin typeface="黑体" panose="02010609060101010101" pitchFamily="49" charset="-122"/>
              <a:ea typeface="黑体" panose="02010609060101010101" pitchFamily="49" charset="-122"/>
            </a:endParaRPr>
          </a:p>
        </p:txBody>
      </p:sp>
      <p:sp>
        <p:nvSpPr>
          <p:cNvPr id="34" name="矩形 33"/>
          <p:cNvSpPr/>
          <p:nvPr/>
        </p:nvSpPr>
        <p:spPr bwMode="auto">
          <a:xfrm>
            <a:off x="5210350" y="5795672"/>
            <a:ext cx="3627731" cy="874070"/>
          </a:xfrm>
          <a:prstGeom prst="rect">
            <a:avLst/>
          </a:prstGeom>
          <a:noFill/>
          <a:ln w="28575" cap="flat" cmpd="sng" algn="ctr">
            <a:solidFill>
              <a:srgbClr val="FF0000"/>
            </a:solidFill>
            <a:prstDash val="sysDash"/>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defTabSz="914400" rtl="0" eaLnBrk="1" fontAlgn="ctr" latinLnBrk="0" hangingPunct="1">
              <a:lnSpc>
                <a:spcPct val="100000"/>
              </a:lnSpc>
              <a:spcBef>
                <a:spcPct val="0"/>
              </a:spcBef>
              <a:spcAft>
                <a:spcPct val="0"/>
              </a:spcAft>
              <a:buClrTx/>
              <a:buSzTx/>
              <a:buFontTx/>
              <a:buNone/>
              <a:tabLst/>
            </a:pPr>
            <a:r>
              <a:rPr kumimoji="0" lang="zh-CN" altLang="en-US" sz="1600" b="1" i="0" u="none" strike="noStrike" cap="none" normalizeH="0" baseline="0" dirty="0" smtClean="0">
                <a:ln>
                  <a:noFill/>
                </a:ln>
                <a:solidFill>
                  <a:srgbClr val="C00000"/>
                </a:solidFill>
                <a:effectLst/>
                <a:latin typeface="黑体" panose="02010609060101010101" pitchFamily="49" charset="-122"/>
                <a:ea typeface="黑体" panose="02010609060101010101" pitchFamily="49" charset="-122"/>
              </a:rPr>
              <a:t>结论：</a:t>
            </a:r>
            <a:endParaRPr kumimoji="0" lang="en-US" altLang="zh-CN" sz="1600" b="1" i="0" u="none" strike="noStrike" cap="none" normalizeH="0" baseline="0" dirty="0" smtClean="0">
              <a:ln>
                <a:noFill/>
              </a:ln>
              <a:solidFill>
                <a:srgbClr val="C00000"/>
              </a:solidFill>
              <a:effectLst/>
              <a:latin typeface="黑体" panose="02010609060101010101" pitchFamily="49" charset="-122"/>
              <a:ea typeface="黑体" panose="02010609060101010101" pitchFamily="49" charset="-122"/>
            </a:endParaRPr>
          </a:p>
          <a:p>
            <a:pPr fontAlgn="ctr">
              <a:spcBef>
                <a:spcPct val="0"/>
              </a:spcBef>
              <a:spcAft>
                <a:spcPct val="0"/>
              </a:spcAft>
            </a:pPr>
            <a:r>
              <a:rPr lang="zh-CN" altLang="en-US" sz="1400" dirty="0">
                <a:solidFill>
                  <a:srgbClr val="307790"/>
                </a:solidFill>
                <a:latin typeface="黑体" panose="02010609060101010101" pitchFamily="49" charset="-122"/>
                <a:ea typeface="黑体" panose="02010609060101010101" pitchFamily="49" charset="-122"/>
              </a:rPr>
              <a:t>我们的算法</a:t>
            </a:r>
            <a:r>
              <a:rPr lang="zh-CN" altLang="en-US" sz="1400" dirty="0" smtClean="0">
                <a:solidFill>
                  <a:srgbClr val="307790"/>
                </a:solidFill>
                <a:latin typeface="黑体" panose="02010609060101010101" pitchFamily="49" charset="-122"/>
                <a:ea typeface="黑体" panose="02010609060101010101" pitchFamily="49" charset="-122"/>
              </a:rPr>
              <a:t>可以</a:t>
            </a:r>
            <a:r>
              <a:rPr lang="zh-CN" altLang="en-US" sz="1400" dirty="0">
                <a:solidFill>
                  <a:srgbClr val="C00000"/>
                </a:solidFill>
                <a:latin typeface="黑体" panose="02010609060101010101" pitchFamily="49" charset="-122"/>
                <a:ea typeface="黑体" panose="02010609060101010101" pitchFamily="49" charset="-122"/>
              </a:rPr>
              <a:t>自动剔除</a:t>
            </a:r>
            <a:r>
              <a:rPr lang="zh-CN" altLang="en-US" sz="1400" dirty="0">
                <a:solidFill>
                  <a:srgbClr val="307790"/>
                </a:solidFill>
                <a:latin typeface="黑体" panose="02010609060101010101" pitchFamily="49" charset="-122"/>
                <a:ea typeface="黑体" panose="02010609060101010101" pitchFamily="49" charset="-122"/>
              </a:rPr>
              <a:t>异常点和错误</a:t>
            </a:r>
            <a:r>
              <a:rPr lang="zh-CN" altLang="en-US" sz="1400" dirty="0" smtClean="0">
                <a:solidFill>
                  <a:srgbClr val="307790"/>
                </a:solidFill>
                <a:latin typeface="黑体" panose="02010609060101010101" pitchFamily="49" charset="-122"/>
                <a:ea typeface="黑体" panose="02010609060101010101" pitchFamily="49" charset="-122"/>
              </a:rPr>
              <a:t>的匹配对，</a:t>
            </a:r>
            <a:r>
              <a:rPr lang="zh-CN" altLang="en-US" sz="1400" dirty="0">
                <a:solidFill>
                  <a:srgbClr val="307790"/>
                </a:solidFill>
                <a:latin typeface="黑体" panose="02010609060101010101" pitchFamily="49" charset="-122"/>
                <a:ea typeface="黑体" panose="02010609060101010101" pitchFamily="49" charset="-122"/>
              </a:rPr>
              <a:t>从而得到更好的配准结果。</a:t>
            </a:r>
            <a:endParaRPr kumimoji="0" lang="en-US" altLang="zh-CN" sz="1400" i="0" u="none" strike="noStrike" cap="none" normalizeH="0" baseline="0" dirty="0" smtClean="0">
              <a:ln>
                <a:noFill/>
              </a:ln>
              <a:solidFill>
                <a:srgbClr val="307790"/>
              </a:solidFill>
              <a:effectLst/>
              <a:latin typeface="黑体" panose="02010609060101010101" pitchFamily="49" charset="-122"/>
              <a:ea typeface="黑体" panose="02010609060101010101" pitchFamily="49" charset="-122"/>
            </a:endParaRPr>
          </a:p>
        </p:txBody>
      </p:sp>
      <p:sp>
        <p:nvSpPr>
          <p:cNvPr id="14" name="页脚占位符 3">
            <a:extLst>
              <a:ext uri="{FF2B5EF4-FFF2-40B4-BE49-F238E27FC236}">
                <a16:creationId xmlns:a16="http://schemas.microsoft.com/office/drawing/2014/main" id="{6DE73603-4725-45DF-A725-EA5810F01BD5}"/>
              </a:ext>
            </a:extLst>
          </p:cNvPr>
          <p:cNvSpPr>
            <a:spLocks noGrp="1"/>
          </p:cNvSpPr>
          <p:nvPr>
            <p:ph type="ftr" sz="quarter" idx="12"/>
          </p:nvPr>
        </p:nvSpPr>
        <p:spPr>
          <a:xfrm>
            <a:off x="6529668" y="7019739"/>
            <a:ext cx="2057400"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b="1">
                <a:solidFill>
                  <a:schemeClr val="tx1"/>
                </a:solidFill>
                <a:latin typeface="仿宋_GB2312"/>
                <a:ea typeface="仿宋_GB2312"/>
                <a:cs typeface="仿宋_GB2312"/>
              </a:defRPr>
            </a:lvl2pPr>
            <a:lvl3pPr marL="1143000" indent="-228600">
              <a:spcBef>
                <a:spcPct val="20000"/>
              </a:spcBef>
              <a:buClr>
                <a:schemeClr val="tx1"/>
              </a:buClr>
              <a:buChar char="•"/>
              <a:defRPr sz="2400" b="1">
                <a:solidFill>
                  <a:schemeClr val="tx1"/>
                </a:solidFill>
                <a:latin typeface="仿宋_GB2312"/>
                <a:ea typeface="仿宋_GB2312"/>
                <a:cs typeface="仿宋_GB2312"/>
              </a:defRPr>
            </a:lvl3pPr>
            <a:lvl4pPr marL="1600200" indent="-228600">
              <a:spcBef>
                <a:spcPct val="20000"/>
              </a:spcBef>
              <a:buChar char="–"/>
              <a:defRPr sz="2000" b="1">
                <a:solidFill>
                  <a:schemeClr val="tx1"/>
                </a:solidFill>
                <a:latin typeface="仿宋_GB2312"/>
                <a:ea typeface="仿宋_GB2312"/>
                <a:cs typeface="仿宋_GB2312"/>
              </a:defRPr>
            </a:lvl4pPr>
            <a:lvl5pPr marL="2057400" indent="-228600">
              <a:spcBef>
                <a:spcPct val="20000"/>
              </a:spcBef>
              <a:buChar char="»"/>
              <a:defRPr sz="2000" b="1">
                <a:solidFill>
                  <a:schemeClr val="tx1"/>
                </a:solidFill>
                <a:latin typeface="仿宋_GB2312"/>
                <a:ea typeface="仿宋_GB2312"/>
                <a:cs typeface="仿宋_GB2312"/>
              </a:defRPr>
            </a:lvl5pPr>
            <a:lvl6pPr marL="2514600" indent="-228600" eaLnBrk="0" fontAlgn="base" hangingPunct="0">
              <a:spcBef>
                <a:spcPct val="20000"/>
              </a:spcBef>
              <a:spcAft>
                <a:spcPct val="0"/>
              </a:spcAft>
              <a:buChar char="»"/>
              <a:defRPr sz="2000" b="1">
                <a:solidFill>
                  <a:schemeClr val="tx1"/>
                </a:solidFill>
                <a:latin typeface="仿宋_GB2312"/>
                <a:ea typeface="仿宋_GB2312"/>
                <a:cs typeface="仿宋_GB2312"/>
              </a:defRPr>
            </a:lvl6pPr>
            <a:lvl7pPr marL="2971800" indent="-228600" eaLnBrk="0" fontAlgn="base" hangingPunct="0">
              <a:spcBef>
                <a:spcPct val="20000"/>
              </a:spcBef>
              <a:spcAft>
                <a:spcPct val="0"/>
              </a:spcAft>
              <a:buChar char="»"/>
              <a:defRPr sz="2000" b="1">
                <a:solidFill>
                  <a:schemeClr val="tx1"/>
                </a:solidFill>
                <a:latin typeface="仿宋_GB2312"/>
                <a:ea typeface="仿宋_GB2312"/>
                <a:cs typeface="仿宋_GB2312"/>
              </a:defRPr>
            </a:lvl7pPr>
            <a:lvl8pPr marL="3429000" indent="-228600" eaLnBrk="0" fontAlgn="base" hangingPunct="0">
              <a:spcBef>
                <a:spcPct val="20000"/>
              </a:spcBef>
              <a:spcAft>
                <a:spcPct val="0"/>
              </a:spcAft>
              <a:buChar char="»"/>
              <a:defRPr sz="2000" b="1">
                <a:solidFill>
                  <a:schemeClr val="tx1"/>
                </a:solidFill>
                <a:latin typeface="仿宋_GB2312"/>
                <a:ea typeface="仿宋_GB2312"/>
                <a:cs typeface="仿宋_GB2312"/>
              </a:defRPr>
            </a:lvl8pPr>
            <a:lvl9pPr marL="3886200" indent="-228600" eaLnBrk="0" fontAlgn="base" hangingPunct="0">
              <a:spcBef>
                <a:spcPct val="20000"/>
              </a:spcBef>
              <a:spcAft>
                <a:spcPct val="0"/>
              </a:spcAft>
              <a:buChar char="»"/>
              <a:defRPr sz="2000" b="1">
                <a:solidFill>
                  <a:schemeClr val="tx1"/>
                </a:solidFill>
                <a:latin typeface="仿宋_GB2312"/>
                <a:ea typeface="仿宋_GB2312"/>
                <a:cs typeface="仿宋_GB2312"/>
              </a:defRPr>
            </a:lvl9pPr>
          </a:lstStyle>
          <a:p>
            <a:pPr>
              <a:spcBef>
                <a:spcPct val="0"/>
              </a:spcBef>
              <a:buClrTx/>
              <a:buFontTx/>
              <a:buNone/>
            </a:pPr>
            <a:r>
              <a:rPr lang="zh-CN" altLang="en-US" sz="1400" dirty="0">
                <a:latin typeface="STXingkai" panose="02010800040101010101" pitchFamily="2" charset="-122"/>
              </a:rPr>
              <a:t>北京航空航天大学</a:t>
            </a:r>
            <a:endParaRPr lang="en-US" altLang="zh-CN" sz="1400" dirty="0">
              <a:latin typeface="STXingkai" panose="02010800040101010101" pitchFamily="2" charset="-122"/>
            </a:endParaRPr>
          </a:p>
        </p:txBody>
      </p:sp>
      <p:graphicFrame>
        <p:nvGraphicFramePr>
          <p:cNvPr id="23" name="表格 22"/>
          <p:cNvGraphicFramePr>
            <a:graphicFrameLocks noGrp="1"/>
          </p:cNvGraphicFramePr>
          <p:nvPr>
            <p:extLst>
              <p:ext uri="{D42A27DB-BD31-4B8C-83A1-F6EECF244321}">
                <p14:modId xmlns:p14="http://schemas.microsoft.com/office/powerpoint/2010/main" val="1248969060"/>
              </p:ext>
            </p:extLst>
          </p:nvPr>
        </p:nvGraphicFramePr>
        <p:xfrm>
          <a:off x="179222" y="3019336"/>
          <a:ext cx="4758061" cy="1732567"/>
        </p:xfrm>
        <a:graphic>
          <a:graphicData uri="http://schemas.openxmlformats.org/drawingml/2006/table">
            <a:tbl>
              <a:tblPr firstRow="1" firstCol="1" bandRow="1"/>
              <a:tblGrid>
                <a:gridCol w="836636">
                  <a:extLst>
                    <a:ext uri="{9D8B030D-6E8A-4147-A177-3AD203B41FA5}">
                      <a16:colId xmlns:a16="http://schemas.microsoft.com/office/drawing/2014/main" val="903404623"/>
                    </a:ext>
                  </a:extLst>
                </a:gridCol>
                <a:gridCol w="784285">
                  <a:extLst>
                    <a:ext uri="{9D8B030D-6E8A-4147-A177-3AD203B41FA5}">
                      <a16:colId xmlns:a16="http://schemas.microsoft.com/office/drawing/2014/main" val="2962780285"/>
                    </a:ext>
                  </a:extLst>
                </a:gridCol>
                <a:gridCol w="784285">
                  <a:extLst>
                    <a:ext uri="{9D8B030D-6E8A-4147-A177-3AD203B41FA5}">
                      <a16:colId xmlns:a16="http://schemas.microsoft.com/office/drawing/2014/main" val="1516881082"/>
                    </a:ext>
                  </a:extLst>
                </a:gridCol>
                <a:gridCol w="784285">
                  <a:extLst>
                    <a:ext uri="{9D8B030D-6E8A-4147-A177-3AD203B41FA5}">
                      <a16:colId xmlns:a16="http://schemas.microsoft.com/office/drawing/2014/main" val="1791574654"/>
                    </a:ext>
                  </a:extLst>
                </a:gridCol>
                <a:gridCol w="784285">
                  <a:extLst>
                    <a:ext uri="{9D8B030D-6E8A-4147-A177-3AD203B41FA5}">
                      <a16:colId xmlns:a16="http://schemas.microsoft.com/office/drawing/2014/main" val="3571937055"/>
                    </a:ext>
                  </a:extLst>
                </a:gridCol>
                <a:gridCol w="784285">
                  <a:extLst>
                    <a:ext uri="{9D8B030D-6E8A-4147-A177-3AD203B41FA5}">
                      <a16:colId xmlns:a16="http://schemas.microsoft.com/office/drawing/2014/main" val="3296058506"/>
                    </a:ext>
                  </a:extLst>
                </a:gridCol>
              </a:tblGrid>
              <a:tr h="433141">
                <a:tc>
                  <a:txBody>
                    <a:bodyPr/>
                    <a:lstStyle/>
                    <a:p>
                      <a:pPr algn="ctr" fontAlgn="b">
                        <a:spcAft>
                          <a:spcPts val="0"/>
                        </a:spcAft>
                      </a:pPr>
                      <a:r>
                        <a:rPr lang="en-US" sz="1400" b="1" dirty="0">
                          <a:effectLst/>
                          <a:latin typeface="Times New Roman" panose="02020603050405020304" pitchFamily="18" charset="0"/>
                          <a:ea typeface="宋体" panose="02010600030101010101" pitchFamily="2" charset="-122"/>
                        </a:rPr>
                        <a:t>Precision</a:t>
                      </a:r>
                      <a:endParaRPr lang="zh-CN" sz="1400" dirty="0">
                        <a:effectLst/>
                        <a:latin typeface="Times New Roman" panose="02020603050405020304" pitchFamily="18" charset="0"/>
                        <a:ea typeface="宋体" panose="02010600030101010101" pitchFamily="2" charset="-122"/>
                      </a:endParaRPr>
                    </a:p>
                  </a:txBody>
                  <a:tcPr marL="125540" marR="1255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spcAft>
                          <a:spcPts val="0"/>
                        </a:spcAft>
                      </a:pPr>
                      <a:r>
                        <a:rPr lang="en-US" sz="1400" b="1" i="1" dirty="0">
                          <a:effectLst/>
                          <a:latin typeface="Times New Roman" panose="02020603050405020304" pitchFamily="18" charset="0"/>
                          <a:ea typeface="宋体" panose="02010600030101010101" pitchFamily="2" charset="-122"/>
                        </a:rPr>
                        <a:t>scene1</a:t>
                      </a:r>
                      <a:endParaRPr lang="zh-CN" sz="1400" dirty="0">
                        <a:effectLst/>
                        <a:latin typeface="Times New Roman" panose="02020603050405020304" pitchFamily="18" charset="0"/>
                        <a:ea typeface="宋体" panose="02010600030101010101" pitchFamily="2" charset="-122"/>
                      </a:endParaRPr>
                    </a:p>
                  </a:txBody>
                  <a:tcPr marL="125540" marR="1255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spcAft>
                          <a:spcPts val="0"/>
                        </a:spcAft>
                      </a:pPr>
                      <a:r>
                        <a:rPr lang="en-US" sz="1400" b="1" i="1" dirty="0">
                          <a:effectLst/>
                          <a:latin typeface="Times New Roman" panose="02020603050405020304" pitchFamily="18" charset="0"/>
                          <a:ea typeface="宋体" panose="02010600030101010101" pitchFamily="2" charset="-122"/>
                        </a:rPr>
                        <a:t>scene2</a:t>
                      </a:r>
                      <a:endParaRPr lang="zh-CN" sz="1400" dirty="0">
                        <a:effectLst/>
                        <a:latin typeface="Times New Roman" panose="02020603050405020304" pitchFamily="18" charset="0"/>
                        <a:ea typeface="宋体" panose="02010600030101010101" pitchFamily="2" charset="-122"/>
                      </a:endParaRPr>
                    </a:p>
                  </a:txBody>
                  <a:tcPr marL="125540" marR="1255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spcAft>
                          <a:spcPts val="0"/>
                        </a:spcAft>
                      </a:pPr>
                      <a:r>
                        <a:rPr lang="en-US" sz="1400" b="1" i="1">
                          <a:effectLst/>
                          <a:latin typeface="Times New Roman" panose="02020603050405020304" pitchFamily="18" charset="0"/>
                          <a:ea typeface="宋体" panose="02010600030101010101" pitchFamily="2" charset="-122"/>
                        </a:rPr>
                        <a:t>scene3</a:t>
                      </a:r>
                      <a:endParaRPr lang="zh-CN" sz="1400">
                        <a:effectLst/>
                        <a:latin typeface="Times New Roman" panose="02020603050405020304" pitchFamily="18" charset="0"/>
                        <a:ea typeface="宋体" panose="02010600030101010101" pitchFamily="2" charset="-122"/>
                      </a:endParaRPr>
                    </a:p>
                  </a:txBody>
                  <a:tcPr marL="125540" marR="1255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spcAft>
                          <a:spcPts val="0"/>
                        </a:spcAft>
                      </a:pPr>
                      <a:r>
                        <a:rPr lang="en-US" sz="1400" b="1" i="1">
                          <a:effectLst/>
                          <a:latin typeface="Times New Roman" panose="02020603050405020304" pitchFamily="18" charset="0"/>
                          <a:ea typeface="宋体" panose="02010600030101010101" pitchFamily="2" charset="-122"/>
                        </a:rPr>
                        <a:t>scene4</a:t>
                      </a:r>
                      <a:endParaRPr lang="zh-CN" sz="1400">
                        <a:effectLst/>
                        <a:latin typeface="Times New Roman" panose="02020603050405020304" pitchFamily="18" charset="0"/>
                        <a:ea typeface="宋体" panose="02010600030101010101" pitchFamily="2" charset="-122"/>
                      </a:endParaRPr>
                    </a:p>
                  </a:txBody>
                  <a:tcPr marL="125540" marR="1255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spcAft>
                          <a:spcPts val="0"/>
                        </a:spcAft>
                      </a:pPr>
                      <a:r>
                        <a:rPr lang="en-US" sz="1400" b="1" i="1">
                          <a:effectLst/>
                          <a:latin typeface="Times New Roman" panose="02020603050405020304" pitchFamily="18" charset="0"/>
                          <a:ea typeface="宋体" panose="02010600030101010101" pitchFamily="2" charset="-122"/>
                        </a:rPr>
                        <a:t>scene5</a:t>
                      </a:r>
                      <a:endParaRPr lang="zh-CN" sz="1400">
                        <a:effectLst/>
                        <a:latin typeface="Times New Roman" panose="02020603050405020304" pitchFamily="18" charset="0"/>
                        <a:ea typeface="宋体" panose="02010600030101010101" pitchFamily="2" charset="-122"/>
                      </a:endParaRPr>
                    </a:p>
                  </a:txBody>
                  <a:tcPr marL="125540" marR="1255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16952582"/>
                  </a:ext>
                </a:extLst>
              </a:tr>
              <a:tr h="216571">
                <a:tc>
                  <a:txBody>
                    <a:bodyPr/>
                    <a:lstStyle/>
                    <a:p>
                      <a:pPr algn="ctr" fontAlgn="b">
                        <a:spcAft>
                          <a:spcPts val="0"/>
                        </a:spcAft>
                      </a:pPr>
                      <a:r>
                        <a:rPr lang="en-US" sz="1400">
                          <a:effectLst/>
                          <a:latin typeface="Times New Roman" panose="02020603050405020304" pitchFamily="18" charset="0"/>
                          <a:ea typeface="Calibri" panose="020F0502020204030204" pitchFamily="34" charset="0"/>
                        </a:rPr>
                        <a:t>NN</a:t>
                      </a:r>
                      <a:endParaRPr lang="zh-CN" sz="1400">
                        <a:effectLst/>
                        <a:latin typeface="Times New Roman" panose="02020603050405020304" pitchFamily="18" charset="0"/>
                        <a:ea typeface="宋体" panose="02010600030101010101" pitchFamily="2" charset="-122"/>
                      </a:endParaRPr>
                    </a:p>
                  </a:txBody>
                  <a:tcPr marL="125540" marR="1255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spcAft>
                          <a:spcPts val="0"/>
                        </a:spcAft>
                      </a:pPr>
                      <a:r>
                        <a:rPr lang="en-US" sz="1400">
                          <a:effectLst/>
                          <a:latin typeface="Times New Roman" panose="02020603050405020304" pitchFamily="18" charset="0"/>
                          <a:ea typeface="Calibri" panose="020F0502020204030204" pitchFamily="34" charset="0"/>
                        </a:rPr>
                        <a:t>0.574</a:t>
                      </a:r>
                      <a:endParaRPr lang="zh-CN" sz="1400">
                        <a:effectLst/>
                        <a:latin typeface="Times New Roman" panose="02020603050405020304" pitchFamily="18" charset="0"/>
                        <a:ea typeface="宋体" panose="02010600030101010101" pitchFamily="2" charset="-122"/>
                      </a:endParaRPr>
                    </a:p>
                  </a:txBody>
                  <a:tcPr marL="125540" marR="12554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spcAft>
                          <a:spcPts val="0"/>
                        </a:spcAft>
                      </a:pPr>
                      <a:r>
                        <a:rPr lang="en-US" sz="1400" dirty="0">
                          <a:effectLst/>
                          <a:latin typeface="Times New Roman" panose="02020603050405020304" pitchFamily="18" charset="0"/>
                          <a:ea typeface="Calibri" panose="020F0502020204030204" pitchFamily="34" charset="0"/>
                        </a:rPr>
                        <a:t>0.510</a:t>
                      </a:r>
                      <a:endParaRPr lang="zh-CN" sz="1400" dirty="0">
                        <a:effectLst/>
                        <a:latin typeface="Times New Roman" panose="02020603050405020304" pitchFamily="18" charset="0"/>
                        <a:ea typeface="宋体" panose="02010600030101010101" pitchFamily="2" charset="-122"/>
                      </a:endParaRPr>
                    </a:p>
                  </a:txBody>
                  <a:tcPr marL="125540" marR="12554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spcAft>
                          <a:spcPts val="0"/>
                        </a:spcAft>
                      </a:pPr>
                      <a:r>
                        <a:rPr lang="en-US" sz="1400">
                          <a:effectLst/>
                          <a:latin typeface="Times New Roman" panose="02020603050405020304" pitchFamily="18" charset="0"/>
                          <a:ea typeface="Calibri" panose="020F0502020204030204" pitchFamily="34" charset="0"/>
                        </a:rPr>
                        <a:t>0.447</a:t>
                      </a:r>
                      <a:endParaRPr lang="zh-CN" sz="1400">
                        <a:effectLst/>
                        <a:latin typeface="Times New Roman" panose="02020603050405020304" pitchFamily="18" charset="0"/>
                        <a:ea typeface="宋体" panose="02010600030101010101" pitchFamily="2" charset="-122"/>
                      </a:endParaRPr>
                    </a:p>
                  </a:txBody>
                  <a:tcPr marL="125540" marR="12554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spcAft>
                          <a:spcPts val="0"/>
                        </a:spcAft>
                      </a:pPr>
                      <a:r>
                        <a:rPr lang="en-US" sz="1400">
                          <a:effectLst/>
                          <a:latin typeface="Times New Roman" panose="02020603050405020304" pitchFamily="18" charset="0"/>
                          <a:ea typeface="Calibri" panose="020F0502020204030204" pitchFamily="34" charset="0"/>
                        </a:rPr>
                        <a:t>0.412</a:t>
                      </a:r>
                      <a:endParaRPr lang="zh-CN" sz="1400">
                        <a:effectLst/>
                        <a:latin typeface="Times New Roman" panose="02020603050405020304" pitchFamily="18" charset="0"/>
                        <a:ea typeface="宋体" panose="02010600030101010101" pitchFamily="2" charset="-122"/>
                      </a:endParaRPr>
                    </a:p>
                  </a:txBody>
                  <a:tcPr marL="125540" marR="12554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spcAft>
                          <a:spcPts val="0"/>
                        </a:spcAft>
                      </a:pPr>
                      <a:r>
                        <a:rPr lang="en-US" sz="1400">
                          <a:effectLst/>
                          <a:latin typeface="Times New Roman" panose="02020603050405020304" pitchFamily="18" charset="0"/>
                          <a:ea typeface="Calibri" panose="020F0502020204030204" pitchFamily="34" charset="0"/>
                        </a:rPr>
                        <a:t>0.385</a:t>
                      </a:r>
                      <a:endParaRPr lang="zh-CN" sz="1400">
                        <a:effectLst/>
                        <a:latin typeface="Times New Roman" panose="02020603050405020304" pitchFamily="18" charset="0"/>
                        <a:ea typeface="宋体" panose="02010600030101010101" pitchFamily="2" charset="-122"/>
                      </a:endParaRPr>
                    </a:p>
                  </a:txBody>
                  <a:tcPr marL="125540" marR="12554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78183905"/>
                  </a:ext>
                </a:extLst>
              </a:tr>
              <a:tr h="216571">
                <a:tc>
                  <a:txBody>
                    <a:bodyPr/>
                    <a:lstStyle/>
                    <a:p>
                      <a:pPr algn="ctr" fontAlgn="b">
                        <a:spcAft>
                          <a:spcPts val="0"/>
                        </a:spcAft>
                      </a:pPr>
                      <a:r>
                        <a:rPr lang="en-US" sz="1400">
                          <a:effectLst/>
                          <a:latin typeface="Times New Roman" panose="02020603050405020304" pitchFamily="18" charset="0"/>
                          <a:ea typeface="Calibri" panose="020F0502020204030204" pitchFamily="34" charset="0"/>
                        </a:rPr>
                        <a:t>NNDR</a:t>
                      </a:r>
                      <a:endParaRPr lang="zh-CN" sz="1400">
                        <a:effectLst/>
                        <a:latin typeface="Times New Roman" panose="02020603050405020304" pitchFamily="18" charset="0"/>
                        <a:ea typeface="宋体" panose="02010600030101010101" pitchFamily="2" charset="-122"/>
                      </a:endParaRPr>
                    </a:p>
                  </a:txBody>
                  <a:tcPr marL="125540" marR="1255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spcAft>
                          <a:spcPts val="0"/>
                        </a:spcAft>
                      </a:pPr>
                      <a:r>
                        <a:rPr lang="en-US" sz="1400">
                          <a:effectLst/>
                          <a:latin typeface="Times New Roman" panose="02020603050405020304" pitchFamily="18" charset="0"/>
                          <a:ea typeface="Calibri" panose="020F0502020204030204" pitchFamily="34" charset="0"/>
                        </a:rPr>
                        <a:t>0.739</a:t>
                      </a:r>
                      <a:endParaRPr lang="zh-CN" sz="1400">
                        <a:effectLst/>
                        <a:latin typeface="Times New Roman" panose="02020603050405020304" pitchFamily="18" charset="0"/>
                        <a:ea typeface="宋体" panose="02010600030101010101" pitchFamily="2" charset="-122"/>
                      </a:endParaRPr>
                    </a:p>
                  </a:txBody>
                  <a:tcPr marL="125540" marR="12554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spcAft>
                          <a:spcPts val="0"/>
                        </a:spcAft>
                      </a:pPr>
                      <a:r>
                        <a:rPr lang="en-US" sz="1400">
                          <a:effectLst/>
                          <a:latin typeface="Times New Roman" panose="02020603050405020304" pitchFamily="18" charset="0"/>
                          <a:ea typeface="Calibri" panose="020F0502020204030204" pitchFamily="34" charset="0"/>
                        </a:rPr>
                        <a:t>0.682</a:t>
                      </a:r>
                      <a:endParaRPr lang="zh-CN" sz="1400">
                        <a:effectLst/>
                        <a:latin typeface="Times New Roman" panose="02020603050405020304" pitchFamily="18" charset="0"/>
                        <a:ea typeface="宋体" panose="02010600030101010101" pitchFamily="2" charset="-122"/>
                      </a:endParaRPr>
                    </a:p>
                  </a:txBody>
                  <a:tcPr marL="125540" marR="12554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spcAft>
                          <a:spcPts val="0"/>
                        </a:spcAft>
                      </a:pPr>
                      <a:r>
                        <a:rPr lang="en-US" sz="1400" dirty="0">
                          <a:effectLst/>
                          <a:latin typeface="Times New Roman" panose="02020603050405020304" pitchFamily="18" charset="0"/>
                          <a:ea typeface="Calibri" panose="020F0502020204030204" pitchFamily="34" charset="0"/>
                        </a:rPr>
                        <a:t>0.623</a:t>
                      </a:r>
                      <a:endParaRPr lang="zh-CN" sz="1400" dirty="0">
                        <a:effectLst/>
                        <a:latin typeface="Times New Roman" panose="02020603050405020304" pitchFamily="18" charset="0"/>
                        <a:ea typeface="宋体" panose="02010600030101010101" pitchFamily="2" charset="-122"/>
                      </a:endParaRPr>
                    </a:p>
                  </a:txBody>
                  <a:tcPr marL="125540" marR="12554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spcAft>
                          <a:spcPts val="0"/>
                        </a:spcAft>
                      </a:pPr>
                      <a:r>
                        <a:rPr lang="en-US" sz="1400">
                          <a:effectLst/>
                          <a:latin typeface="Times New Roman" panose="02020603050405020304" pitchFamily="18" charset="0"/>
                          <a:ea typeface="Calibri" panose="020F0502020204030204" pitchFamily="34" charset="0"/>
                        </a:rPr>
                        <a:t>0.605</a:t>
                      </a:r>
                      <a:endParaRPr lang="zh-CN" sz="1400">
                        <a:effectLst/>
                        <a:latin typeface="Times New Roman" panose="02020603050405020304" pitchFamily="18" charset="0"/>
                        <a:ea typeface="宋体" panose="02010600030101010101" pitchFamily="2" charset="-122"/>
                      </a:endParaRPr>
                    </a:p>
                  </a:txBody>
                  <a:tcPr marL="125540" marR="12554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spcAft>
                          <a:spcPts val="0"/>
                        </a:spcAft>
                      </a:pPr>
                      <a:r>
                        <a:rPr lang="en-US" sz="1400">
                          <a:effectLst/>
                          <a:latin typeface="Times New Roman" panose="02020603050405020304" pitchFamily="18" charset="0"/>
                          <a:ea typeface="Calibri" panose="020F0502020204030204" pitchFamily="34" charset="0"/>
                        </a:rPr>
                        <a:t>0.592</a:t>
                      </a:r>
                      <a:endParaRPr lang="zh-CN" sz="1400">
                        <a:effectLst/>
                        <a:latin typeface="Times New Roman" panose="02020603050405020304" pitchFamily="18" charset="0"/>
                        <a:ea typeface="宋体" panose="02010600030101010101" pitchFamily="2" charset="-122"/>
                      </a:endParaRPr>
                    </a:p>
                  </a:txBody>
                  <a:tcPr marL="125540" marR="12554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68082991"/>
                  </a:ext>
                </a:extLst>
              </a:tr>
              <a:tr h="216571">
                <a:tc>
                  <a:txBody>
                    <a:bodyPr/>
                    <a:lstStyle/>
                    <a:p>
                      <a:pPr algn="ctr" fontAlgn="b">
                        <a:spcAft>
                          <a:spcPts val="0"/>
                        </a:spcAft>
                      </a:pPr>
                      <a:r>
                        <a:rPr lang="en-US" sz="1400">
                          <a:effectLst/>
                          <a:latin typeface="Times New Roman" panose="02020603050405020304" pitchFamily="18" charset="0"/>
                          <a:ea typeface="等线" panose="02010600030101010101" pitchFamily="2" charset="-122"/>
                        </a:rPr>
                        <a:t>Hough</a:t>
                      </a:r>
                      <a:endParaRPr lang="zh-CN" sz="1400">
                        <a:effectLst/>
                        <a:latin typeface="Times New Roman" panose="02020603050405020304" pitchFamily="18" charset="0"/>
                        <a:ea typeface="宋体" panose="02010600030101010101" pitchFamily="2" charset="-122"/>
                      </a:endParaRPr>
                    </a:p>
                  </a:txBody>
                  <a:tcPr marL="125540" marR="1255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spcAft>
                          <a:spcPts val="0"/>
                        </a:spcAft>
                      </a:pPr>
                      <a:r>
                        <a:rPr lang="en-US" sz="1400">
                          <a:effectLst/>
                          <a:latin typeface="Times New Roman" panose="02020603050405020304" pitchFamily="18" charset="0"/>
                          <a:ea typeface="Calibri" panose="020F0502020204030204" pitchFamily="34" charset="0"/>
                        </a:rPr>
                        <a:t>0.852</a:t>
                      </a:r>
                      <a:endParaRPr lang="zh-CN" sz="1400">
                        <a:effectLst/>
                        <a:latin typeface="Times New Roman" panose="02020603050405020304" pitchFamily="18" charset="0"/>
                        <a:ea typeface="宋体" panose="02010600030101010101" pitchFamily="2" charset="-122"/>
                      </a:endParaRPr>
                    </a:p>
                  </a:txBody>
                  <a:tcPr marL="125540" marR="12554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spcAft>
                          <a:spcPts val="0"/>
                        </a:spcAft>
                      </a:pPr>
                      <a:r>
                        <a:rPr lang="en-US" sz="1400">
                          <a:effectLst/>
                          <a:latin typeface="Times New Roman" panose="02020603050405020304" pitchFamily="18" charset="0"/>
                          <a:ea typeface="Calibri" panose="020F0502020204030204" pitchFamily="34" charset="0"/>
                        </a:rPr>
                        <a:t>0.817</a:t>
                      </a:r>
                      <a:endParaRPr lang="zh-CN" sz="1400">
                        <a:effectLst/>
                        <a:latin typeface="Times New Roman" panose="02020603050405020304" pitchFamily="18" charset="0"/>
                        <a:ea typeface="宋体" panose="02010600030101010101" pitchFamily="2" charset="-122"/>
                      </a:endParaRPr>
                    </a:p>
                  </a:txBody>
                  <a:tcPr marL="125540" marR="12554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spcAft>
                          <a:spcPts val="0"/>
                        </a:spcAft>
                      </a:pPr>
                      <a:r>
                        <a:rPr lang="en-US" sz="1400">
                          <a:effectLst/>
                          <a:latin typeface="Times New Roman" panose="02020603050405020304" pitchFamily="18" charset="0"/>
                          <a:ea typeface="Calibri" panose="020F0502020204030204" pitchFamily="34" charset="0"/>
                        </a:rPr>
                        <a:t>0.832</a:t>
                      </a:r>
                      <a:endParaRPr lang="zh-CN" sz="1400">
                        <a:effectLst/>
                        <a:latin typeface="Times New Roman" panose="02020603050405020304" pitchFamily="18" charset="0"/>
                        <a:ea typeface="宋体" panose="02010600030101010101" pitchFamily="2" charset="-122"/>
                      </a:endParaRPr>
                    </a:p>
                  </a:txBody>
                  <a:tcPr marL="125540" marR="12554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spcAft>
                          <a:spcPts val="0"/>
                        </a:spcAft>
                      </a:pPr>
                      <a:r>
                        <a:rPr lang="en-US" sz="1400" dirty="0">
                          <a:effectLst/>
                          <a:latin typeface="Times New Roman" panose="02020603050405020304" pitchFamily="18" charset="0"/>
                          <a:ea typeface="Calibri" panose="020F0502020204030204" pitchFamily="34" charset="0"/>
                        </a:rPr>
                        <a:t>0.861</a:t>
                      </a:r>
                      <a:endParaRPr lang="zh-CN" sz="1400" dirty="0">
                        <a:effectLst/>
                        <a:latin typeface="Times New Roman" panose="02020603050405020304" pitchFamily="18" charset="0"/>
                        <a:ea typeface="宋体" panose="02010600030101010101" pitchFamily="2" charset="-122"/>
                      </a:endParaRPr>
                    </a:p>
                  </a:txBody>
                  <a:tcPr marL="125540" marR="12554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spcAft>
                          <a:spcPts val="0"/>
                        </a:spcAft>
                      </a:pPr>
                      <a:r>
                        <a:rPr lang="en-US" sz="1400">
                          <a:effectLst/>
                          <a:latin typeface="Times New Roman" panose="02020603050405020304" pitchFamily="18" charset="0"/>
                          <a:ea typeface="Calibri" panose="020F0502020204030204" pitchFamily="34" charset="0"/>
                        </a:rPr>
                        <a:t>0.824</a:t>
                      </a:r>
                      <a:endParaRPr lang="zh-CN" sz="1400">
                        <a:effectLst/>
                        <a:latin typeface="Times New Roman" panose="02020603050405020304" pitchFamily="18" charset="0"/>
                        <a:ea typeface="宋体" panose="02010600030101010101" pitchFamily="2" charset="-122"/>
                      </a:endParaRPr>
                    </a:p>
                  </a:txBody>
                  <a:tcPr marL="125540" marR="12554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54501234"/>
                  </a:ext>
                </a:extLst>
              </a:tr>
              <a:tr h="216571">
                <a:tc>
                  <a:txBody>
                    <a:bodyPr/>
                    <a:lstStyle/>
                    <a:p>
                      <a:pPr algn="ctr" fontAlgn="b">
                        <a:spcAft>
                          <a:spcPts val="0"/>
                        </a:spcAft>
                      </a:pPr>
                      <a:r>
                        <a:rPr lang="en-US" sz="1400">
                          <a:effectLst/>
                          <a:latin typeface="Times New Roman" panose="02020603050405020304" pitchFamily="18" charset="0"/>
                          <a:ea typeface="Calibri" panose="020F0502020204030204" pitchFamily="34" charset="0"/>
                        </a:rPr>
                        <a:t>GC</a:t>
                      </a:r>
                      <a:endParaRPr lang="zh-CN" sz="1400">
                        <a:effectLst/>
                        <a:latin typeface="Times New Roman" panose="02020603050405020304" pitchFamily="18" charset="0"/>
                        <a:ea typeface="宋体" panose="02010600030101010101" pitchFamily="2" charset="-122"/>
                      </a:endParaRPr>
                    </a:p>
                  </a:txBody>
                  <a:tcPr marL="125540" marR="1255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spcAft>
                          <a:spcPts val="0"/>
                        </a:spcAft>
                      </a:pPr>
                      <a:r>
                        <a:rPr lang="en-US" sz="1400">
                          <a:effectLst/>
                          <a:latin typeface="Times New Roman" panose="02020603050405020304" pitchFamily="18" charset="0"/>
                          <a:ea typeface="Calibri" panose="020F0502020204030204" pitchFamily="34" charset="0"/>
                        </a:rPr>
                        <a:t>0.660</a:t>
                      </a:r>
                      <a:endParaRPr lang="zh-CN" sz="1400">
                        <a:effectLst/>
                        <a:latin typeface="Times New Roman" panose="02020603050405020304" pitchFamily="18" charset="0"/>
                        <a:ea typeface="宋体" panose="02010600030101010101" pitchFamily="2" charset="-122"/>
                      </a:endParaRPr>
                    </a:p>
                  </a:txBody>
                  <a:tcPr marL="125540" marR="12554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spcAft>
                          <a:spcPts val="0"/>
                        </a:spcAft>
                      </a:pPr>
                      <a:r>
                        <a:rPr lang="en-US" sz="1400">
                          <a:effectLst/>
                          <a:latin typeface="Times New Roman" panose="02020603050405020304" pitchFamily="18" charset="0"/>
                          <a:ea typeface="Calibri" panose="020F0502020204030204" pitchFamily="34" charset="0"/>
                        </a:rPr>
                        <a:t>0.602</a:t>
                      </a:r>
                      <a:endParaRPr lang="zh-CN" sz="1400">
                        <a:effectLst/>
                        <a:latin typeface="Times New Roman" panose="02020603050405020304" pitchFamily="18" charset="0"/>
                        <a:ea typeface="宋体" panose="02010600030101010101" pitchFamily="2" charset="-122"/>
                      </a:endParaRPr>
                    </a:p>
                  </a:txBody>
                  <a:tcPr marL="125540" marR="12554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spcAft>
                          <a:spcPts val="0"/>
                        </a:spcAft>
                      </a:pPr>
                      <a:r>
                        <a:rPr lang="en-US" sz="1400" dirty="0">
                          <a:effectLst/>
                          <a:latin typeface="Times New Roman" panose="02020603050405020304" pitchFamily="18" charset="0"/>
                          <a:ea typeface="Calibri" panose="020F0502020204030204" pitchFamily="34" charset="0"/>
                        </a:rPr>
                        <a:t>0.537</a:t>
                      </a:r>
                      <a:endParaRPr lang="zh-CN" sz="1400" dirty="0">
                        <a:effectLst/>
                        <a:latin typeface="Times New Roman" panose="02020603050405020304" pitchFamily="18" charset="0"/>
                        <a:ea typeface="宋体" panose="02010600030101010101" pitchFamily="2" charset="-122"/>
                      </a:endParaRPr>
                    </a:p>
                  </a:txBody>
                  <a:tcPr marL="125540" marR="12554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spcAft>
                          <a:spcPts val="0"/>
                        </a:spcAft>
                      </a:pPr>
                      <a:r>
                        <a:rPr lang="en-US" sz="1400" dirty="0">
                          <a:effectLst/>
                          <a:latin typeface="Times New Roman" panose="02020603050405020304" pitchFamily="18" charset="0"/>
                          <a:ea typeface="Calibri" panose="020F0502020204030204" pitchFamily="34" charset="0"/>
                        </a:rPr>
                        <a:t>0.517</a:t>
                      </a:r>
                      <a:endParaRPr lang="zh-CN" sz="1400" dirty="0">
                        <a:effectLst/>
                        <a:latin typeface="Times New Roman" panose="02020603050405020304" pitchFamily="18" charset="0"/>
                        <a:ea typeface="宋体" panose="02010600030101010101" pitchFamily="2" charset="-122"/>
                      </a:endParaRPr>
                    </a:p>
                  </a:txBody>
                  <a:tcPr marL="125540" marR="12554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spcAft>
                          <a:spcPts val="0"/>
                        </a:spcAft>
                      </a:pPr>
                      <a:r>
                        <a:rPr lang="en-US" sz="1400" dirty="0">
                          <a:effectLst/>
                          <a:latin typeface="Times New Roman" panose="02020603050405020304" pitchFamily="18" charset="0"/>
                          <a:ea typeface="Calibri" panose="020F0502020204030204" pitchFamily="34" charset="0"/>
                        </a:rPr>
                        <a:t>0.479</a:t>
                      </a:r>
                      <a:endParaRPr lang="zh-CN" sz="1400" dirty="0">
                        <a:effectLst/>
                        <a:latin typeface="Times New Roman" panose="02020603050405020304" pitchFamily="18" charset="0"/>
                        <a:ea typeface="宋体" panose="02010600030101010101" pitchFamily="2" charset="-122"/>
                      </a:endParaRPr>
                    </a:p>
                  </a:txBody>
                  <a:tcPr marL="125540" marR="12554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3373160"/>
                  </a:ext>
                </a:extLst>
              </a:tr>
              <a:tr h="216571">
                <a:tc>
                  <a:txBody>
                    <a:bodyPr/>
                    <a:lstStyle/>
                    <a:p>
                      <a:pPr algn="ctr" fontAlgn="b">
                        <a:spcAft>
                          <a:spcPts val="0"/>
                        </a:spcAft>
                      </a:pPr>
                      <a:r>
                        <a:rPr lang="en-US" sz="1400">
                          <a:effectLst/>
                          <a:latin typeface="Times New Roman" panose="02020603050405020304" pitchFamily="18" charset="0"/>
                          <a:ea typeface="Calibri" panose="020F0502020204030204" pitchFamily="34" charset="0"/>
                        </a:rPr>
                        <a:t>Gore</a:t>
                      </a:r>
                      <a:endParaRPr lang="zh-CN" sz="1400">
                        <a:effectLst/>
                        <a:latin typeface="Times New Roman" panose="02020603050405020304" pitchFamily="18" charset="0"/>
                        <a:ea typeface="宋体" panose="02010600030101010101" pitchFamily="2" charset="-122"/>
                      </a:endParaRPr>
                    </a:p>
                  </a:txBody>
                  <a:tcPr marL="125540" marR="1255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spcAft>
                          <a:spcPts val="0"/>
                        </a:spcAft>
                      </a:pPr>
                      <a:r>
                        <a:rPr lang="en-US" sz="1400" dirty="0">
                          <a:effectLst/>
                          <a:latin typeface="Times New Roman" panose="02020603050405020304" pitchFamily="18" charset="0"/>
                          <a:ea typeface="Calibri" panose="020F0502020204030204" pitchFamily="34" charset="0"/>
                        </a:rPr>
                        <a:t>0.762</a:t>
                      </a:r>
                      <a:endParaRPr lang="zh-CN" sz="1400" dirty="0">
                        <a:effectLst/>
                        <a:latin typeface="Times New Roman" panose="02020603050405020304" pitchFamily="18" charset="0"/>
                        <a:ea typeface="宋体" panose="02010600030101010101" pitchFamily="2" charset="-122"/>
                      </a:endParaRPr>
                    </a:p>
                  </a:txBody>
                  <a:tcPr marL="125540" marR="12554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spcAft>
                          <a:spcPts val="0"/>
                        </a:spcAft>
                      </a:pPr>
                      <a:r>
                        <a:rPr lang="en-US" sz="1400">
                          <a:effectLst/>
                          <a:latin typeface="Times New Roman" panose="02020603050405020304" pitchFamily="18" charset="0"/>
                          <a:ea typeface="Calibri" panose="020F0502020204030204" pitchFamily="34" charset="0"/>
                        </a:rPr>
                        <a:t>0.744</a:t>
                      </a:r>
                      <a:endParaRPr lang="zh-CN" sz="1400">
                        <a:effectLst/>
                        <a:latin typeface="Times New Roman" panose="02020603050405020304" pitchFamily="18" charset="0"/>
                        <a:ea typeface="宋体" panose="02010600030101010101" pitchFamily="2" charset="-122"/>
                      </a:endParaRPr>
                    </a:p>
                  </a:txBody>
                  <a:tcPr marL="125540" marR="12554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spcAft>
                          <a:spcPts val="0"/>
                        </a:spcAft>
                      </a:pPr>
                      <a:r>
                        <a:rPr lang="en-US" sz="1400">
                          <a:effectLst/>
                          <a:latin typeface="Times New Roman" panose="02020603050405020304" pitchFamily="18" charset="0"/>
                          <a:ea typeface="Calibri" panose="020F0502020204030204" pitchFamily="34" charset="0"/>
                        </a:rPr>
                        <a:t>0.654</a:t>
                      </a:r>
                      <a:endParaRPr lang="zh-CN" sz="1400">
                        <a:effectLst/>
                        <a:latin typeface="Times New Roman" panose="02020603050405020304" pitchFamily="18" charset="0"/>
                        <a:ea typeface="宋体" panose="02010600030101010101" pitchFamily="2" charset="-122"/>
                      </a:endParaRPr>
                    </a:p>
                  </a:txBody>
                  <a:tcPr marL="125540" marR="12554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spcAft>
                          <a:spcPts val="0"/>
                        </a:spcAft>
                      </a:pPr>
                      <a:r>
                        <a:rPr lang="en-US" sz="1400">
                          <a:effectLst/>
                          <a:latin typeface="Times New Roman" panose="02020603050405020304" pitchFamily="18" charset="0"/>
                          <a:ea typeface="Calibri" panose="020F0502020204030204" pitchFamily="34" charset="0"/>
                        </a:rPr>
                        <a:t>0.593</a:t>
                      </a:r>
                      <a:endParaRPr lang="zh-CN" sz="1400">
                        <a:effectLst/>
                        <a:latin typeface="Times New Roman" panose="02020603050405020304" pitchFamily="18" charset="0"/>
                        <a:ea typeface="宋体" panose="02010600030101010101" pitchFamily="2" charset="-122"/>
                      </a:endParaRPr>
                    </a:p>
                  </a:txBody>
                  <a:tcPr marL="125540" marR="12554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spcAft>
                          <a:spcPts val="0"/>
                        </a:spcAft>
                      </a:pPr>
                      <a:r>
                        <a:rPr lang="en-US" sz="1400" dirty="0">
                          <a:effectLst/>
                          <a:latin typeface="Times New Roman" panose="02020603050405020304" pitchFamily="18" charset="0"/>
                          <a:ea typeface="Calibri" panose="020F0502020204030204" pitchFamily="34" charset="0"/>
                        </a:rPr>
                        <a:t>0.510</a:t>
                      </a:r>
                      <a:endParaRPr lang="zh-CN" sz="1400" dirty="0">
                        <a:effectLst/>
                        <a:latin typeface="Times New Roman" panose="02020603050405020304" pitchFamily="18" charset="0"/>
                        <a:ea typeface="宋体" panose="02010600030101010101" pitchFamily="2" charset="-122"/>
                      </a:endParaRPr>
                    </a:p>
                  </a:txBody>
                  <a:tcPr marL="125540" marR="12554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89467784"/>
                  </a:ext>
                </a:extLst>
              </a:tr>
              <a:tr h="216571">
                <a:tc>
                  <a:txBody>
                    <a:bodyPr/>
                    <a:lstStyle/>
                    <a:p>
                      <a:pPr algn="ctr" fontAlgn="b">
                        <a:spcAft>
                          <a:spcPts val="0"/>
                        </a:spcAft>
                      </a:pPr>
                      <a:r>
                        <a:rPr lang="en-US" sz="1400" dirty="0">
                          <a:effectLst/>
                          <a:latin typeface="Times New Roman" panose="02020603050405020304" pitchFamily="18" charset="0"/>
                          <a:ea typeface="Calibri" panose="020F0502020204030204" pitchFamily="34" charset="0"/>
                        </a:rPr>
                        <a:t>ours</a:t>
                      </a:r>
                      <a:endParaRPr lang="zh-CN" sz="1400" dirty="0">
                        <a:effectLst/>
                        <a:latin typeface="Times New Roman" panose="02020603050405020304" pitchFamily="18" charset="0"/>
                        <a:ea typeface="宋体" panose="02010600030101010101" pitchFamily="2" charset="-122"/>
                      </a:endParaRPr>
                    </a:p>
                  </a:txBody>
                  <a:tcPr marL="125540" marR="1255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spcAft>
                          <a:spcPts val="0"/>
                        </a:spcAft>
                      </a:pPr>
                      <a:r>
                        <a:rPr lang="en-US" sz="1400" b="1" dirty="0">
                          <a:solidFill>
                            <a:srgbClr val="C00000"/>
                          </a:solidFill>
                          <a:effectLst/>
                          <a:latin typeface="Times New Roman" panose="02020603050405020304" pitchFamily="18" charset="0"/>
                          <a:ea typeface="Calibri" panose="020F0502020204030204" pitchFamily="34" charset="0"/>
                        </a:rPr>
                        <a:t>0.903</a:t>
                      </a:r>
                      <a:endParaRPr lang="zh-CN" sz="1400" dirty="0">
                        <a:solidFill>
                          <a:srgbClr val="C00000"/>
                        </a:solidFill>
                        <a:effectLst/>
                        <a:latin typeface="Times New Roman" panose="02020603050405020304" pitchFamily="18" charset="0"/>
                        <a:ea typeface="宋体" panose="02010600030101010101" pitchFamily="2" charset="-122"/>
                      </a:endParaRPr>
                    </a:p>
                  </a:txBody>
                  <a:tcPr marL="125540" marR="12554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spcAft>
                          <a:spcPts val="0"/>
                        </a:spcAft>
                      </a:pPr>
                      <a:r>
                        <a:rPr lang="en-US" sz="1400" b="1" dirty="0">
                          <a:solidFill>
                            <a:srgbClr val="C00000"/>
                          </a:solidFill>
                          <a:effectLst/>
                          <a:latin typeface="Times New Roman" panose="02020603050405020304" pitchFamily="18" charset="0"/>
                          <a:ea typeface="Calibri" panose="020F0502020204030204" pitchFamily="34" charset="0"/>
                        </a:rPr>
                        <a:t>0.860</a:t>
                      </a:r>
                      <a:endParaRPr lang="zh-CN" sz="1400" dirty="0">
                        <a:solidFill>
                          <a:srgbClr val="C00000"/>
                        </a:solidFill>
                        <a:effectLst/>
                        <a:latin typeface="Times New Roman" panose="02020603050405020304" pitchFamily="18" charset="0"/>
                        <a:ea typeface="宋体" panose="02010600030101010101" pitchFamily="2" charset="-122"/>
                      </a:endParaRPr>
                    </a:p>
                  </a:txBody>
                  <a:tcPr marL="125540" marR="12554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spcAft>
                          <a:spcPts val="0"/>
                        </a:spcAft>
                      </a:pPr>
                      <a:r>
                        <a:rPr lang="en-US" sz="1400" b="1" dirty="0">
                          <a:solidFill>
                            <a:srgbClr val="C00000"/>
                          </a:solidFill>
                          <a:effectLst/>
                          <a:latin typeface="Times New Roman" panose="02020603050405020304" pitchFamily="18" charset="0"/>
                          <a:ea typeface="Calibri" panose="020F0502020204030204" pitchFamily="34" charset="0"/>
                        </a:rPr>
                        <a:t>0.876</a:t>
                      </a:r>
                      <a:endParaRPr lang="zh-CN" sz="1400" dirty="0">
                        <a:solidFill>
                          <a:srgbClr val="C00000"/>
                        </a:solidFill>
                        <a:effectLst/>
                        <a:latin typeface="Times New Roman" panose="02020603050405020304" pitchFamily="18" charset="0"/>
                        <a:ea typeface="宋体" panose="02010600030101010101" pitchFamily="2" charset="-122"/>
                      </a:endParaRPr>
                    </a:p>
                  </a:txBody>
                  <a:tcPr marL="125540" marR="12554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spcAft>
                          <a:spcPts val="0"/>
                        </a:spcAft>
                      </a:pPr>
                      <a:r>
                        <a:rPr lang="en-US" sz="1400" b="1" dirty="0">
                          <a:solidFill>
                            <a:srgbClr val="C00000"/>
                          </a:solidFill>
                          <a:effectLst/>
                          <a:latin typeface="Times New Roman" panose="02020603050405020304" pitchFamily="18" charset="0"/>
                          <a:ea typeface="Calibri" panose="020F0502020204030204" pitchFamily="34" charset="0"/>
                        </a:rPr>
                        <a:t>0.871</a:t>
                      </a:r>
                      <a:endParaRPr lang="zh-CN" sz="1400" dirty="0">
                        <a:solidFill>
                          <a:srgbClr val="C00000"/>
                        </a:solidFill>
                        <a:effectLst/>
                        <a:latin typeface="Times New Roman" panose="02020603050405020304" pitchFamily="18" charset="0"/>
                        <a:ea typeface="宋体" panose="02010600030101010101" pitchFamily="2" charset="-122"/>
                      </a:endParaRPr>
                    </a:p>
                  </a:txBody>
                  <a:tcPr marL="125540" marR="12554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spcAft>
                          <a:spcPts val="0"/>
                        </a:spcAft>
                      </a:pPr>
                      <a:r>
                        <a:rPr lang="en-US" sz="1400" b="1" dirty="0">
                          <a:solidFill>
                            <a:srgbClr val="C00000"/>
                          </a:solidFill>
                          <a:effectLst/>
                          <a:latin typeface="Times New Roman" panose="02020603050405020304" pitchFamily="18" charset="0"/>
                          <a:ea typeface="Calibri" panose="020F0502020204030204" pitchFamily="34" charset="0"/>
                        </a:rPr>
                        <a:t>0.866</a:t>
                      </a:r>
                      <a:endParaRPr lang="zh-CN" sz="1400" dirty="0">
                        <a:solidFill>
                          <a:srgbClr val="C00000"/>
                        </a:solidFill>
                        <a:effectLst/>
                        <a:latin typeface="Times New Roman" panose="02020603050405020304" pitchFamily="18" charset="0"/>
                        <a:ea typeface="宋体" panose="02010600030101010101" pitchFamily="2" charset="-122"/>
                      </a:endParaRPr>
                    </a:p>
                  </a:txBody>
                  <a:tcPr marL="125540" marR="12554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21400989"/>
                  </a:ext>
                </a:extLst>
              </a:tr>
            </a:tbl>
          </a:graphicData>
        </a:graphic>
      </p:graphicFrame>
      <p:sp>
        <p:nvSpPr>
          <p:cNvPr id="24" name="矩形 23"/>
          <p:cNvSpPr/>
          <p:nvPr/>
        </p:nvSpPr>
        <p:spPr bwMode="auto">
          <a:xfrm>
            <a:off x="261153" y="4489976"/>
            <a:ext cx="4603874" cy="288034"/>
          </a:xfrm>
          <a:prstGeom prst="rect">
            <a:avLst/>
          </a:prstGeom>
          <a:noFill/>
          <a:ln w="28575" cap="flat" cmpd="sng" algn="ctr">
            <a:solidFill>
              <a:srgbClr val="FF0000"/>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ndParaRPr>
          </a:p>
        </p:txBody>
      </p:sp>
      <p:graphicFrame>
        <p:nvGraphicFramePr>
          <p:cNvPr id="26" name="表格 25"/>
          <p:cNvGraphicFramePr>
            <a:graphicFrameLocks noGrp="1"/>
          </p:cNvGraphicFramePr>
          <p:nvPr>
            <p:extLst>
              <p:ext uri="{D42A27DB-BD31-4B8C-83A1-F6EECF244321}">
                <p14:modId xmlns:p14="http://schemas.microsoft.com/office/powerpoint/2010/main" val="3433454924"/>
              </p:ext>
            </p:extLst>
          </p:nvPr>
        </p:nvGraphicFramePr>
        <p:xfrm>
          <a:off x="299265" y="5038036"/>
          <a:ext cx="4334033" cy="1512168"/>
        </p:xfrm>
        <a:graphic>
          <a:graphicData uri="http://schemas.openxmlformats.org/drawingml/2006/table">
            <a:tbl>
              <a:tblPr firstRow="1" firstCol="1" bandRow="1"/>
              <a:tblGrid>
                <a:gridCol w="760593">
                  <a:extLst>
                    <a:ext uri="{9D8B030D-6E8A-4147-A177-3AD203B41FA5}">
                      <a16:colId xmlns:a16="http://schemas.microsoft.com/office/drawing/2014/main" val="29516593"/>
                    </a:ext>
                  </a:extLst>
                </a:gridCol>
                <a:gridCol w="714688">
                  <a:extLst>
                    <a:ext uri="{9D8B030D-6E8A-4147-A177-3AD203B41FA5}">
                      <a16:colId xmlns:a16="http://schemas.microsoft.com/office/drawing/2014/main" val="3240512592"/>
                    </a:ext>
                  </a:extLst>
                </a:gridCol>
                <a:gridCol w="714688">
                  <a:extLst>
                    <a:ext uri="{9D8B030D-6E8A-4147-A177-3AD203B41FA5}">
                      <a16:colId xmlns:a16="http://schemas.microsoft.com/office/drawing/2014/main" val="567609685"/>
                    </a:ext>
                  </a:extLst>
                </a:gridCol>
                <a:gridCol w="714688">
                  <a:extLst>
                    <a:ext uri="{9D8B030D-6E8A-4147-A177-3AD203B41FA5}">
                      <a16:colId xmlns:a16="http://schemas.microsoft.com/office/drawing/2014/main" val="949808135"/>
                    </a:ext>
                  </a:extLst>
                </a:gridCol>
                <a:gridCol w="714688">
                  <a:extLst>
                    <a:ext uri="{9D8B030D-6E8A-4147-A177-3AD203B41FA5}">
                      <a16:colId xmlns:a16="http://schemas.microsoft.com/office/drawing/2014/main" val="3227314694"/>
                    </a:ext>
                  </a:extLst>
                </a:gridCol>
                <a:gridCol w="714688">
                  <a:extLst>
                    <a:ext uri="{9D8B030D-6E8A-4147-A177-3AD203B41FA5}">
                      <a16:colId xmlns:a16="http://schemas.microsoft.com/office/drawing/2014/main" val="693202998"/>
                    </a:ext>
                  </a:extLst>
                </a:gridCol>
              </a:tblGrid>
              <a:tr h="252028">
                <a:tc>
                  <a:txBody>
                    <a:bodyPr/>
                    <a:lstStyle/>
                    <a:p>
                      <a:pPr algn="ctr" fontAlgn="ctr">
                        <a:spcAft>
                          <a:spcPts val="0"/>
                        </a:spcAft>
                      </a:pPr>
                      <a:r>
                        <a:rPr lang="en-US" sz="1400" b="1" dirty="0">
                          <a:effectLst/>
                          <a:latin typeface="Times New Roman" panose="02020603050405020304" pitchFamily="18" charset="0"/>
                          <a:ea typeface="宋体" panose="02010600030101010101" pitchFamily="2" charset="-122"/>
                        </a:rPr>
                        <a:t>RMSE</a:t>
                      </a:r>
                      <a:endParaRPr lang="zh-CN" sz="1400" dirty="0">
                        <a:effectLst/>
                        <a:latin typeface="Times New Roman" panose="02020603050405020304" pitchFamily="18" charset="0"/>
                        <a:ea typeface="宋体" panose="02010600030101010101" pitchFamily="2" charset="-122"/>
                      </a:endParaRPr>
                    </a:p>
                  </a:txBody>
                  <a:tcPr marL="109085" marR="10908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spcAft>
                          <a:spcPts val="0"/>
                        </a:spcAft>
                      </a:pPr>
                      <a:r>
                        <a:rPr lang="en-US" sz="1400" b="1" i="1">
                          <a:effectLst/>
                          <a:latin typeface="Times New Roman" panose="02020603050405020304" pitchFamily="18" charset="0"/>
                          <a:ea typeface="宋体" panose="02010600030101010101" pitchFamily="2" charset="-122"/>
                        </a:rPr>
                        <a:t>scene1</a:t>
                      </a:r>
                      <a:endParaRPr lang="zh-CN" sz="1400">
                        <a:effectLst/>
                        <a:latin typeface="Times New Roman" panose="02020603050405020304" pitchFamily="18" charset="0"/>
                        <a:ea typeface="宋体" panose="02010600030101010101" pitchFamily="2" charset="-122"/>
                      </a:endParaRPr>
                    </a:p>
                  </a:txBody>
                  <a:tcPr marL="109085" marR="10908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spcAft>
                          <a:spcPts val="0"/>
                        </a:spcAft>
                      </a:pPr>
                      <a:r>
                        <a:rPr lang="en-US" sz="1400" b="1" i="1">
                          <a:effectLst/>
                          <a:latin typeface="Times New Roman" panose="02020603050405020304" pitchFamily="18" charset="0"/>
                          <a:ea typeface="宋体" panose="02010600030101010101" pitchFamily="2" charset="-122"/>
                        </a:rPr>
                        <a:t>scene2</a:t>
                      </a:r>
                      <a:endParaRPr lang="zh-CN" sz="1400">
                        <a:effectLst/>
                        <a:latin typeface="Times New Roman" panose="02020603050405020304" pitchFamily="18" charset="0"/>
                        <a:ea typeface="宋体" panose="02010600030101010101" pitchFamily="2" charset="-122"/>
                      </a:endParaRPr>
                    </a:p>
                  </a:txBody>
                  <a:tcPr marL="109085" marR="10908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spcAft>
                          <a:spcPts val="0"/>
                        </a:spcAft>
                      </a:pPr>
                      <a:r>
                        <a:rPr lang="en-US" sz="1400" b="1" i="1">
                          <a:effectLst/>
                          <a:latin typeface="Times New Roman" panose="02020603050405020304" pitchFamily="18" charset="0"/>
                          <a:ea typeface="宋体" panose="02010600030101010101" pitchFamily="2" charset="-122"/>
                        </a:rPr>
                        <a:t>scene3</a:t>
                      </a:r>
                      <a:endParaRPr lang="zh-CN" sz="1400">
                        <a:effectLst/>
                        <a:latin typeface="Times New Roman" panose="02020603050405020304" pitchFamily="18" charset="0"/>
                        <a:ea typeface="宋体" panose="02010600030101010101" pitchFamily="2" charset="-122"/>
                      </a:endParaRPr>
                    </a:p>
                  </a:txBody>
                  <a:tcPr marL="109085" marR="10908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spcAft>
                          <a:spcPts val="0"/>
                        </a:spcAft>
                      </a:pPr>
                      <a:r>
                        <a:rPr lang="en-US" sz="1400" b="1" i="1">
                          <a:effectLst/>
                          <a:latin typeface="Times New Roman" panose="02020603050405020304" pitchFamily="18" charset="0"/>
                          <a:ea typeface="宋体" panose="02010600030101010101" pitchFamily="2" charset="-122"/>
                        </a:rPr>
                        <a:t>scene4</a:t>
                      </a:r>
                      <a:endParaRPr lang="zh-CN" sz="1400">
                        <a:effectLst/>
                        <a:latin typeface="Times New Roman" panose="02020603050405020304" pitchFamily="18" charset="0"/>
                        <a:ea typeface="宋体" panose="02010600030101010101" pitchFamily="2" charset="-122"/>
                      </a:endParaRPr>
                    </a:p>
                  </a:txBody>
                  <a:tcPr marL="109085" marR="10908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spcAft>
                          <a:spcPts val="0"/>
                        </a:spcAft>
                      </a:pPr>
                      <a:r>
                        <a:rPr lang="en-US" sz="1400" b="1" i="1">
                          <a:effectLst/>
                          <a:latin typeface="Times New Roman" panose="02020603050405020304" pitchFamily="18" charset="0"/>
                          <a:ea typeface="宋体" panose="02010600030101010101" pitchFamily="2" charset="-122"/>
                        </a:rPr>
                        <a:t>scene5</a:t>
                      </a:r>
                      <a:endParaRPr lang="zh-CN" sz="1400">
                        <a:effectLst/>
                        <a:latin typeface="Times New Roman" panose="02020603050405020304" pitchFamily="18" charset="0"/>
                        <a:ea typeface="宋体" panose="02010600030101010101" pitchFamily="2" charset="-122"/>
                      </a:endParaRPr>
                    </a:p>
                  </a:txBody>
                  <a:tcPr marL="109085" marR="10908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92921109"/>
                  </a:ext>
                </a:extLst>
              </a:tr>
              <a:tr h="252028">
                <a:tc>
                  <a:txBody>
                    <a:bodyPr/>
                    <a:lstStyle/>
                    <a:p>
                      <a:pPr algn="ctr" fontAlgn="ctr">
                        <a:spcAft>
                          <a:spcPts val="0"/>
                        </a:spcAft>
                      </a:pPr>
                      <a:r>
                        <a:rPr lang="en-US" sz="1400">
                          <a:effectLst/>
                          <a:latin typeface="Times New Roman" panose="02020603050405020304" pitchFamily="18" charset="0"/>
                          <a:ea typeface="Calibri" panose="020F0502020204030204" pitchFamily="34" charset="0"/>
                        </a:rPr>
                        <a:t>NN</a:t>
                      </a:r>
                      <a:endParaRPr lang="zh-CN" sz="1400">
                        <a:effectLst/>
                        <a:latin typeface="Times New Roman" panose="02020603050405020304" pitchFamily="18" charset="0"/>
                        <a:ea typeface="宋体" panose="02010600030101010101" pitchFamily="2" charset="-122"/>
                      </a:endParaRPr>
                    </a:p>
                  </a:txBody>
                  <a:tcPr marL="109085" marR="10908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spcAft>
                          <a:spcPts val="0"/>
                        </a:spcAft>
                      </a:pPr>
                      <a:r>
                        <a:rPr lang="en-US" sz="1400">
                          <a:effectLst/>
                          <a:latin typeface="Times New Roman" panose="02020603050405020304" pitchFamily="18" charset="0"/>
                          <a:ea typeface="Calibri" panose="020F0502020204030204" pitchFamily="34" charset="0"/>
                        </a:rPr>
                        <a:t>10.13</a:t>
                      </a:r>
                      <a:endParaRPr lang="zh-CN" sz="1400">
                        <a:effectLst/>
                        <a:latin typeface="Times New Roman" panose="02020603050405020304" pitchFamily="18" charset="0"/>
                        <a:ea typeface="宋体" panose="02010600030101010101" pitchFamily="2" charset="-122"/>
                      </a:endParaRPr>
                    </a:p>
                  </a:txBody>
                  <a:tcPr marL="109085" marR="10908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spcAft>
                          <a:spcPts val="0"/>
                        </a:spcAft>
                      </a:pPr>
                      <a:r>
                        <a:rPr lang="en-US" sz="1400">
                          <a:effectLst/>
                          <a:latin typeface="Times New Roman" panose="02020603050405020304" pitchFamily="18" charset="0"/>
                          <a:ea typeface="Calibri" panose="020F0502020204030204" pitchFamily="34" charset="0"/>
                        </a:rPr>
                        <a:t>11.52</a:t>
                      </a:r>
                      <a:endParaRPr lang="zh-CN" sz="1400">
                        <a:effectLst/>
                        <a:latin typeface="Times New Roman" panose="02020603050405020304" pitchFamily="18" charset="0"/>
                        <a:ea typeface="宋体" panose="02010600030101010101" pitchFamily="2" charset="-122"/>
                      </a:endParaRPr>
                    </a:p>
                  </a:txBody>
                  <a:tcPr marL="109085" marR="10908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spcAft>
                          <a:spcPts val="0"/>
                        </a:spcAft>
                      </a:pPr>
                      <a:r>
                        <a:rPr lang="en-US" sz="1400">
                          <a:effectLst/>
                          <a:latin typeface="Times New Roman" panose="02020603050405020304" pitchFamily="18" charset="0"/>
                          <a:ea typeface="Calibri" panose="020F0502020204030204" pitchFamily="34" charset="0"/>
                        </a:rPr>
                        <a:t>11.97</a:t>
                      </a:r>
                      <a:endParaRPr lang="zh-CN" sz="1400">
                        <a:effectLst/>
                        <a:latin typeface="Times New Roman" panose="02020603050405020304" pitchFamily="18" charset="0"/>
                        <a:ea typeface="宋体" panose="02010600030101010101" pitchFamily="2" charset="-122"/>
                      </a:endParaRPr>
                    </a:p>
                  </a:txBody>
                  <a:tcPr marL="109085" marR="10908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spcAft>
                          <a:spcPts val="0"/>
                        </a:spcAft>
                      </a:pPr>
                      <a:r>
                        <a:rPr lang="en-US" sz="1400">
                          <a:effectLst/>
                          <a:latin typeface="Times New Roman" panose="02020603050405020304" pitchFamily="18" charset="0"/>
                          <a:ea typeface="Calibri" panose="020F0502020204030204" pitchFamily="34" charset="0"/>
                        </a:rPr>
                        <a:t>14.28</a:t>
                      </a:r>
                      <a:endParaRPr lang="zh-CN" sz="1400">
                        <a:effectLst/>
                        <a:latin typeface="Times New Roman" panose="02020603050405020304" pitchFamily="18" charset="0"/>
                        <a:ea typeface="宋体" panose="02010600030101010101" pitchFamily="2" charset="-122"/>
                      </a:endParaRPr>
                    </a:p>
                  </a:txBody>
                  <a:tcPr marL="109085" marR="10908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spcAft>
                          <a:spcPts val="0"/>
                        </a:spcAft>
                      </a:pPr>
                      <a:r>
                        <a:rPr lang="en-US" sz="1400">
                          <a:effectLst/>
                          <a:latin typeface="Times New Roman" panose="02020603050405020304" pitchFamily="18" charset="0"/>
                          <a:ea typeface="Calibri" panose="020F0502020204030204" pitchFamily="34" charset="0"/>
                        </a:rPr>
                        <a:t>18.17</a:t>
                      </a:r>
                      <a:endParaRPr lang="zh-CN" sz="1400">
                        <a:effectLst/>
                        <a:latin typeface="Times New Roman" panose="02020603050405020304" pitchFamily="18" charset="0"/>
                        <a:ea typeface="宋体" panose="02010600030101010101" pitchFamily="2" charset="-122"/>
                      </a:endParaRPr>
                    </a:p>
                  </a:txBody>
                  <a:tcPr marL="109085" marR="10908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44691244"/>
                  </a:ext>
                </a:extLst>
              </a:tr>
              <a:tr h="252028">
                <a:tc>
                  <a:txBody>
                    <a:bodyPr/>
                    <a:lstStyle/>
                    <a:p>
                      <a:pPr algn="ctr" fontAlgn="ctr">
                        <a:spcAft>
                          <a:spcPts val="0"/>
                        </a:spcAft>
                      </a:pPr>
                      <a:r>
                        <a:rPr lang="en-US" sz="1400" dirty="0">
                          <a:effectLst/>
                          <a:latin typeface="Times New Roman" panose="02020603050405020304" pitchFamily="18" charset="0"/>
                          <a:ea typeface="Calibri" panose="020F0502020204030204" pitchFamily="34" charset="0"/>
                        </a:rPr>
                        <a:t>NNDR</a:t>
                      </a:r>
                      <a:endParaRPr lang="zh-CN" sz="1400" dirty="0">
                        <a:effectLst/>
                        <a:latin typeface="Times New Roman" panose="02020603050405020304" pitchFamily="18" charset="0"/>
                        <a:ea typeface="宋体" panose="02010600030101010101" pitchFamily="2" charset="-122"/>
                      </a:endParaRPr>
                    </a:p>
                  </a:txBody>
                  <a:tcPr marL="109085" marR="10908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spcAft>
                          <a:spcPts val="0"/>
                        </a:spcAft>
                      </a:pPr>
                      <a:r>
                        <a:rPr lang="en-US" sz="1400">
                          <a:effectLst/>
                          <a:latin typeface="Times New Roman" panose="02020603050405020304" pitchFamily="18" charset="0"/>
                          <a:ea typeface="Calibri" panose="020F0502020204030204" pitchFamily="34" charset="0"/>
                        </a:rPr>
                        <a:t>9.84</a:t>
                      </a:r>
                      <a:endParaRPr lang="zh-CN" sz="1400">
                        <a:effectLst/>
                        <a:latin typeface="Times New Roman" panose="02020603050405020304" pitchFamily="18" charset="0"/>
                        <a:ea typeface="宋体" panose="02010600030101010101" pitchFamily="2" charset="-122"/>
                      </a:endParaRPr>
                    </a:p>
                  </a:txBody>
                  <a:tcPr marL="109085" marR="10908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spcAft>
                          <a:spcPts val="0"/>
                        </a:spcAft>
                      </a:pPr>
                      <a:r>
                        <a:rPr lang="en-US" sz="1400">
                          <a:effectLst/>
                          <a:latin typeface="Times New Roman" panose="02020603050405020304" pitchFamily="18" charset="0"/>
                          <a:ea typeface="宋体" panose="02010600030101010101" pitchFamily="2" charset="-122"/>
                        </a:rPr>
                        <a:t>9.53</a:t>
                      </a:r>
                      <a:endParaRPr lang="zh-CN" sz="1400">
                        <a:effectLst/>
                        <a:latin typeface="Times New Roman" panose="02020603050405020304" pitchFamily="18" charset="0"/>
                        <a:ea typeface="宋体" panose="02010600030101010101" pitchFamily="2" charset="-122"/>
                      </a:endParaRPr>
                    </a:p>
                  </a:txBody>
                  <a:tcPr marL="109085" marR="10908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spcAft>
                          <a:spcPts val="0"/>
                        </a:spcAft>
                      </a:pPr>
                      <a:r>
                        <a:rPr lang="en-US" sz="1400">
                          <a:effectLst/>
                          <a:latin typeface="Times New Roman" panose="02020603050405020304" pitchFamily="18" charset="0"/>
                          <a:ea typeface="Calibri" panose="020F0502020204030204" pitchFamily="34" charset="0"/>
                        </a:rPr>
                        <a:t>9.78</a:t>
                      </a:r>
                      <a:endParaRPr lang="zh-CN" sz="1400">
                        <a:effectLst/>
                        <a:latin typeface="Times New Roman" panose="02020603050405020304" pitchFamily="18" charset="0"/>
                        <a:ea typeface="宋体" panose="02010600030101010101" pitchFamily="2" charset="-122"/>
                      </a:endParaRPr>
                    </a:p>
                  </a:txBody>
                  <a:tcPr marL="109085" marR="10908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spcAft>
                          <a:spcPts val="0"/>
                        </a:spcAft>
                      </a:pPr>
                      <a:r>
                        <a:rPr lang="en-US" sz="1400">
                          <a:effectLst/>
                          <a:latin typeface="Times New Roman" panose="02020603050405020304" pitchFamily="18" charset="0"/>
                          <a:ea typeface="Calibri" panose="020F0502020204030204" pitchFamily="34" charset="0"/>
                        </a:rPr>
                        <a:t>12.81</a:t>
                      </a:r>
                      <a:endParaRPr lang="zh-CN" sz="1400">
                        <a:effectLst/>
                        <a:latin typeface="Times New Roman" panose="02020603050405020304" pitchFamily="18" charset="0"/>
                        <a:ea typeface="宋体" panose="02010600030101010101" pitchFamily="2" charset="-122"/>
                      </a:endParaRPr>
                    </a:p>
                  </a:txBody>
                  <a:tcPr marL="109085" marR="10908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spcAft>
                          <a:spcPts val="0"/>
                        </a:spcAft>
                      </a:pPr>
                      <a:r>
                        <a:rPr lang="en-US" sz="1400">
                          <a:effectLst/>
                          <a:latin typeface="Times New Roman" panose="02020603050405020304" pitchFamily="18" charset="0"/>
                          <a:ea typeface="Calibri" panose="020F0502020204030204" pitchFamily="34" charset="0"/>
                        </a:rPr>
                        <a:t>12.39</a:t>
                      </a:r>
                      <a:endParaRPr lang="zh-CN" sz="1400">
                        <a:effectLst/>
                        <a:latin typeface="Times New Roman" panose="02020603050405020304" pitchFamily="18" charset="0"/>
                        <a:ea typeface="宋体" panose="02010600030101010101" pitchFamily="2" charset="-122"/>
                      </a:endParaRPr>
                    </a:p>
                  </a:txBody>
                  <a:tcPr marL="109085" marR="10908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33372236"/>
                  </a:ext>
                </a:extLst>
              </a:tr>
              <a:tr h="252028">
                <a:tc>
                  <a:txBody>
                    <a:bodyPr/>
                    <a:lstStyle/>
                    <a:p>
                      <a:pPr algn="ctr" fontAlgn="ctr">
                        <a:spcAft>
                          <a:spcPts val="0"/>
                        </a:spcAft>
                      </a:pPr>
                      <a:r>
                        <a:rPr lang="en-US" sz="1400" dirty="0">
                          <a:effectLst/>
                          <a:latin typeface="Times New Roman" panose="02020603050405020304" pitchFamily="18" charset="0"/>
                          <a:ea typeface="Calibri" panose="020F0502020204030204" pitchFamily="34" charset="0"/>
                        </a:rPr>
                        <a:t>GC</a:t>
                      </a:r>
                      <a:endParaRPr lang="zh-CN" sz="1400" dirty="0">
                        <a:effectLst/>
                        <a:latin typeface="Times New Roman" panose="02020603050405020304" pitchFamily="18" charset="0"/>
                        <a:ea typeface="宋体" panose="02010600030101010101" pitchFamily="2" charset="-122"/>
                      </a:endParaRPr>
                    </a:p>
                  </a:txBody>
                  <a:tcPr marL="109085" marR="10908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spcAft>
                          <a:spcPts val="0"/>
                        </a:spcAft>
                      </a:pPr>
                      <a:r>
                        <a:rPr lang="en-US" sz="1400">
                          <a:effectLst/>
                          <a:latin typeface="Times New Roman" panose="02020603050405020304" pitchFamily="18" charset="0"/>
                          <a:ea typeface="Calibri" panose="020F0502020204030204" pitchFamily="34" charset="0"/>
                        </a:rPr>
                        <a:t>3.24</a:t>
                      </a:r>
                      <a:endParaRPr lang="zh-CN" sz="1400">
                        <a:effectLst/>
                        <a:latin typeface="Times New Roman" panose="02020603050405020304" pitchFamily="18" charset="0"/>
                        <a:ea typeface="宋体" panose="02010600030101010101" pitchFamily="2" charset="-122"/>
                      </a:endParaRPr>
                    </a:p>
                  </a:txBody>
                  <a:tcPr marL="109085" marR="10908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spcAft>
                          <a:spcPts val="0"/>
                        </a:spcAft>
                      </a:pPr>
                      <a:r>
                        <a:rPr lang="en-US" sz="1400">
                          <a:effectLst/>
                          <a:latin typeface="Times New Roman" panose="02020603050405020304" pitchFamily="18" charset="0"/>
                          <a:ea typeface="Calibri" panose="020F0502020204030204" pitchFamily="34" charset="0"/>
                        </a:rPr>
                        <a:t>7.34</a:t>
                      </a:r>
                      <a:endParaRPr lang="zh-CN" sz="1400">
                        <a:effectLst/>
                        <a:latin typeface="Times New Roman" panose="02020603050405020304" pitchFamily="18" charset="0"/>
                        <a:ea typeface="宋体" panose="02010600030101010101" pitchFamily="2" charset="-122"/>
                      </a:endParaRPr>
                    </a:p>
                  </a:txBody>
                  <a:tcPr marL="109085" marR="10908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spcAft>
                          <a:spcPts val="0"/>
                        </a:spcAft>
                      </a:pPr>
                      <a:r>
                        <a:rPr lang="en-US" sz="1400">
                          <a:effectLst/>
                          <a:latin typeface="Times New Roman" panose="02020603050405020304" pitchFamily="18" charset="0"/>
                          <a:ea typeface="Calibri" panose="020F0502020204030204" pitchFamily="34" charset="0"/>
                        </a:rPr>
                        <a:t>7.27</a:t>
                      </a:r>
                      <a:endParaRPr lang="zh-CN" sz="1400">
                        <a:effectLst/>
                        <a:latin typeface="Times New Roman" panose="02020603050405020304" pitchFamily="18" charset="0"/>
                        <a:ea typeface="宋体" panose="02010600030101010101" pitchFamily="2" charset="-122"/>
                      </a:endParaRPr>
                    </a:p>
                  </a:txBody>
                  <a:tcPr marL="109085" marR="10908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spcAft>
                          <a:spcPts val="0"/>
                        </a:spcAft>
                      </a:pPr>
                      <a:r>
                        <a:rPr lang="en-US" sz="1400">
                          <a:effectLst/>
                          <a:latin typeface="Times New Roman" panose="02020603050405020304" pitchFamily="18" charset="0"/>
                          <a:ea typeface="宋体" panose="02010600030101010101" pitchFamily="2" charset="-122"/>
                        </a:rPr>
                        <a:t>7.39</a:t>
                      </a:r>
                      <a:endParaRPr lang="zh-CN" sz="1400">
                        <a:effectLst/>
                        <a:latin typeface="Times New Roman" panose="02020603050405020304" pitchFamily="18" charset="0"/>
                        <a:ea typeface="宋体" panose="02010600030101010101" pitchFamily="2" charset="-122"/>
                      </a:endParaRPr>
                    </a:p>
                  </a:txBody>
                  <a:tcPr marL="109085" marR="10908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spcAft>
                          <a:spcPts val="0"/>
                        </a:spcAft>
                      </a:pPr>
                      <a:r>
                        <a:rPr lang="en-US" sz="1400">
                          <a:effectLst/>
                          <a:latin typeface="Times New Roman" panose="02020603050405020304" pitchFamily="18" charset="0"/>
                          <a:ea typeface="Calibri" panose="020F0502020204030204" pitchFamily="34" charset="0"/>
                        </a:rPr>
                        <a:t>8.32</a:t>
                      </a:r>
                      <a:endParaRPr lang="zh-CN" sz="1400">
                        <a:effectLst/>
                        <a:latin typeface="Times New Roman" panose="02020603050405020304" pitchFamily="18" charset="0"/>
                        <a:ea typeface="宋体" panose="02010600030101010101" pitchFamily="2" charset="-122"/>
                      </a:endParaRPr>
                    </a:p>
                  </a:txBody>
                  <a:tcPr marL="109085" marR="10908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7731016"/>
                  </a:ext>
                </a:extLst>
              </a:tr>
              <a:tr h="252028">
                <a:tc>
                  <a:txBody>
                    <a:bodyPr/>
                    <a:lstStyle/>
                    <a:p>
                      <a:pPr algn="ctr" fontAlgn="ctr">
                        <a:spcAft>
                          <a:spcPts val="0"/>
                        </a:spcAft>
                      </a:pPr>
                      <a:r>
                        <a:rPr lang="en-US" sz="1400">
                          <a:effectLst/>
                          <a:latin typeface="Times New Roman" panose="02020603050405020304" pitchFamily="18" charset="0"/>
                          <a:ea typeface="Calibri" panose="020F0502020204030204" pitchFamily="34" charset="0"/>
                        </a:rPr>
                        <a:t>Gore</a:t>
                      </a:r>
                      <a:endParaRPr lang="zh-CN" sz="1400">
                        <a:effectLst/>
                        <a:latin typeface="Times New Roman" panose="02020603050405020304" pitchFamily="18" charset="0"/>
                        <a:ea typeface="宋体" panose="02010600030101010101" pitchFamily="2" charset="-122"/>
                      </a:endParaRPr>
                    </a:p>
                  </a:txBody>
                  <a:tcPr marL="109085" marR="10908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spcAft>
                          <a:spcPts val="0"/>
                        </a:spcAft>
                      </a:pPr>
                      <a:r>
                        <a:rPr lang="en-US" sz="1400">
                          <a:effectLst/>
                          <a:latin typeface="Times New Roman" panose="02020603050405020304" pitchFamily="18" charset="0"/>
                          <a:ea typeface="Calibri" panose="020F0502020204030204" pitchFamily="34" charset="0"/>
                        </a:rPr>
                        <a:t>11.76</a:t>
                      </a:r>
                      <a:endParaRPr lang="zh-CN" sz="1400">
                        <a:effectLst/>
                        <a:latin typeface="Times New Roman" panose="02020603050405020304" pitchFamily="18" charset="0"/>
                        <a:ea typeface="宋体" panose="02010600030101010101" pitchFamily="2" charset="-122"/>
                      </a:endParaRPr>
                    </a:p>
                  </a:txBody>
                  <a:tcPr marL="109085" marR="10908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spcAft>
                          <a:spcPts val="0"/>
                        </a:spcAft>
                      </a:pPr>
                      <a:r>
                        <a:rPr lang="en-US" sz="1400">
                          <a:effectLst/>
                          <a:latin typeface="Times New Roman" panose="02020603050405020304" pitchFamily="18" charset="0"/>
                          <a:ea typeface="Calibri" panose="020F0502020204030204" pitchFamily="34" charset="0"/>
                        </a:rPr>
                        <a:t>12.21</a:t>
                      </a:r>
                      <a:endParaRPr lang="zh-CN" sz="1400">
                        <a:effectLst/>
                        <a:latin typeface="Times New Roman" panose="02020603050405020304" pitchFamily="18" charset="0"/>
                        <a:ea typeface="宋体" panose="02010600030101010101" pitchFamily="2" charset="-122"/>
                      </a:endParaRPr>
                    </a:p>
                  </a:txBody>
                  <a:tcPr marL="109085" marR="10908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spcAft>
                          <a:spcPts val="0"/>
                        </a:spcAft>
                      </a:pPr>
                      <a:r>
                        <a:rPr lang="en-US" sz="1400">
                          <a:effectLst/>
                          <a:latin typeface="Times New Roman" panose="02020603050405020304" pitchFamily="18" charset="0"/>
                          <a:ea typeface="Calibri" panose="020F0502020204030204" pitchFamily="34" charset="0"/>
                        </a:rPr>
                        <a:t>12.92</a:t>
                      </a:r>
                      <a:endParaRPr lang="zh-CN" sz="1400">
                        <a:effectLst/>
                        <a:latin typeface="Times New Roman" panose="02020603050405020304" pitchFamily="18" charset="0"/>
                        <a:ea typeface="宋体" panose="02010600030101010101" pitchFamily="2" charset="-122"/>
                      </a:endParaRPr>
                    </a:p>
                  </a:txBody>
                  <a:tcPr marL="109085" marR="10908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spcAft>
                          <a:spcPts val="0"/>
                        </a:spcAft>
                      </a:pPr>
                      <a:r>
                        <a:rPr lang="en-US" sz="1400">
                          <a:effectLst/>
                          <a:latin typeface="Times New Roman" panose="02020603050405020304" pitchFamily="18" charset="0"/>
                          <a:ea typeface="Calibri" panose="020F0502020204030204" pitchFamily="34" charset="0"/>
                        </a:rPr>
                        <a:t>16.94</a:t>
                      </a:r>
                      <a:endParaRPr lang="zh-CN" sz="1400">
                        <a:effectLst/>
                        <a:latin typeface="Times New Roman" panose="02020603050405020304" pitchFamily="18" charset="0"/>
                        <a:ea typeface="宋体" panose="02010600030101010101" pitchFamily="2" charset="-122"/>
                      </a:endParaRPr>
                    </a:p>
                  </a:txBody>
                  <a:tcPr marL="109085" marR="10908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spcAft>
                          <a:spcPts val="0"/>
                        </a:spcAft>
                      </a:pPr>
                      <a:r>
                        <a:rPr lang="en-US" sz="1400">
                          <a:effectLst/>
                          <a:latin typeface="Times New Roman" panose="02020603050405020304" pitchFamily="18" charset="0"/>
                          <a:ea typeface="Calibri" panose="020F0502020204030204" pitchFamily="34" charset="0"/>
                        </a:rPr>
                        <a:t>21.54</a:t>
                      </a:r>
                      <a:endParaRPr lang="zh-CN" sz="1400">
                        <a:effectLst/>
                        <a:latin typeface="Times New Roman" panose="02020603050405020304" pitchFamily="18" charset="0"/>
                        <a:ea typeface="宋体" panose="02010600030101010101" pitchFamily="2" charset="-122"/>
                      </a:endParaRPr>
                    </a:p>
                  </a:txBody>
                  <a:tcPr marL="109085" marR="10908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60292159"/>
                  </a:ext>
                </a:extLst>
              </a:tr>
              <a:tr h="252028">
                <a:tc>
                  <a:txBody>
                    <a:bodyPr/>
                    <a:lstStyle/>
                    <a:p>
                      <a:pPr algn="ctr" fontAlgn="b">
                        <a:spcAft>
                          <a:spcPts val="0"/>
                        </a:spcAft>
                      </a:pPr>
                      <a:r>
                        <a:rPr lang="en-US" sz="1400" dirty="0">
                          <a:effectLst/>
                          <a:latin typeface="Times New Roman" panose="02020603050405020304" pitchFamily="18" charset="0"/>
                          <a:ea typeface="Calibri" panose="020F0502020204030204" pitchFamily="34" charset="0"/>
                        </a:rPr>
                        <a:t>ours</a:t>
                      </a:r>
                      <a:endParaRPr lang="zh-CN" sz="1400" dirty="0">
                        <a:effectLst/>
                        <a:latin typeface="Times New Roman" panose="02020603050405020304" pitchFamily="18" charset="0"/>
                        <a:ea typeface="宋体" panose="02010600030101010101" pitchFamily="2" charset="-122"/>
                      </a:endParaRPr>
                    </a:p>
                  </a:txBody>
                  <a:tcPr marL="109085" marR="10908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spcAft>
                          <a:spcPts val="0"/>
                        </a:spcAft>
                      </a:pPr>
                      <a:r>
                        <a:rPr lang="en-US" sz="1400" b="1" dirty="0">
                          <a:solidFill>
                            <a:srgbClr val="C00000"/>
                          </a:solidFill>
                          <a:effectLst/>
                          <a:latin typeface="Times New Roman" panose="02020603050405020304" pitchFamily="18" charset="0"/>
                          <a:ea typeface="Calibri" panose="020F0502020204030204" pitchFamily="34" charset="0"/>
                        </a:rPr>
                        <a:t>2.04</a:t>
                      </a:r>
                      <a:endParaRPr lang="zh-CN" sz="1400" dirty="0">
                        <a:solidFill>
                          <a:srgbClr val="C00000"/>
                        </a:solidFill>
                        <a:effectLst/>
                        <a:latin typeface="Times New Roman" panose="02020603050405020304" pitchFamily="18" charset="0"/>
                        <a:ea typeface="宋体" panose="02010600030101010101" pitchFamily="2" charset="-122"/>
                      </a:endParaRPr>
                    </a:p>
                  </a:txBody>
                  <a:tcPr marL="109085" marR="10908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spcAft>
                          <a:spcPts val="0"/>
                        </a:spcAft>
                      </a:pPr>
                      <a:r>
                        <a:rPr lang="en-US" sz="1400" b="1" dirty="0">
                          <a:solidFill>
                            <a:srgbClr val="C00000"/>
                          </a:solidFill>
                          <a:effectLst/>
                          <a:latin typeface="Times New Roman" panose="02020603050405020304" pitchFamily="18" charset="0"/>
                          <a:ea typeface="Calibri" panose="020F0502020204030204" pitchFamily="34" charset="0"/>
                        </a:rPr>
                        <a:t>4.75</a:t>
                      </a:r>
                      <a:endParaRPr lang="zh-CN" sz="1400" dirty="0">
                        <a:solidFill>
                          <a:srgbClr val="C00000"/>
                        </a:solidFill>
                        <a:effectLst/>
                        <a:latin typeface="Times New Roman" panose="02020603050405020304" pitchFamily="18" charset="0"/>
                        <a:ea typeface="宋体" panose="02010600030101010101" pitchFamily="2" charset="-122"/>
                      </a:endParaRPr>
                    </a:p>
                  </a:txBody>
                  <a:tcPr marL="109085" marR="10908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spcAft>
                          <a:spcPts val="0"/>
                        </a:spcAft>
                      </a:pPr>
                      <a:r>
                        <a:rPr lang="en-US" sz="1400" b="1" dirty="0">
                          <a:solidFill>
                            <a:srgbClr val="C00000"/>
                          </a:solidFill>
                          <a:effectLst/>
                          <a:latin typeface="Times New Roman" panose="02020603050405020304" pitchFamily="18" charset="0"/>
                          <a:ea typeface="Calibri" panose="020F0502020204030204" pitchFamily="34" charset="0"/>
                        </a:rPr>
                        <a:t>4.61</a:t>
                      </a:r>
                      <a:endParaRPr lang="zh-CN" sz="1400" dirty="0">
                        <a:solidFill>
                          <a:srgbClr val="C00000"/>
                        </a:solidFill>
                        <a:effectLst/>
                        <a:latin typeface="Times New Roman" panose="02020603050405020304" pitchFamily="18" charset="0"/>
                        <a:ea typeface="宋体" panose="02010600030101010101" pitchFamily="2" charset="-122"/>
                      </a:endParaRPr>
                    </a:p>
                  </a:txBody>
                  <a:tcPr marL="109085" marR="10908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spcAft>
                          <a:spcPts val="0"/>
                        </a:spcAft>
                      </a:pPr>
                      <a:r>
                        <a:rPr lang="en-US" sz="1400" b="1" dirty="0">
                          <a:solidFill>
                            <a:srgbClr val="C00000"/>
                          </a:solidFill>
                          <a:effectLst/>
                          <a:latin typeface="Times New Roman" panose="02020603050405020304" pitchFamily="18" charset="0"/>
                          <a:ea typeface="Calibri" panose="020F0502020204030204" pitchFamily="34" charset="0"/>
                        </a:rPr>
                        <a:t>5.47</a:t>
                      </a:r>
                      <a:endParaRPr lang="zh-CN" sz="1400" dirty="0">
                        <a:solidFill>
                          <a:srgbClr val="C00000"/>
                        </a:solidFill>
                        <a:effectLst/>
                        <a:latin typeface="Times New Roman" panose="02020603050405020304" pitchFamily="18" charset="0"/>
                        <a:ea typeface="宋体" panose="02010600030101010101" pitchFamily="2" charset="-122"/>
                      </a:endParaRPr>
                    </a:p>
                  </a:txBody>
                  <a:tcPr marL="109085" marR="10908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spcAft>
                          <a:spcPts val="0"/>
                        </a:spcAft>
                      </a:pPr>
                      <a:r>
                        <a:rPr lang="en-US" sz="1400" b="1" dirty="0">
                          <a:solidFill>
                            <a:srgbClr val="C00000"/>
                          </a:solidFill>
                          <a:effectLst/>
                          <a:latin typeface="Times New Roman" panose="02020603050405020304" pitchFamily="18" charset="0"/>
                          <a:ea typeface="Calibri" panose="020F0502020204030204" pitchFamily="34" charset="0"/>
                        </a:rPr>
                        <a:t>6.91</a:t>
                      </a:r>
                      <a:endParaRPr lang="zh-CN" sz="1400" dirty="0">
                        <a:solidFill>
                          <a:srgbClr val="C00000"/>
                        </a:solidFill>
                        <a:effectLst/>
                        <a:latin typeface="Times New Roman" panose="02020603050405020304" pitchFamily="18" charset="0"/>
                        <a:ea typeface="宋体" panose="02010600030101010101" pitchFamily="2" charset="-122"/>
                      </a:endParaRPr>
                    </a:p>
                  </a:txBody>
                  <a:tcPr marL="109085" marR="10908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28920079"/>
                  </a:ext>
                </a:extLst>
              </a:tr>
            </a:tbl>
          </a:graphicData>
        </a:graphic>
      </p:graphicFrame>
      <p:sp>
        <p:nvSpPr>
          <p:cNvPr id="27" name="矩形 26"/>
          <p:cNvSpPr/>
          <p:nvPr/>
        </p:nvSpPr>
        <p:spPr bwMode="auto">
          <a:xfrm>
            <a:off x="392450" y="6274362"/>
            <a:ext cx="4176464" cy="288034"/>
          </a:xfrm>
          <a:prstGeom prst="rect">
            <a:avLst/>
          </a:prstGeom>
          <a:noFill/>
          <a:ln w="28575" cap="flat" cmpd="sng" algn="ctr">
            <a:solidFill>
              <a:srgbClr val="FF0000"/>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ndParaRPr>
          </a:p>
        </p:txBody>
      </p:sp>
    </p:spTree>
    <p:extLst>
      <p:ext uri="{BB962C8B-B14F-4D97-AF65-F5344CB8AC3E}">
        <p14:creationId xmlns:p14="http://schemas.microsoft.com/office/powerpoint/2010/main" val="154606544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a:extLst>
              <a:ext uri="{FF2B5EF4-FFF2-40B4-BE49-F238E27FC236}">
                <a16:creationId xmlns:a16="http://schemas.microsoft.com/office/drawing/2014/main" id="{E600F731-67AF-4054-9E56-2BEECA142B10}"/>
              </a:ext>
            </a:extLst>
          </p:cNvPr>
          <p:cNvCxnSpPr>
            <a:cxnSpLocks/>
          </p:cNvCxnSpPr>
          <p:nvPr/>
        </p:nvCxnSpPr>
        <p:spPr>
          <a:xfrm flipV="1">
            <a:off x="260181" y="1360561"/>
            <a:ext cx="8623637" cy="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文本框 15">
            <a:extLst>
              <a:ext uri="{FF2B5EF4-FFF2-40B4-BE49-F238E27FC236}">
                <a16:creationId xmlns:a16="http://schemas.microsoft.com/office/drawing/2014/main" id="{9E436595-C7E7-44A0-B901-B85D7D2BDC81}"/>
              </a:ext>
            </a:extLst>
          </p:cNvPr>
          <p:cNvSpPr txBox="1"/>
          <p:nvPr/>
        </p:nvSpPr>
        <p:spPr>
          <a:xfrm>
            <a:off x="1955913" y="205367"/>
            <a:ext cx="5233182" cy="1077218"/>
          </a:xfrm>
          <a:prstGeom prst="rect">
            <a:avLst/>
          </a:prstGeom>
          <a:noFill/>
        </p:spPr>
        <p:txBody>
          <a:bodyPr wrap="square" rtlCol="0">
            <a:spAutoFit/>
          </a:bodyPr>
          <a:lstStyle/>
          <a:p>
            <a:pPr algn="ctr"/>
            <a:r>
              <a:rPr lang="en-US" altLang="zh-CN" sz="3200" b="1" dirty="0" smtClean="0">
                <a:solidFill>
                  <a:srgbClr val="01779A"/>
                </a:solidFill>
                <a:latin typeface="黑体" panose="02010609060101010101" pitchFamily="49" charset="-122"/>
                <a:ea typeface="黑体" panose="02010609060101010101" pitchFamily="49" charset="-122"/>
              </a:rPr>
              <a:t>2.3 </a:t>
            </a:r>
            <a:r>
              <a:rPr lang="zh-CN" altLang="en-US" sz="3200" b="1" dirty="0" smtClean="0">
                <a:solidFill>
                  <a:srgbClr val="01779A"/>
                </a:solidFill>
                <a:latin typeface="黑体" panose="02010609060101010101" pitchFamily="49" charset="-122"/>
                <a:ea typeface="黑体" panose="02010609060101010101" pitchFamily="49" charset="-122"/>
              </a:rPr>
              <a:t>基于</a:t>
            </a:r>
            <a:r>
              <a:rPr lang="zh-CN" altLang="en-US" sz="3200" b="1" dirty="0">
                <a:solidFill>
                  <a:srgbClr val="01779A"/>
                </a:solidFill>
                <a:latin typeface="黑体" panose="02010609060101010101" pitchFamily="49" charset="-122"/>
                <a:ea typeface="黑体" panose="02010609060101010101" pitchFamily="49" charset="-122"/>
              </a:rPr>
              <a:t>整数线性规划的粗配准</a:t>
            </a:r>
            <a:r>
              <a:rPr lang="zh-CN" altLang="en-US" sz="3200" b="1" dirty="0" smtClean="0">
                <a:solidFill>
                  <a:srgbClr val="01779A"/>
                </a:solidFill>
                <a:latin typeface="黑体" panose="02010609060101010101" pitchFamily="49" charset="-122"/>
                <a:ea typeface="黑体" panose="02010609060101010101" pitchFamily="49" charset="-122"/>
              </a:rPr>
              <a:t>方法</a:t>
            </a:r>
            <a:endParaRPr lang="zh-CN" altLang="en-US" sz="3200" b="1" dirty="0">
              <a:solidFill>
                <a:srgbClr val="01779A"/>
              </a:solidFill>
              <a:latin typeface="黑体" panose="02010609060101010101" pitchFamily="49" charset="-122"/>
              <a:ea typeface="黑体" panose="02010609060101010101" pitchFamily="49" charset="-122"/>
            </a:endParaRPr>
          </a:p>
        </p:txBody>
      </p:sp>
      <p:sp>
        <p:nvSpPr>
          <p:cNvPr id="25" name="内容占位符 2">
            <a:extLst>
              <a:ext uri="{FF2B5EF4-FFF2-40B4-BE49-F238E27FC236}">
                <a16:creationId xmlns:a16="http://schemas.microsoft.com/office/drawing/2014/main" id="{F5D83EC4-3D2F-461D-8007-55FE6EE7F53E}"/>
              </a:ext>
            </a:extLst>
          </p:cNvPr>
          <p:cNvSpPr txBox="1">
            <a:spLocks/>
          </p:cNvSpPr>
          <p:nvPr/>
        </p:nvSpPr>
        <p:spPr bwMode="auto">
          <a:xfrm>
            <a:off x="260181" y="1342382"/>
            <a:ext cx="8477250" cy="7387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hlink"/>
              </a:buClr>
              <a:buFont typeface="Wingdings" pitchFamily="2" charset="2"/>
              <a:buChar char="v"/>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itchFamily="2" charset="2"/>
              <a:buChar char="§"/>
              <a:defRPr sz="2800" b="1">
                <a:solidFill>
                  <a:schemeClr val="tx1"/>
                </a:solidFill>
                <a:latin typeface="仿宋_GB2312" pitchFamily="49" charset="-122"/>
                <a:ea typeface="仿宋_GB2312" pitchFamily="49" charset="-122"/>
                <a:cs typeface="仿宋_GB2312"/>
              </a:defRPr>
            </a:lvl2pPr>
            <a:lvl3pPr marL="1143000" indent="-228600" algn="l" rtl="0" eaLnBrk="0" fontAlgn="base" hangingPunct="0">
              <a:spcBef>
                <a:spcPct val="20000"/>
              </a:spcBef>
              <a:spcAft>
                <a:spcPct val="0"/>
              </a:spcAft>
              <a:buClr>
                <a:schemeClr val="tx1"/>
              </a:buClr>
              <a:buChar char="•"/>
              <a:defRPr sz="2400" b="1">
                <a:solidFill>
                  <a:schemeClr val="tx1"/>
                </a:solidFill>
                <a:latin typeface="仿宋_GB2312" pitchFamily="49" charset="-122"/>
                <a:ea typeface="仿宋_GB2312" pitchFamily="49" charset="-122"/>
                <a:cs typeface="仿宋_GB2312"/>
              </a:defRPr>
            </a:lvl3pPr>
            <a:lvl4pPr marL="1600200" indent="-228600" algn="l" rtl="0" eaLnBrk="0" fontAlgn="base" hangingPunct="0">
              <a:spcBef>
                <a:spcPct val="20000"/>
              </a:spcBef>
              <a:spcAft>
                <a:spcPct val="0"/>
              </a:spcAft>
              <a:buChar char="–"/>
              <a:defRPr sz="2000" b="1">
                <a:solidFill>
                  <a:schemeClr val="tx1"/>
                </a:solidFill>
                <a:latin typeface="仿宋_GB2312" pitchFamily="49" charset="-122"/>
                <a:ea typeface="仿宋_GB2312" pitchFamily="49" charset="-122"/>
                <a:cs typeface="仿宋_GB2312"/>
              </a:defRPr>
            </a:lvl4pPr>
            <a:lvl5pPr marL="2057400" indent="-228600" algn="l" rtl="0" eaLnBrk="0" fontAlgn="base" hangingPunct="0">
              <a:spcBef>
                <a:spcPct val="20000"/>
              </a:spcBef>
              <a:spcAft>
                <a:spcPct val="0"/>
              </a:spcAft>
              <a:buChar char="»"/>
              <a:defRPr sz="2000" b="1">
                <a:solidFill>
                  <a:schemeClr val="tx1"/>
                </a:solidFill>
                <a:latin typeface="仿宋_GB2312" pitchFamily="49" charset="-122"/>
                <a:ea typeface="仿宋_GB2312" pitchFamily="49" charset="-122"/>
                <a:cs typeface="仿宋_GB2312"/>
              </a:defRPr>
            </a:lvl5pPr>
            <a:lvl6pPr marL="2514600" indent="-228600" algn="l" rtl="0" eaLnBrk="1" fontAlgn="base" hangingPunct="1">
              <a:spcBef>
                <a:spcPct val="20000"/>
              </a:spcBef>
              <a:spcAft>
                <a:spcPct val="0"/>
              </a:spcAft>
              <a:buChar char="»"/>
              <a:defRPr sz="2000" b="1">
                <a:solidFill>
                  <a:schemeClr val="tx1"/>
                </a:solidFill>
                <a:latin typeface="仿宋_GB2312" pitchFamily="49" charset="-122"/>
                <a:ea typeface="仿宋_GB2312" pitchFamily="49" charset="-122"/>
              </a:defRPr>
            </a:lvl6pPr>
            <a:lvl7pPr marL="2971800" indent="-228600" algn="l" rtl="0" eaLnBrk="1" fontAlgn="base" hangingPunct="1">
              <a:spcBef>
                <a:spcPct val="20000"/>
              </a:spcBef>
              <a:spcAft>
                <a:spcPct val="0"/>
              </a:spcAft>
              <a:buChar char="»"/>
              <a:defRPr sz="2000" b="1">
                <a:solidFill>
                  <a:schemeClr val="tx1"/>
                </a:solidFill>
                <a:latin typeface="仿宋_GB2312" pitchFamily="49" charset="-122"/>
                <a:ea typeface="仿宋_GB2312" pitchFamily="49" charset="-122"/>
              </a:defRPr>
            </a:lvl7pPr>
            <a:lvl8pPr marL="3429000" indent="-228600" algn="l" rtl="0" eaLnBrk="1" fontAlgn="base" hangingPunct="1">
              <a:spcBef>
                <a:spcPct val="20000"/>
              </a:spcBef>
              <a:spcAft>
                <a:spcPct val="0"/>
              </a:spcAft>
              <a:buChar char="»"/>
              <a:defRPr sz="2000" b="1">
                <a:solidFill>
                  <a:schemeClr val="tx1"/>
                </a:solidFill>
                <a:latin typeface="仿宋_GB2312" pitchFamily="49" charset="-122"/>
                <a:ea typeface="仿宋_GB2312" pitchFamily="49" charset="-122"/>
              </a:defRPr>
            </a:lvl8pPr>
            <a:lvl9pPr marL="3886200" indent="-228600" algn="l" rtl="0" eaLnBrk="1" fontAlgn="base" hangingPunct="1">
              <a:spcBef>
                <a:spcPct val="20000"/>
              </a:spcBef>
              <a:spcAft>
                <a:spcPct val="0"/>
              </a:spcAft>
              <a:buChar char="»"/>
              <a:defRPr sz="2000" b="1">
                <a:solidFill>
                  <a:schemeClr val="tx1"/>
                </a:solidFill>
                <a:latin typeface="仿宋_GB2312" pitchFamily="49" charset="-122"/>
                <a:ea typeface="仿宋_GB2312" pitchFamily="49" charset="-122"/>
              </a:defRPr>
            </a:lvl9pPr>
          </a:lstStyle>
          <a:p>
            <a:pPr marL="0" indent="0" algn="just">
              <a:buClr>
                <a:srgbClr val="99CCFF"/>
              </a:buClr>
              <a:buNone/>
            </a:pPr>
            <a:r>
              <a:rPr lang="zh-CN" altLang="en-US" sz="2000" b="1" dirty="0" smtClean="0">
                <a:solidFill>
                  <a:schemeClr val="accent4">
                    <a:lumMod val="75000"/>
                  </a:schemeClr>
                </a:solidFill>
                <a:latin typeface="黑体" panose="02010609060101010101" pitchFamily="49" charset="-122"/>
                <a:ea typeface="黑体" panose="02010609060101010101" pitchFamily="49" charset="-122"/>
              </a:rPr>
              <a:t>实验结果分析：</a:t>
            </a:r>
            <a:endParaRPr lang="en-US" altLang="zh-CN" sz="2000" dirty="0" smtClean="0">
              <a:solidFill>
                <a:srgbClr val="01779A"/>
              </a:solidFill>
              <a:latin typeface="黑体" panose="02010609060101010101" pitchFamily="49" charset="-122"/>
              <a:ea typeface="黑体" panose="02010609060101010101" pitchFamily="49" charset="-122"/>
            </a:endParaRPr>
          </a:p>
          <a:p>
            <a:pPr algn="just">
              <a:buClr>
                <a:srgbClr val="01779A"/>
              </a:buClr>
              <a:buFont typeface="+mj-ea"/>
              <a:buAutoNum type="circleNumDbPlain" startAt="3"/>
            </a:pPr>
            <a:r>
              <a:rPr lang="zh-CN" altLang="en-US" sz="1600" dirty="0" smtClean="0">
                <a:solidFill>
                  <a:srgbClr val="01779A"/>
                </a:solidFill>
                <a:latin typeface="黑体" panose="02010609060101010101" pitchFamily="49" charset="-122"/>
                <a:ea typeface="黑体" panose="02010609060101010101" pitchFamily="49" charset="-122"/>
              </a:rPr>
              <a:t>斯坦福</a:t>
            </a:r>
            <a:r>
              <a:rPr lang="zh-CN" altLang="en-US" sz="1600" dirty="0">
                <a:solidFill>
                  <a:srgbClr val="01779A"/>
                </a:solidFill>
                <a:latin typeface="黑体" panose="02010609060101010101" pitchFamily="49" charset="-122"/>
                <a:ea typeface="黑体" panose="02010609060101010101" pitchFamily="49" charset="-122"/>
              </a:rPr>
              <a:t>点云数据实验</a:t>
            </a:r>
            <a:endParaRPr lang="en-US" altLang="zh-CN" sz="1600" dirty="0" smtClean="0">
              <a:solidFill>
                <a:srgbClr val="01779A"/>
              </a:solidFill>
              <a:latin typeface="黑体" panose="02010609060101010101" pitchFamily="49" charset="-122"/>
              <a:ea typeface="黑体" panose="02010609060101010101" pitchFamily="49" charset="-122"/>
            </a:endParaRPr>
          </a:p>
        </p:txBody>
      </p:sp>
      <p:sp>
        <p:nvSpPr>
          <p:cNvPr id="4" name="矩形 3"/>
          <p:cNvSpPr/>
          <p:nvPr/>
        </p:nvSpPr>
        <p:spPr>
          <a:xfrm>
            <a:off x="543706" y="2009273"/>
            <a:ext cx="8184776" cy="523220"/>
          </a:xfrm>
          <a:prstGeom prst="rect">
            <a:avLst/>
          </a:prstGeom>
        </p:spPr>
        <p:txBody>
          <a:bodyPr wrap="square">
            <a:spAutoFit/>
          </a:bodyPr>
          <a:lstStyle/>
          <a:p>
            <a:r>
              <a:rPr lang="zh-CN" altLang="en-US" sz="1400" dirty="0" smtClean="0">
                <a:solidFill>
                  <a:srgbClr val="01779A"/>
                </a:solidFill>
                <a:latin typeface="黑体" panose="02010609060101010101" pitchFamily="49" charset="-122"/>
                <a:ea typeface="黑体" panose="02010609060101010101" pitchFamily="49" charset="-122"/>
              </a:rPr>
              <a:t>为了</a:t>
            </a:r>
            <a:r>
              <a:rPr lang="zh-CN" altLang="en-US" sz="1400" dirty="0">
                <a:solidFill>
                  <a:srgbClr val="01779A"/>
                </a:solidFill>
                <a:latin typeface="黑体" panose="02010609060101010101" pitchFamily="49" charset="-122"/>
                <a:ea typeface="黑体" panose="02010609060101010101" pitchFamily="49" charset="-122"/>
              </a:rPr>
              <a:t>验证我们方法的</a:t>
            </a:r>
            <a:r>
              <a:rPr lang="zh-CN" altLang="en-US" sz="1400" dirty="0">
                <a:solidFill>
                  <a:srgbClr val="C00000"/>
                </a:solidFill>
                <a:latin typeface="黑体" panose="02010609060101010101" pitchFamily="49" charset="-122"/>
                <a:ea typeface="黑体" panose="02010609060101010101" pitchFamily="49" charset="-122"/>
              </a:rPr>
              <a:t>通用性</a:t>
            </a:r>
            <a:r>
              <a:rPr lang="zh-CN" altLang="en-US" sz="1400" dirty="0">
                <a:solidFill>
                  <a:srgbClr val="01779A"/>
                </a:solidFill>
                <a:latin typeface="黑体" panose="02010609060101010101" pitchFamily="49" charset="-122"/>
                <a:ea typeface="黑体" panose="02010609060101010101" pitchFamily="49" charset="-122"/>
              </a:rPr>
              <a:t>，我们还使用斯坦福提供的公共点云</a:t>
            </a:r>
            <a:r>
              <a:rPr lang="zh-CN" altLang="en-US" sz="1400" dirty="0" smtClean="0">
                <a:solidFill>
                  <a:srgbClr val="01779A"/>
                </a:solidFill>
                <a:latin typeface="黑体" panose="02010609060101010101" pitchFamily="49" charset="-122"/>
                <a:ea typeface="黑体" panose="02010609060101010101" pitchFamily="49" charset="-122"/>
              </a:rPr>
              <a:t>数据进行</a:t>
            </a:r>
            <a:r>
              <a:rPr lang="zh-CN" altLang="en-US" sz="1400" dirty="0">
                <a:solidFill>
                  <a:srgbClr val="01779A"/>
                </a:solidFill>
                <a:latin typeface="黑体" panose="02010609060101010101" pitchFamily="49" charset="-122"/>
                <a:ea typeface="黑体" panose="02010609060101010101" pitchFamily="49" charset="-122"/>
              </a:rPr>
              <a:t>了实验</a:t>
            </a:r>
            <a:r>
              <a:rPr lang="zh-CN" altLang="en-US" sz="1400" dirty="0" smtClean="0">
                <a:solidFill>
                  <a:srgbClr val="01779A"/>
                </a:solidFill>
                <a:latin typeface="黑体" panose="02010609060101010101" pitchFamily="49" charset="-122"/>
                <a:ea typeface="黑体" panose="02010609060101010101" pitchFamily="49" charset="-122"/>
              </a:rPr>
              <a:t>。</a:t>
            </a:r>
            <a:endParaRPr lang="en-US" altLang="zh-CN" sz="1400" dirty="0" smtClean="0">
              <a:solidFill>
                <a:srgbClr val="01779A"/>
              </a:solidFill>
              <a:latin typeface="黑体" panose="02010609060101010101" pitchFamily="49" charset="-122"/>
              <a:ea typeface="黑体" panose="02010609060101010101" pitchFamily="49" charset="-122"/>
            </a:endParaRPr>
          </a:p>
          <a:p>
            <a:r>
              <a:rPr lang="zh-CN" altLang="en-US" sz="1400" b="1" dirty="0" smtClean="0">
                <a:solidFill>
                  <a:srgbClr val="C00000"/>
                </a:solidFill>
                <a:latin typeface="黑体" panose="02010609060101010101" pitchFamily="49" charset="-122"/>
                <a:ea typeface="黑体" panose="02010609060101010101" pitchFamily="49" charset="-122"/>
              </a:rPr>
              <a:t>数据集：</a:t>
            </a:r>
            <a:r>
              <a:rPr lang="en-US" altLang="zh-CN" sz="1400" dirty="0" smtClean="0">
                <a:solidFill>
                  <a:srgbClr val="01779A"/>
                </a:solidFill>
                <a:latin typeface="Times New Roman" panose="02020603050405020304" pitchFamily="18" charset="0"/>
                <a:ea typeface="黑体" panose="02010609060101010101" pitchFamily="49" charset="-122"/>
                <a:cs typeface="Times New Roman" panose="02020603050405020304" pitchFamily="18" charset="0"/>
              </a:rPr>
              <a:t>Bunny, Happy Buddha, Dragon</a:t>
            </a:r>
            <a:r>
              <a:rPr lang="en-US" altLang="zh-CN" sz="1400" dirty="0">
                <a:solidFill>
                  <a:srgbClr val="01779A"/>
                </a:solidFill>
                <a:latin typeface="Times New Roman" panose="02020603050405020304" pitchFamily="18" charset="0"/>
                <a:ea typeface="黑体" panose="02010609060101010101" pitchFamily="49" charset="-122"/>
                <a:cs typeface="Times New Roman" panose="02020603050405020304" pitchFamily="18" charset="0"/>
              </a:rPr>
              <a:t>, Armadillo, Lucy, Dragon, Thai </a:t>
            </a:r>
            <a:r>
              <a:rPr lang="en-US" altLang="zh-CN" sz="1400" dirty="0" smtClean="0">
                <a:solidFill>
                  <a:srgbClr val="01779A"/>
                </a:solidFill>
                <a:latin typeface="Times New Roman" panose="02020603050405020304" pitchFamily="18" charset="0"/>
                <a:ea typeface="黑体" panose="02010609060101010101" pitchFamily="49" charset="-122"/>
                <a:cs typeface="Times New Roman" panose="02020603050405020304" pitchFamily="18" charset="0"/>
              </a:rPr>
              <a:t>Statue</a:t>
            </a:r>
            <a:r>
              <a:rPr lang="zh-CN" altLang="en-US" sz="1400" dirty="0" smtClean="0">
                <a:solidFill>
                  <a:srgbClr val="01779A"/>
                </a:solidFill>
                <a:latin typeface="Times New Roman" panose="02020603050405020304" pitchFamily="18" charset="0"/>
                <a:ea typeface="黑体" panose="02010609060101010101" pitchFamily="49" charset="-122"/>
                <a:cs typeface="Times New Roman" panose="02020603050405020304" pitchFamily="18" charset="0"/>
              </a:rPr>
              <a:t>共</a:t>
            </a:r>
            <a:r>
              <a:rPr lang="en-US" altLang="zh-CN" sz="1400" dirty="0" smtClean="0">
                <a:solidFill>
                  <a:srgbClr val="01779A"/>
                </a:solidFill>
                <a:latin typeface="Times New Roman" panose="02020603050405020304" pitchFamily="18" charset="0"/>
                <a:ea typeface="黑体" panose="02010609060101010101" pitchFamily="49" charset="-122"/>
                <a:cs typeface="Times New Roman" panose="02020603050405020304" pitchFamily="18" charset="0"/>
              </a:rPr>
              <a:t>7</a:t>
            </a:r>
            <a:r>
              <a:rPr lang="zh-CN" altLang="en-US" sz="1400" dirty="0" smtClean="0">
                <a:solidFill>
                  <a:srgbClr val="01779A"/>
                </a:solidFill>
                <a:latin typeface="Times New Roman" panose="02020603050405020304" pitchFamily="18" charset="0"/>
                <a:ea typeface="黑体" panose="02010609060101010101" pitchFamily="49" charset="-122"/>
                <a:cs typeface="Times New Roman" panose="02020603050405020304" pitchFamily="18" charset="0"/>
              </a:rPr>
              <a:t>个公开点云数据</a:t>
            </a:r>
            <a:endParaRPr lang="zh-CN" altLang="en-US" sz="1400" dirty="0">
              <a:solidFill>
                <a:srgbClr val="01779A"/>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4" name="页脚占位符 3">
            <a:extLst>
              <a:ext uri="{FF2B5EF4-FFF2-40B4-BE49-F238E27FC236}">
                <a16:creationId xmlns:a16="http://schemas.microsoft.com/office/drawing/2014/main" id="{6DE73603-4725-45DF-A725-EA5810F01BD5}"/>
              </a:ext>
            </a:extLst>
          </p:cNvPr>
          <p:cNvSpPr>
            <a:spLocks noGrp="1"/>
          </p:cNvSpPr>
          <p:nvPr>
            <p:ph type="ftr" sz="quarter" idx="12"/>
          </p:nvPr>
        </p:nvSpPr>
        <p:spPr>
          <a:xfrm>
            <a:off x="6529668" y="7019739"/>
            <a:ext cx="2057400"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b="1">
                <a:solidFill>
                  <a:schemeClr val="tx1"/>
                </a:solidFill>
                <a:latin typeface="仿宋_GB2312"/>
                <a:ea typeface="仿宋_GB2312"/>
                <a:cs typeface="仿宋_GB2312"/>
              </a:defRPr>
            </a:lvl2pPr>
            <a:lvl3pPr marL="1143000" indent="-228600">
              <a:spcBef>
                <a:spcPct val="20000"/>
              </a:spcBef>
              <a:buClr>
                <a:schemeClr val="tx1"/>
              </a:buClr>
              <a:buChar char="•"/>
              <a:defRPr sz="2400" b="1">
                <a:solidFill>
                  <a:schemeClr val="tx1"/>
                </a:solidFill>
                <a:latin typeface="仿宋_GB2312"/>
                <a:ea typeface="仿宋_GB2312"/>
                <a:cs typeface="仿宋_GB2312"/>
              </a:defRPr>
            </a:lvl3pPr>
            <a:lvl4pPr marL="1600200" indent="-228600">
              <a:spcBef>
                <a:spcPct val="20000"/>
              </a:spcBef>
              <a:buChar char="–"/>
              <a:defRPr sz="2000" b="1">
                <a:solidFill>
                  <a:schemeClr val="tx1"/>
                </a:solidFill>
                <a:latin typeface="仿宋_GB2312"/>
                <a:ea typeface="仿宋_GB2312"/>
                <a:cs typeface="仿宋_GB2312"/>
              </a:defRPr>
            </a:lvl4pPr>
            <a:lvl5pPr marL="2057400" indent="-228600">
              <a:spcBef>
                <a:spcPct val="20000"/>
              </a:spcBef>
              <a:buChar char="»"/>
              <a:defRPr sz="2000" b="1">
                <a:solidFill>
                  <a:schemeClr val="tx1"/>
                </a:solidFill>
                <a:latin typeface="仿宋_GB2312"/>
                <a:ea typeface="仿宋_GB2312"/>
                <a:cs typeface="仿宋_GB2312"/>
              </a:defRPr>
            </a:lvl5pPr>
            <a:lvl6pPr marL="2514600" indent="-228600" eaLnBrk="0" fontAlgn="base" hangingPunct="0">
              <a:spcBef>
                <a:spcPct val="20000"/>
              </a:spcBef>
              <a:spcAft>
                <a:spcPct val="0"/>
              </a:spcAft>
              <a:buChar char="»"/>
              <a:defRPr sz="2000" b="1">
                <a:solidFill>
                  <a:schemeClr val="tx1"/>
                </a:solidFill>
                <a:latin typeface="仿宋_GB2312"/>
                <a:ea typeface="仿宋_GB2312"/>
                <a:cs typeface="仿宋_GB2312"/>
              </a:defRPr>
            </a:lvl6pPr>
            <a:lvl7pPr marL="2971800" indent="-228600" eaLnBrk="0" fontAlgn="base" hangingPunct="0">
              <a:spcBef>
                <a:spcPct val="20000"/>
              </a:spcBef>
              <a:spcAft>
                <a:spcPct val="0"/>
              </a:spcAft>
              <a:buChar char="»"/>
              <a:defRPr sz="2000" b="1">
                <a:solidFill>
                  <a:schemeClr val="tx1"/>
                </a:solidFill>
                <a:latin typeface="仿宋_GB2312"/>
                <a:ea typeface="仿宋_GB2312"/>
                <a:cs typeface="仿宋_GB2312"/>
              </a:defRPr>
            </a:lvl7pPr>
            <a:lvl8pPr marL="3429000" indent="-228600" eaLnBrk="0" fontAlgn="base" hangingPunct="0">
              <a:spcBef>
                <a:spcPct val="20000"/>
              </a:spcBef>
              <a:spcAft>
                <a:spcPct val="0"/>
              </a:spcAft>
              <a:buChar char="»"/>
              <a:defRPr sz="2000" b="1">
                <a:solidFill>
                  <a:schemeClr val="tx1"/>
                </a:solidFill>
                <a:latin typeface="仿宋_GB2312"/>
                <a:ea typeface="仿宋_GB2312"/>
                <a:cs typeface="仿宋_GB2312"/>
              </a:defRPr>
            </a:lvl8pPr>
            <a:lvl9pPr marL="3886200" indent="-228600" eaLnBrk="0" fontAlgn="base" hangingPunct="0">
              <a:spcBef>
                <a:spcPct val="20000"/>
              </a:spcBef>
              <a:spcAft>
                <a:spcPct val="0"/>
              </a:spcAft>
              <a:buChar char="»"/>
              <a:defRPr sz="2000" b="1">
                <a:solidFill>
                  <a:schemeClr val="tx1"/>
                </a:solidFill>
                <a:latin typeface="仿宋_GB2312"/>
                <a:ea typeface="仿宋_GB2312"/>
                <a:cs typeface="仿宋_GB2312"/>
              </a:defRPr>
            </a:lvl9pPr>
          </a:lstStyle>
          <a:p>
            <a:pPr>
              <a:spcBef>
                <a:spcPct val="0"/>
              </a:spcBef>
              <a:buClrTx/>
              <a:buFontTx/>
              <a:buNone/>
            </a:pPr>
            <a:r>
              <a:rPr lang="zh-CN" altLang="en-US" sz="1400" dirty="0">
                <a:latin typeface="STXingkai" panose="02010800040101010101" pitchFamily="2" charset="-122"/>
              </a:rPr>
              <a:t>北京航空航天大学</a:t>
            </a:r>
            <a:endParaRPr lang="en-US" altLang="zh-CN" sz="1400" dirty="0">
              <a:latin typeface="STXingkai" panose="02010800040101010101" pitchFamily="2" charset="-122"/>
            </a:endParaRPr>
          </a:p>
        </p:txBody>
      </p:sp>
      <p:graphicFrame>
        <p:nvGraphicFramePr>
          <p:cNvPr id="15" name="表格 14"/>
          <p:cNvGraphicFramePr>
            <a:graphicFrameLocks noGrp="1"/>
          </p:cNvGraphicFramePr>
          <p:nvPr>
            <p:extLst>
              <p:ext uri="{D42A27DB-BD31-4B8C-83A1-F6EECF244321}">
                <p14:modId xmlns:p14="http://schemas.microsoft.com/office/powerpoint/2010/main" val="1500137900"/>
              </p:ext>
            </p:extLst>
          </p:nvPr>
        </p:nvGraphicFramePr>
        <p:xfrm>
          <a:off x="177817" y="2596871"/>
          <a:ext cx="7228797" cy="2090400"/>
        </p:xfrm>
        <a:graphic>
          <a:graphicData uri="http://schemas.openxmlformats.org/drawingml/2006/table">
            <a:tbl>
              <a:tblPr firstRow="1" firstCol="1" bandRow="1"/>
              <a:tblGrid>
                <a:gridCol w="731111">
                  <a:extLst>
                    <a:ext uri="{9D8B030D-6E8A-4147-A177-3AD203B41FA5}">
                      <a16:colId xmlns:a16="http://schemas.microsoft.com/office/drawing/2014/main" val="2409009522"/>
                    </a:ext>
                  </a:extLst>
                </a:gridCol>
                <a:gridCol w="608640">
                  <a:extLst>
                    <a:ext uri="{9D8B030D-6E8A-4147-A177-3AD203B41FA5}">
                      <a16:colId xmlns:a16="http://schemas.microsoft.com/office/drawing/2014/main" val="2757709594"/>
                    </a:ext>
                  </a:extLst>
                </a:gridCol>
                <a:gridCol w="669876">
                  <a:extLst>
                    <a:ext uri="{9D8B030D-6E8A-4147-A177-3AD203B41FA5}">
                      <a16:colId xmlns:a16="http://schemas.microsoft.com/office/drawing/2014/main" val="2925449530"/>
                    </a:ext>
                  </a:extLst>
                </a:gridCol>
                <a:gridCol w="669876">
                  <a:extLst>
                    <a:ext uri="{9D8B030D-6E8A-4147-A177-3AD203B41FA5}">
                      <a16:colId xmlns:a16="http://schemas.microsoft.com/office/drawing/2014/main" val="217579408"/>
                    </a:ext>
                  </a:extLst>
                </a:gridCol>
                <a:gridCol w="669876">
                  <a:extLst>
                    <a:ext uri="{9D8B030D-6E8A-4147-A177-3AD203B41FA5}">
                      <a16:colId xmlns:a16="http://schemas.microsoft.com/office/drawing/2014/main" val="3653930106"/>
                    </a:ext>
                  </a:extLst>
                </a:gridCol>
                <a:gridCol w="669876">
                  <a:extLst>
                    <a:ext uri="{9D8B030D-6E8A-4147-A177-3AD203B41FA5}">
                      <a16:colId xmlns:a16="http://schemas.microsoft.com/office/drawing/2014/main" val="4020766964"/>
                    </a:ext>
                  </a:extLst>
                </a:gridCol>
                <a:gridCol w="669876">
                  <a:extLst>
                    <a:ext uri="{9D8B030D-6E8A-4147-A177-3AD203B41FA5}">
                      <a16:colId xmlns:a16="http://schemas.microsoft.com/office/drawing/2014/main" val="436532388"/>
                    </a:ext>
                  </a:extLst>
                </a:gridCol>
                <a:gridCol w="669876">
                  <a:extLst>
                    <a:ext uri="{9D8B030D-6E8A-4147-A177-3AD203B41FA5}">
                      <a16:colId xmlns:a16="http://schemas.microsoft.com/office/drawing/2014/main" val="1787671800"/>
                    </a:ext>
                  </a:extLst>
                </a:gridCol>
                <a:gridCol w="669876">
                  <a:extLst>
                    <a:ext uri="{9D8B030D-6E8A-4147-A177-3AD203B41FA5}">
                      <a16:colId xmlns:a16="http://schemas.microsoft.com/office/drawing/2014/main" val="61448398"/>
                    </a:ext>
                  </a:extLst>
                </a:gridCol>
                <a:gridCol w="669876">
                  <a:extLst>
                    <a:ext uri="{9D8B030D-6E8A-4147-A177-3AD203B41FA5}">
                      <a16:colId xmlns:a16="http://schemas.microsoft.com/office/drawing/2014/main" val="1133845582"/>
                    </a:ext>
                  </a:extLst>
                </a:gridCol>
                <a:gridCol w="530038">
                  <a:extLst>
                    <a:ext uri="{9D8B030D-6E8A-4147-A177-3AD203B41FA5}">
                      <a16:colId xmlns:a16="http://schemas.microsoft.com/office/drawing/2014/main" val="4045722928"/>
                    </a:ext>
                  </a:extLst>
                </a:gridCol>
              </a:tblGrid>
              <a:tr h="266051">
                <a:tc rowSpan="2">
                  <a:txBody>
                    <a:bodyPr/>
                    <a:lstStyle/>
                    <a:p>
                      <a:pPr algn="ctr">
                        <a:spcAft>
                          <a:spcPts val="0"/>
                        </a:spcAft>
                      </a:pPr>
                      <a:r>
                        <a:rPr lang="en-US" sz="1100" b="1" dirty="0">
                          <a:effectLst/>
                          <a:latin typeface="Times New Roman" panose="02020603050405020304" pitchFamily="18" charset="0"/>
                          <a:ea typeface="宋体" panose="02010600030101010101" pitchFamily="2" charset="-122"/>
                        </a:rPr>
                        <a:t>Result</a:t>
                      </a:r>
                      <a:endParaRPr lang="zh-CN" sz="1100" b="1" dirty="0">
                        <a:effectLst/>
                        <a:latin typeface="Times New Roman" panose="02020603050405020304" pitchFamily="18" charset="0"/>
                        <a:ea typeface="宋体" panose="02010600030101010101" pitchFamily="2" charset="-122"/>
                      </a:endParaRPr>
                    </a:p>
                  </a:txBody>
                  <a:tcPr marL="97980" marR="979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2">
                  <a:txBody>
                    <a:bodyPr/>
                    <a:lstStyle/>
                    <a:p>
                      <a:pPr algn="ctr">
                        <a:spcAft>
                          <a:spcPts val="0"/>
                        </a:spcAft>
                      </a:pPr>
                      <a:r>
                        <a:rPr lang="en-US" sz="1100" b="1">
                          <a:effectLst/>
                          <a:latin typeface="Times New Roman" panose="02020603050405020304" pitchFamily="18" charset="0"/>
                          <a:ea typeface="宋体" panose="02010600030101010101" pitchFamily="2" charset="-122"/>
                        </a:rPr>
                        <a:t>scene1</a:t>
                      </a:r>
                      <a:endParaRPr lang="zh-CN" sz="1100" b="1">
                        <a:effectLst/>
                        <a:latin typeface="Times New Roman" panose="02020603050405020304" pitchFamily="18" charset="0"/>
                        <a:ea typeface="宋体" panose="02010600030101010101" pitchFamily="2" charset="-122"/>
                      </a:endParaRPr>
                    </a:p>
                  </a:txBody>
                  <a:tcPr marL="97980" marR="979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gridSpan="2">
                  <a:txBody>
                    <a:bodyPr/>
                    <a:lstStyle/>
                    <a:p>
                      <a:pPr algn="ctr" fontAlgn="b">
                        <a:spcAft>
                          <a:spcPts val="0"/>
                        </a:spcAft>
                      </a:pPr>
                      <a:r>
                        <a:rPr lang="en-US" sz="1100" b="1">
                          <a:effectLst/>
                          <a:latin typeface="Times New Roman" panose="02020603050405020304" pitchFamily="18" charset="0"/>
                          <a:ea typeface="宋体" panose="02010600030101010101" pitchFamily="2" charset="-122"/>
                        </a:rPr>
                        <a:t>scene2</a:t>
                      </a:r>
                      <a:endParaRPr lang="zh-CN" sz="1400">
                        <a:effectLst/>
                        <a:latin typeface="Times New Roman" panose="02020603050405020304" pitchFamily="18" charset="0"/>
                        <a:ea typeface="宋体" panose="02010600030101010101" pitchFamily="2" charset="-122"/>
                      </a:endParaRPr>
                    </a:p>
                  </a:txBody>
                  <a:tcPr marL="97980" marR="979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gridSpan="2">
                  <a:txBody>
                    <a:bodyPr/>
                    <a:lstStyle/>
                    <a:p>
                      <a:pPr algn="ctr" fontAlgn="b">
                        <a:spcAft>
                          <a:spcPts val="0"/>
                        </a:spcAft>
                      </a:pPr>
                      <a:r>
                        <a:rPr lang="en-US" sz="1100" b="1">
                          <a:effectLst/>
                          <a:latin typeface="Times New Roman" panose="02020603050405020304" pitchFamily="18" charset="0"/>
                          <a:ea typeface="宋体" panose="02010600030101010101" pitchFamily="2" charset="-122"/>
                        </a:rPr>
                        <a:t>scene3</a:t>
                      </a:r>
                      <a:endParaRPr lang="zh-CN" sz="1400">
                        <a:effectLst/>
                        <a:latin typeface="Times New Roman" panose="02020603050405020304" pitchFamily="18" charset="0"/>
                        <a:ea typeface="宋体" panose="02010600030101010101" pitchFamily="2" charset="-122"/>
                      </a:endParaRPr>
                    </a:p>
                  </a:txBody>
                  <a:tcPr marL="97980" marR="979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gridSpan="2">
                  <a:txBody>
                    <a:bodyPr/>
                    <a:lstStyle/>
                    <a:p>
                      <a:pPr algn="ctr" fontAlgn="b">
                        <a:spcAft>
                          <a:spcPts val="0"/>
                        </a:spcAft>
                      </a:pPr>
                      <a:r>
                        <a:rPr lang="en-US" sz="1100" b="1">
                          <a:effectLst/>
                          <a:latin typeface="Times New Roman" panose="02020603050405020304" pitchFamily="18" charset="0"/>
                          <a:ea typeface="宋体" panose="02010600030101010101" pitchFamily="2" charset="-122"/>
                        </a:rPr>
                        <a:t>scene4</a:t>
                      </a:r>
                      <a:endParaRPr lang="zh-CN" sz="1400">
                        <a:effectLst/>
                        <a:latin typeface="Times New Roman" panose="02020603050405020304" pitchFamily="18" charset="0"/>
                        <a:ea typeface="宋体" panose="02010600030101010101" pitchFamily="2" charset="-122"/>
                      </a:endParaRPr>
                    </a:p>
                  </a:txBody>
                  <a:tcPr marL="97980" marR="979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gridSpan="2">
                  <a:txBody>
                    <a:bodyPr/>
                    <a:lstStyle/>
                    <a:p>
                      <a:pPr algn="ctr" fontAlgn="b">
                        <a:spcAft>
                          <a:spcPts val="0"/>
                        </a:spcAft>
                      </a:pPr>
                      <a:r>
                        <a:rPr lang="en-US" sz="1100" b="1">
                          <a:effectLst/>
                          <a:latin typeface="Times New Roman" panose="02020603050405020304" pitchFamily="18" charset="0"/>
                          <a:ea typeface="宋体" panose="02010600030101010101" pitchFamily="2" charset="-122"/>
                        </a:rPr>
                        <a:t>scene5</a:t>
                      </a:r>
                      <a:endParaRPr lang="zh-CN" sz="1400">
                        <a:effectLst/>
                        <a:latin typeface="Times New Roman" panose="02020603050405020304" pitchFamily="18" charset="0"/>
                        <a:ea typeface="宋体" panose="02010600030101010101" pitchFamily="2" charset="-122"/>
                      </a:endParaRPr>
                    </a:p>
                  </a:txBody>
                  <a:tcPr marL="97980" marR="979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extLst>
                  <a:ext uri="{0D108BD9-81ED-4DB2-BD59-A6C34878D82A}">
                    <a16:rowId xmlns:a16="http://schemas.microsoft.com/office/drawing/2014/main" val="113173365"/>
                  </a:ext>
                </a:extLst>
              </a:tr>
              <a:tr h="494094">
                <a:tc vMerge="1">
                  <a:txBody>
                    <a:bodyPr/>
                    <a:lstStyle/>
                    <a:p>
                      <a:endParaRPr lang="zh-CN" altLang="en-US"/>
                    </a:p>
                  </a:txBody>
                  <a:tcPr/>
                </a:tc>
                <a:tc>
                  <a:txBody>
                    <a:bodyPr/>
                    <a:lstStyle/>
                    <a:p>
                      <a:pPr algn="ctr" fontAlgn="b">
                        <a:spcAft>
                          <a:spcPts val="0"/>
                        </a:spcAft>
                      </a:pPr>
                      <a:r>
                        <a:rPr lang="en-US" sz="1000" b="1" i="1" dirty="0">
                          <a:effectLst/>
                          <a:latin typeface="Times New Roman" panose="02020603050405020304" pitchFamily="18" charset="0"/>
                          <a:ea typeface="宋体" panose="02010600030101010101" pitchFamily="2" charset="-122"/>
                        </a:rPr>
                        <a:t>Precision</a:t>
                      </a:r>
                      <a:endParaRPr lang="zh-CN" sz="1400" dirty="0">
                        <a:effectLst/>
                        <a:latin typeface="Times New Roman" panose="02020603050405020304" pitchFamily="18" charset="0"/>
                        <a:ea typeface="宋体" panose="02010600030101010101" pitchFamily="2" charset="-122"/>
                      </a:endParaRPr>
                    </a:p>
                  </a:txBody>
                  <a:tcPr marL="97980" marR="979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spcAft>
                          <a:spcPts val="0"/>
                        </a:spcAft>
                      </a:pPr>
                      <a:r>
                        <a:rPr lang="en-US" sz="1000" b="1" i="1" dirty="0">
                          <a:effectLst/>
                          <a:latin typeface="Times New Roman" panose="02020603050405020304" pitchFamily="18" charset="0"/>
                          <a:ea typeface="宋体" panose="02010600030101010101" pitchFamily="2" charset="-122"/>
                        </a:rPr>
                        <a:t>RMSE</a:t>
                      </a:r>
                      <a:endParaRPr lang="zh-CN" sz="1400" dirty="0">
                        <a:effectLst/>
                        <a:latin typeface="Times New Roman" panose="02020603050405020304" pitchFamily="18" charset="0"/>
                        <a:ea typeface="宋体" panose="02010600030101010101" pitchFamily="2" charset="-122"/>
                      </a:endParaRPr>
                    </a:p>
                  </a:txBody>
                  <a:tcPr marL="97980" marR="979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spcAft>
                          <a:spcPts val="0"/>
                        </a:spcAft>
                      </a:pPr>
                      <a:r>
                        <a:rPr lang="en-US" sz="1000" b="1" i="1">
                          <a:effectLst/>
                          <a:latin typeface="Times New Roman" panose="02020603050405020304" pitchFamily="18" charset="0"/>
                          <a:ea typeface="宋体" panose="02010600030101010101" pitchFamily="2" charset="-122"/>
                        </a:rPr>
                        <a:t>Precision</a:t>
                      </a:r>
                      <a:endParaRPr lang="zh-CN" sz="1400">
                        <a:effectLst/>
                        <a:latin typeface="Times New Roman" panose="02020603050405020304" pitchFamily="18" charset="0"/>
                        <a:ea typeface="宋体" panose="02010600030101010101" pitchFamily="2" charset="-122"/>
                      </a:endParaRPr>
                    </a:p>
                  </a:txBody>
                  <a:tcPr marL="97980" marR="979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spcAft>
                          <a:spcPts val="0"/>
                        </a:spcAft>
                      </a:pPr>
                      <a:r>
                        <a:rPr lang="en-US" sz="1000" b="1" i="1">
                          <a:effectLst/>
                          <a:latin typeface="Times New Roman" panose="02020603050405020304" pitchFamily="18" charset="0"/>
                          <a:ea typeface="宋体" panose="02010600030101010101" pitchFamily="2" charset="-122"/>
                        </a:rPr>
                        <a:t>RMSE</a:t>
                      </a:r>
                      <a:endParaRPr lang="zh-CN" sz="1400">
                        <a:effectLst/>
                        <a:latin typeface="Times New Roman" panose="02020603050405020304" pitchFamily="18" charset="0"/>
                        <a:ea typeface="宋体" panose="02010600030101010101" pitchFamily="2" charset="-122"/>
                      </a:endParaRPr>
                    </a:p>
                  </a:txBody>
                  <a:tcPr marL="97980" marR="979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spcAft>
                          <a:spcPts val="0"/>
                        </a:spcAft>
                      </a:pPr>
                      <a:r>
                        <a:rPr lang="en-US" sz="1000" b="1" i="1">
                          <a:effectLst/>
                          <a:latin typeface="Times New Roman" panose="02020603050405020304" pitchFamily="18" charset="0"/>
                          <a:ea typeface="宋体" panose="02010600030101010101" pitchFamily="2" charset="-122"/>
                        </a:rPr>
                        <a:t>Precision</a:t>
                      </a:r>
                      <a:endParaRPr lang="zh-CN" sz="1400">
                        <a:effectLst/>
                        <a:latin typeface="Times New Roman" panose="02020603050405020304" pitchFamily="18" charset="0"/>
                        <a:ea typeface="宋体" panose="02010600030101010101" pitchFamily="2" charset="-122"/>
                      </a:endParaRPr>
                    </a:p>
                  </a:txBody>
                  <a:tcPr marL="97980" marR="979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spcAft>
                          <a:spcPts val="0"/>
                        </a:spcAft>
                      </a:pPr>
                      <a:r>
                        <a:rPr lang="en-US" sz="1000" b="1" i="1">
                          <a:effectLst/>
                          <a:latin typeface="Times New Roman" panose="02020603050405020304" pitchFamily="18" charset="0"/>
                          <a:ea typeface="宋体" panose="02010600030101010101" pitchFamily="2" charset="-122"/>
                        </a:rPr>
                        <a:t>RMSE</a:t>
                      </a:r>
                      <a:endParaRPr lang="zh-CN" sz="1400">
                        <a:effectLst/>
                        <a:latin typeface="Times New Roman" panose="02020603050405020304" pitchFamily="18" charset="0"/>
                        <a:ea typeface="宋体" panose="02010600030101010101" pitchFamily="2" charset="-122"/>
                      </a:endParaRPr>
                    </a:p>
                  </a:txBody>
                  <a:tcPr marL="97980" marR="979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spcAft>
                          <a:spcPts val="0"/>
                        </a:spcAft>
                      </a:pPr>
                      <a:r>
                        <a:rPr lang="en-US" sz="1000" b="1" i="1">
                          <a:effectLst/>
                          <a:latin typeface="Times New Roman" panose="02020603050405020304" pitchFamily="18" charset="0"/>
                          <a:ea typeface="宋体" panose="02010600030101010101" pitchFamily="2" charset="-122"/>
                        </a:rPr>
                        <a:t>Precision</a:t>
                      </a:r>
                      <a:endParaRPr lang="zh-CN" sz="1400">
                        <a:effectLst/>
                        <a:latin typeface="Times New Roman" panose="02020603050405020304" pitchFamily="18" charset="0"/>
                        <a:ea typeface="宋体" panose="02010600030101010101" pitchFamily="2" charset="-122"/>
                      </a:endParaRPr>
                    </a:p>
                  </a:txBody>
                  <a:tcPr marL="97980" marR="979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spcAft>
                          <a:spcPts val="0"/>
                        </a:spcAft>
                      </a:pPr>
                      <a:r>
                        <a:rPr lang="en-US" sz="1000" b="1" i="1">
                          <a:effectLst/>
                          <a:latin typeface="Times New Roman" panose="02020603050405020304" pitchFamily="18" charset="0"/>
                          <a:ea typeface="宋体" panose="02010600030101010101" pitchFamily="2" charset="-122"/>
                        </a:rPr>
                        <a:t>RMSE</a:t>
                      </a:r>
                      <a:endParaRPr lang="zh-CN" sz="1400">
                        <a:effectLst/>
                        <a:latin typeface="Times New Roman" panose="02020603050405020304" pitchFamily="18" charset="0"/>
                        <a:ea typeface="宋体" panose="02010600030101010101" pitchFamily="2" charset="-122"/>
                      </a:endParaRPr>
                    </a:p>
                  </a:txBody>
                  <a:tcPr marL="97980" marR="979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spcAft>
                          <a:spcPts val="0"/>
                        </a:spcAft>
                      </a:pPr>
                      <a:r>
                        <a:rPr lang="en-US" sz="1000" b="1" i="1">
                          <a:effectLst/>
                          <a:latin typeface="Times New Roman" panose="02020603050405020304" pitchFamily="18" charset="0"/>
                          <a:ea typeface="宋体" panose="02010600030101010101" pitchFamily="2" charset="-122"/>
                        </a:rPr>
                        <a:t>Precision</a:t>
                      </a:r>
                      <a:endParaRPr lang="zh-CN" sz="1400">
                        <a:effectLst/>
                        <a:latin typeface="Times New Roman" panose="02020603050405020304" pitchFamily="18" charset="0"/>
                        <a:ea typeface="宋体" panose="02010600030101010101" pitchFamily="2" charset="-122"/>
                      </a:endParaRPr>
                    </a:p>
                  </a:txBody>
                  <a:tcPr marL="97980" marR="979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spcAft>
                          <a:spcPts val="0"/>
                        </a:spcAft>
                      </a:pPr>
                      <a:r>
                        <a:rPr lang="en-US" sz="1000" b="1" i="1">
                          <a:effectLst/>
                          <a:latin typeface="Times New Roman" panose="02020603050405020304" pitchFamily="18" charset="0"/>
                          <a:ea typeface="宋体" panose="02010600030101010101" pitchFamily="2" charset="-122"/>
                        </a:rPr>
                        <a:t>RMSE</a:t>
                      </a:r>
                      <a:endParaRPr lang="zh-CN" sz="1400">
                        <a:effectLst/>
                        <a:latin typeface="Times New Roman" panose="02020603050405020304" pitchFamily="18" charset="0"/>
                        <a:ea typeface="宋体" panose="02010600030101010101" pitchFamily="2" charset="-122"/>
                      </a:endParaRPr>
                    </a:p>
                  </a:txBody>
                  <a:tcPr marL="97980" marR="979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06593908"/>
                  </a:ext>
                </a:extLst>
              </a:tr>
              <a:tr h="266051">
                <a:tc>
                  <a:txBody>
                    <a:bodyPr/>
                    <a:lstStyle/>
                    <a:p>
                      <a:pPr algn="ctr">
                        <a:spcAft>
                          <a:spcPts val="0"/>
                        </a:spcAft>
                      </a:pPr>
                      <a:r>
                        <a:rPr lang="en-US" sz="1300" dirty="0">
                          <a:effectLst/>
                          <a:latin typeface="Times New Roman" panose="02020603050405020304" pitchFamily="18" charset="0"/>
                          <a:ea typeface="宋体" panose="02010600030101010101" pitchFamily="2" charset="-122"/>
                        </a:rPr>
                        <a:t>NN</a:t>
                      </a:r>
                      <a:endParaRPr lang="zh-CN" sz="1300" dirty="0">
                        <a:effectLst/>
                        <a:latin typeface="Times New Roman" panose="02020603050405020304" pitchFamily="18" charset="0"/>
                        <a:ea typeface="宋体" panose="02010600030101010101" pitchFamily="2" charset="-122"/>
                      </a:endParaRPr>
                    </a:p>
                  </a:txBody>
                  <a:tcPr marL="97980" marR="979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300" dirty="0">
                          <a:effectLst/>
                          <a:latin typeface="Times New Roman" panose="02020603050405020304" pitchFamily="18" charset="0"/>
                          <a:ea typeface="宋体" panose="02010600030101010101" pitchFamily="2" charset="-122"/>
                        </a:rPr>
                        <a:t>0.616</a:t>
                      </a:r>
                      <a:endParaRPr lang="zh-CN" sz="1300" dirty="0">
                        <a:effectLst/>
                        <a:latin typeface="Times New Roman" panose="02020603050405020304" pitchFamily="18" charset="0"/>
                        <a:ea typeface="宋体" panose="02010600030101010101" pitchFamily="2" charset="-122"/>
                      </a:endParaRPr>
                    </a:p>
                  </a:txBody>
                  <a:tcPr marL="97980" marR="979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spcAft>
                          <a:spcPts val="0"/>
                        </a:spcAft>
                      </a:pPr>
                      <a:r>
                        <a:rPr lang="en-US" sz="1300" dirty="0">
                          <a:effectLst/>
                          <a:latin typeface="Times New Roman" panose="02020603050405020304" pitchFamily="18" charset="0"/>
                          <a:ea typeface="宋体" panose="02010600030101010101" pitchFamily="2" charset="-122"/>
                        </a:rPr>
                        <a:t>6.47</a:t>
                      </a:r>
                      <a:endParaRPr lang="zh-CN" sz="1300" dirty="0">
                        <a:effectLst/>
                        <a:latin typeface="Times New Roman" panose="02020603050405020304" pitchFamily="18" charset="0"/>
                        <a:ea typeface="宋体" panose="02010600030101010101" pitchFamily="2" charset="-122"/>
                      </a:endParaRPr>
                    </a:p>
                  </a:txBody>
                  <a:tcPr marL="97980" marR="979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spcAft>
                          <a:spcPts val="0"/>
                        </a:spcAft>
                      </a:pPr>
                      <a:r>
                        <a:rPr lang="en-US" sz="1300" dirty="0">
                          <a:effectLst/>
                          <a:latin typeface="Times New Roman" panose="02020603050405020304" pitchFamily="18" charset="0"/>
                          <a:ea typeface="宋体" panose="02010600030101010101" pitchFamily="2" charset="-122"/>
                        </a:rPr>
                        <a:t>0.543</a:t>
                      </a:r>
                      <a:endParaRPr lang="zh-CN" sz="1300" dirty="0">
                        <a:effectLst/>
                        <a:latin typeface="Times New Roman" panose="02020603050405020304" pitchFamily="18" charset="0"/>
                        <a:ea typeface="宋体" panose="02010600030101010101" pitchFamily="2" charset="-122"/>
                      </a:endParaRPr>
                    </a:p>
                  </a:txBody>
                  <a:tcPr marL="97980" marR="979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spcAft>
                          <a:spcPts val="0"/>
                        </a:spcAft>
                      </a:pPr>
                      <a:r>
                        <a:rPr lang="en-US" sz="1300" dirty="0">
                          <a:effectLst/>
                          <a:latin typeface="Times New Roman" panose="02020603050405020304" pitchFamily="18" charset="0"/>
                          <a:ea typeface="宋体" panose="02010600030101010101" pitchFamily="2" charset="-122"/>
                        </a:rPr>
                        <a:t>12.24</a:t>
                      </a:r>
                      <a:endParaRPr lang="zh-CN" sz="1300" dirty="0">
                        <a:effectLst/>
                        <a:latin typeface="Times New Roman" panose="02020603050405020304" pitchFamily="18" charset="0"/>
                        <a:ea typeface="宋体" panose="02010600030101010101" pitchFamily="2" charset="-122"/>
                      </a:endParaRPr>
                    </a:p>
                  </a:txBody>
                  <a:tcPr marL="97980" marR="979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spcAft>
                          <a:spcPts val="0"/>
                        </a:spcAft>
                      </a:pPr>
                      <a:r>
                        <a:rPr lang="en-US" sz="1300" dirty="0">
                          <a:effectLst/>
                          <a:latin typeface="Times New Roman" panose="02020603050405020304" pitchFamily="18" charset="0"/>
                          <a:ea typeface="宋体" panose="02010600030101010101" pitchFamily="2" charset="-122"/>
                        </a:rPr>
                        <a:t>0.504</a:t>
                      </a:r>
                      <a:endParaRPr lang="zh-CN" sz="1300" dirty="0">
                        <a:effectLst/>
                        <a:latin typeface="Times New Roman" panose="02020603050405020304" pitchFamily="18" charset="0"/>
                        <a:ea typeface="宋体" panose="02010600030101010101" pitchFamily="2" charset="-122"/>
                      </a:endParaRPr>
                    </a:p>
                  </a:txBody>
                  <a:tcPr marL="97980" marR="979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spcAft>
                          <a:spcPts val="0"/>
                        </a:spcAft>
                      </a:pPr>
                      <a:r>
                        <a:rPr lang="en-US" sz="1300">
                          <a:effectLst/>
                          <a:latin typeface="Times New Roman" panose="02020603050405020304" pitchFamily="18" charset="0"/>
                          <a:ea typeface="宋体" panose="02010600030101010101" pitchFamily="2" charset="-122"/>
                        </a:rPr>
                        <a:t>15.81</a:t>
                      </a:r>
                      <a:endParaRPr lang="zh-CN" sz="1300">
                        <a:effectLst/>
                        <a:latin typeface="Times New Roman" panose="02020603050405020304" pitchFamily="18" charset="0"/>
                        <a:ea typeface="宋体" panose="02010600030101010101" pitchFamily="2" charset="-122"/>
                      </a:endParaRPr>
                    </a:p>
                  </a:txBody>
                  <a:tcPr marL="97980" marR="979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spcAft>
                          <a:spcPts val="0"/>
                        </a:spcAft>
                      </a:pPr>
                      <a:r>
                        <a:rPr lang="en-US" sz="1300">
                          <a:effectLst/>
                          <a:latin typeface="Times New Roman" panose="02020603050405020304" pitchFamily="18" charset="0"/>
                          <a:ea typeface="宋体" panose="02010600030101010101" pitchFamily="2" charset="-122"/>
                        </a:rPr>
                        <a:t>0.453</a:t>
                      </a:r>
                      <a:endParaRPr lang="zh-CN" sz="1300">
                        <a:effectLst/>
                        <a:latin typeface="Times New Roman" panose="02020603050405020304" pitchFamily="18" charset="0"/>
                        <a:ea typeface="宋体" panose="02010600030101010101" pitchFamily="2" charset="-122"/>
                      </a:endParaRPr>
                    </a:p>
                  </a:txBody>
                  <a:tcPr marL="97980" marR="979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spcAft>
                          <a:spcPts val="0"/>
                        </a:spcAft>
                      </a:pPr>
                      <a:r>
                        <a:rPr lang="en-US" sz="1300">
                          <a:effectLst/>
                          <a:latin typeface="Times New Roman" panose="02020603050405020304" pitchFamily="18" charset="0"/>
                          <a:ea typeface="宋体" panose="02010600030101010101" pitchFamily="2" charset="-122"/>
                        </a:rPr>
                        <a:t>18.40</a:t>
                      </a:r>
                      <a:endParaRPr lang="zh-CN" sz="1300">
                        <a:effectLst/>
                        <a:latin typeface="Times New Roman" panose="02020603050405020304" pitchFamily="18" charset="0"/>
                        <a:ea typeface="宋体" panose="02010600030101010101" pitchFamily="2" charset="-122"/>
                      </a:endParaRPr>
                    </a:p>
                  </a:txBody>
                  <a:tcPr marL="97980" marR="979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spcAft>
                          <a:spcPts val="0"/>
                        </a:spcAft>
                      </a:pPr>
                      <a:r>
                        <a:rPr lang="en-US" sz="1300">
                          <a:effectLst/>
                          <a:latin typeface="Times New Roman" panose="02020603050405020304" pitchFamily="18" charset="0"/>
                          <a:ea typeface="宋体" panose="02010600030101010101" pitchFamily="2" charset="-122"/>
                        </a:rPr>
                        <a:t>0.397</a:t>
                      </a:r>
                      <a:endParaRPr lang="zh-CN" sz="1300">
                        <a:effectLst/>
                        <a:latin typeface="Times New Roman" panose="02020603050405020304" pitchFamily="18" charset="0"/>
                        <a:ea typeface="宋体" panose="02010600030101010101" pitchFamily="2" charset="-122"/>
                      </a:endParaRPr>
                    </a:p>
                  </a:txBody>
                  <a:tcPr marL="97980" marR="979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spcAft>
                          <a:spcPts val="0"/>
                        </a:spcAft>
                      </a:pPr>
                      <a:r>
                        <a:rPr lang="en-US" sz="1300" dirty="0" smtClean="0">
                          <a:effectLst/>
                          <a:latin typeface="Times New Roman" panose="02020603050405020304" pitchFamily="18" charset="0"/>
                          <a:ea typeface="宋体" panose="02010600030101010101" pitchFamily="2" charset="-122"/>
                        </a:rPr>
                        <a:t>23.1</a:t>
                      </a:r>
                      <a:endParaRPr lang="zh-CN" sz="1300" dirty="0">
                        <a:effectLst/>
                        <a:latin typeface="Times New Roman" panose="02020603050405020304" pitchFamily="18" charset="0"/>
                        <a:ea typeface="宋体" panose="02010600030101010101" pitchFamily="2" charset="-122"/>
                      </a:endParaRPr>
                    </a:p>
                  </a:txBody>
                  <a:tcPr marL="97980" marR="979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80588322"/>
                  </a:ext>
                </a:extLst>
              </a:tr>
              <a:tr h="266051">
                <a:tc>
                  <a:txBody>
                    <a:bodyPr/>
                    <a:lstStyle/>
                    <a:p>
                      <a:pPr algn="ctr" fontAlgn="b">
                        <a:spcAft>
                          <a:spcPts val="0"/>
                        </a:spcAft>
                      </a:pPr>
                      <a:r>
                        <a:rPr lang="en-US" sz="1300">
                          <a:effectLst/>
                          <a:latin typeface="Times New Roman" panose="02020603050405020304" pitchFamily="18" charset="0"/>
                          <a:ea typeface="Calibri" panose="020F0502020204030204" pitchFamily="34" charset="0"/>
                        </a:rPr>
                        <a:t>NNDR</a:t>
                      </a:r>
                      <a:endParaRPr lang="zh-CN" sz="1300">
                        <a:effectLst/>
                        <a:latin typeface="Times New Roman" panose="02020603050405020304" pitchFamily="18" charset="0"/>
                        <a:ea typeface="宋体" panose="02010600030101010101" pitchFamily="2" charset="-122"/>
                      </a:endParaRPr>
                    </a:p>
                  </a:txBody>
                  <a:tcPr marL="97980" marR="979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300" dirty="0">
                          <a:effectLst/>
                          <a:latin typeface="Times New Roman" panose="02020603050405020304" pitchFamily="18" charset="0"/>
                          <a:ea typeface="宋体" panose="02010600030101010101" pitchFamily="2" charset="-122"/>
                        </a:rPr>
                        <a:t>0.744</a:t>
                      </a:r>
                      <a:endParaRPr lang="zh-CN" sz="1300" dirty="0">
                        <a:effectLst/>
                        <a:latin typeface="Times New Roman" panose="02020603050405020304" pitchFamily="18" charset="0"/>
                        <a:ea typeface="宋体" panose="02010600030101010101" pitchFamily="2" charset="-122"/>
                      </a:endParaRPr>
                    </a:p>
                  </a:txBody>
                  <a:tcPr marL="97980" marR="979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spcAft>
                          <a:spcPts val="0"/>
                        </a:spcAft>
                      </a:pPr>
                      <a:r>
                        <a:rPr lang="en-US" sz="1300" dirty="0">
                          <a:effectLst/>
                          <a:latin typeface="Times New Roman" panose="02020603050405020304" pitchFamily="18" charset="0"/>
                          <a:ea typeface="宋体" panose="02010600030101010101" pitchFamily="2" charset="-122"/>
                        </a:rPr>
                        <a:t>4.51</a:t>
                      </a:r>
                      <a:endParaRPr lang="zh-CN" sz="1300" dirty="0">
                        <a:effectLst/>
                        <a:latin typeface="Times New Roman" panose="02020603050405020304" pitchFamily="18" charset="0"/>
                        <a:ea typeface="宋体" panose="02010600030101010101" pitchFamily="2" charset="-122"/>
                      </a:endParaRPr>
                    </a:p>
                  </a:txBody>
                  <a:tcPr marL="97980" marR="979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spcAft>
                          <a:spcPts val="0"/>
                        </a:spcAft>
                      </a:pPr>
                      <a:r>
                        <a:rPr lang="en-US" sz="1300" dirty="0">
                          <a:effectLst/>
                          <a:latin typeface="Times New Roman" panose="02020603050405020304" pitchFamily="18" charset="0"/>
                          <a:ea typeface="宋体" panose="02010600030101010101" pitchFamily="2" charset="-122"/>
                        </a:rPr>
                        <a:t>0.713</a:t>
                      </a:r>
                      <a:endParaRPr lang="zh-CN" sz="1300" dirty="0">
                        <a:effectLst/>
                        <a:latin typeface="Times New Roman" panose="02020603050405020304" pitchFamily="18" charset="0"/>
                        <a:ea typeface="宋体" panose="02010600030101010101" pitchFamily="2" charset="-122"/>
                      </a:endParaRPr>
                    </a:p>
                  </a:txBody>
                  <a:tcPr marL="97980" marR="979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spcAft>
                          <a:spcPts val="0"/>
                        </a:spcAft>
                      </a:pPr>
                      <a:r>
                        <a:rPr lang="en-US" sz="1300" dirty="0">
                          <a:effectLst/>
                          <a:latin typeface="Times New Roman" panose="02020603050405020304" pitchFamily="18" charset="0"/>
                          <a:ea typeface="宋体" panose="02010600030101010101" pitchFamily="2" charset="-122"/>
                        </a:rPr>
                        <a:t>6.61</a:t>
                      </a:r>
                      <a:endParaRPr lang="zh-CN" sz="1300" dirty="0">
                        <a:effectLst/>
                        <a:latin typeface="Times New Roman" panose="02020603050405020304" pitchFamily="18" charset="0"/>
                        <a:ea typeface="宋体" panose="02010600030101010101" pitchFamily="2" charset="-122"/>
                      </a:endParaRPr>
                    </a:p>
                  </a:txBody>
                  <a:tcPr marL="97980" marR="979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spcAft>
                          <a:spcPts val="0"/>
                        </a:spcAft>
                      </a:pPr>
                      <a:r>
                        <a:rPr lang="en-US" sz="1300" dirty="0">
                          <a:effectLst/>
                          <a:latin typeface="Times New Roman" panose="02020603050405020304" pitchFamily="18" charset="0"/>
                          <a:ea typeface="宋体" panose="02010600030101010101" pitchFamily="2" charset="-122"/>
                        </a:rPr>
                        <a:t>0.700</a:t>
                      </a:r>
                      <a:endParaRPr lang="zh-CN" sz="1300" dirty="0">
                        <a:effectLst/>
                        <a:latin typeface="Times New Roman" panose="02020603050405020304" pitchFamily="18" charset="0"/>
                        <a:ea typeface="宋体" panose="02010600030101010101" pitchFamily="2" charset="-122"/>
                      </a:endParaRPr>
                    </a:p>
                  </a:txBody>
                  <a:tcPr marL="97980" marR="979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spcAft>
                          <a:spcPts val="0"/>
                        </a:spcAft>
                      </a:pPr>
                      <a:r>
                        <a:rPr lang="en-US" sz="1300" dirty="0">
                          <a:effectLst/>
                          <a:latin typeface="Times New Roman" panose="02020603050405020304" pitchFamily="18" charset="0"/>
                          <a:ea typeface="宋体" panose="02010600030101010101" pitchFamily="2" charset="-122"/>
                        </a:rPr>
                        <a:t>6.27</a:t>
                      </a:r>
                      <a:endParaRPr lang="zh-CN" sz="1300" dirty="0">
                        <a:effectLst/>
                        <a:latin typeface="Times New Roman" panose="02020603050405020304" pitchFamily="18" charset="0"/>
                        <a:ea typeface="宋体" panose="02010600030101010101" pitchFamily="2" charset="-122"/>
                      </a:endParaRPr>
                    </a:p>
                  </a:txBody>
                  <a:tcPr marL="97980" marR="979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spcAft>
                          <a:spcPts val="0"/>
                        </a:spcAft>
                      </a:pPr>
                      <a:r>
                        <a:rPr lang="en-US" sz="1300">
                          <a:effectLst/>
                          <a:latin typeface="Times New Roman" panose="02020603050405020304" pitchFamily="18" charset="0"/>
                          <a:ea typeface="宋体" panose="02010600030101010101" pitchFamily="2" charset="-122"/>
                        </a:rPr>
                        <a:t>0.657</a:t>
                      </a:r>
                      <a:endParaRPr lang="zh-CN" sz="1300">
                        <a:effectLst/>
                        <a:latin typeface="Times New Roman" panose="02020603050405020304" pitchFamily="18" charset="0"/>
                        <a:ea typeface="宋体" panose="02010600030101010101" pitchFamily="2" charset="-122"/>
                      </a:endParaRPr>
                    </a:p>
                  </a:txBody>
                  <a:tcPr marL="97980" marR="979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spcAft>
                          <a:spcPts val="0"/>
                        </a:spcAft>
                      </a:pPr>
                      <a:r>
                        <a:rPr lang="en-US" sz="1300">
                          <a:effectLst/>
                          <a:latin typeface="Times New Roman" panose="02020603050405020304" pitchFamily="18" charset="0"/>
                          <a:ea typeface="宋体" panose="02010600030101010101" pitchFamily="2" charset="-122"/>
                        </a:rPr>
                        <a:t>16.80</a:t>
                      </a:r>
                      <a:endParaRPr lang="zh-CN" sz="1300">
                        <a:effectLst/>
                        <a:latin typeface="Times New Roman" panose="02020603050405020304" pitchFamily="18" charset="0"/>
                        <a:ea typeface="宋体" panose="02010600030101010101" pitchFamily="2" charset="-122"/>
                      </a:endParaRPr>
                    </a:p>
                  </a:txBody>
                  <a:tcPr marL="97980" marR="979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spcAft>
                          <a:spcPts val="0"/>
                        </a:spcAft>
                      </a:pPr>
                      <a:r>
                        <a:rPr lang="en-US" sz="1300">
                          <a:effectLst/>
                          <a:latin typeface="Times New Roman" panose="02020603050405020304" pitchFamily="18" charset="0"/>
                          <a:ea typeface="宋体" panose="02010600030101010101" pitchFamily="2" charset="-122"/>
                        </a:rPr>
                        <a:t>0.632</a:t>
                      </a:r>
                      <a:endParaRPr lang="zh-CN" sz="1300">
                        <a:effectLst/>
                        <a:latin typeface="Times New Roman" panose="02020603050405020304" pitchFamily="18" charset="0"/>
                        <a:ea typeface="宋体" panose="02010600030101010101" pitchFamily="2" charset="-122"/>
                      </a:endParaRPr>
                    </a:p>
                  </a:txBody>
                  <a:tcPr marL="97980" marR="979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spcAft>
                          <a:spcPts val="0"/>
                        </a:spcAft>
                      </a:pPr>
                      <a:r>
                        <a:rPr lang="en-US" sz="1300" dirty="0" smtClean="0">
                          <a:effectLst/>
                          <a:latin typeface="Times New Roman" panose="02020603050405020304" pitchFamily="18" charset="0"/>
                          <a:ea typeface="宋体" panose="02010600030101010101" pitchFamily="2" charset="-122"/>
                        </a:rPr>
                        <a:t>14.6</a:t>
                      </a:r>
                      <a:endParaRPr lang="zh-CN" sz="1300" dirty="0">
                        <a:effectLst/>
                        <a:latin typeface="Times New Roman" panose="02020603050405020304" pitchFamily="18" charset="0"/>
                        <a:ea typeface="宋体" panose="02010600030101010101" pitchFamily="2" charset="-122"/>
                      </a:endParaRPr>
                    </a:p>
                  </a:txBody>
                  <a:tcPr marL="97980" marR="979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55757964"/>
                  </a:ext>
                </a:extLst>
              </a:tr>
              <a:tr h="266051">
                <a:tc>
                  <a:txBody>
                    <a:bodyPr/>
                    <a:lstStyle/>
                    <a:p>
                      <a:pPr algn="ctr" fontAlgn="b">
                        <a:spcAft>
                          <a:spcPts val="0"/>
                        </a:spcAft>
                      </a:pPr>
                      <a:r>
                        <a:rPr lang="en-US" sz="1300">
                          <a:effectLst/>
                          <a:latin typeface="Times New Roman" panose="02020603050405020304" pitchFamily="18" charset="0"/>
                          <a:ea typeface="Calibri" panose="020F0502020204030204" pitchFamily="34" charset="0"/>
                        </a:rPr>
                        <a:t>GC</a:t>
                      </a:r>
                      <a:endParaRPr lang="zh-CN" sz="1300">
                        <a:effectLst/>
                        <a:latin typeface="Times New Roman" panose="02020603050405020304" pitchFamily="18" charset="0"/>
                        <a:ea typeface="宋体" panose="02010600030101010101" pitchFamily="2" charset="-122"/>
                      </a:endParaRPr>
                    </a:p>
                  </a:txBody>
                  <a:tcPr marL="97980" marR="979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spcAft>
                          <a:spcPts val="0"/>
                        </a:spcAft>
                      </a:pPr>
                      <a:r>
                        <a:rPr lang="en-US" sz="1300">
                          <a:effectLst/>
                          <a:latin typeface="Times New Roman" panose="02020603050405020304" pitchFamily="18" charset="0"/>
                          <a:ea typeface="宋体" panose="02010600030101010101" pitchFamily="2" charset="-122"/>
                        </a:rPr>
                        <a:t>0.752</a:t>
                      </a:r>
                      <a:endParaRPr lang="zh-CN" sz="1300">
                        <a:effectLst/>
                        <a:latin typeface="Times New Roman" panose="02020603050405020304" pitchFamily="18" charset="0"/>
                        <a:ea typeface="宋体" panose="02010600030101010101" pitchFamily="2" charset="-122"/>
                      </a:endParaRPr>
                    </a:p>
                  </a:txBody>
                  <a:tcPr marL="97980" marR="979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spcAft>
                          <a:spcPts val="0"/>
                        </a:spcAft>
                      </a:pPr>
                      <a:r>
                        <a:rPr lang="en-US" sz="1300" dirty="0">
                          <a:effectLst/>
                          <a:latin typeface="Times New Roman" panose="02020603050405020304" pitchFamily="18" charset="0"/>
                          <a:ea typeface="宋体" panose="02010600030101010101" pitchFamily="2" charset="-122"/>
                        </a:rPr>
                        <a:t>1.82</a:t>
                      </a:r>
                      <a:endParaRPr lang="zh-CN" sz="1300" dirty="0">
                        <a:effectLst/>
                        <a:latin typeface="Times New Roman" panose="02020603050405020304" pitchFamily="18" charset="0"/>
                        <a:ea typeface="宋体" panose="02010600030101010101" pitchFamily="2" charset="-122"/>
                      </a:endParaRPr>
                    </a:p>
                  </a:txBody>
                  <a:tcPr marL="97980" marR="979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spcAft>
                          <a:spcPts val="0"/>
                        </a:spcAft>
                      </a:pPr>
                      <a:r>
                        <a:rPr lang="en-US" sz="1300" dirty="0">
                          <a:effectLst/>
                          <a:latin typeface="Times New Roman" panose="02020603050405020304" pitchFamily="18" charset="0"/>
                          <a:ea typeface="宋体" panose="02010600030101010101" pitchFamily="2" charset="-122"/>
                        </a:rPr>
                        <a:t>0.699</a:t>
                      </a:r>
                      <a:endParaRPr lang="zh-CN" sz="1300" dirty="0">
                        <a:effectLst/>
                        <a:latin typeface="Times New Roman" panose="02020603050405020304" pitchFamily="18" charset="0"/>
                        <a:ea typeface="宋体" panose="02010600030101010101" pitchFamily="2" charset="-122"/>
                      </a:endParaRPr>
                    </a:p>
                  </a:txBody>
                  <a:tcPr marL="97980" marR="979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spcAft>
                          <a:spcPts val="0"/>
                        </a:spcAft>
                      </a:pPr>
                      <a:r>
                        <a:rPr lang="en-US" sz="1300">
                          <a:effectLst/>
                          <a:latin typeface="Times New Roman" panose="02020603050405020304" pitchFamily="18" charset="0"/>
                          <a:ea typeface="宋体" panose="02010600030101010101" pitchFamily="2" charset="-122"/>
                        </a:rPr>
                        <a:t>3.46</a:t>
                      </a:r>
                      <a:endParaRPr lang="zh-CN" sz="1300">
                        <a:effectLst/>
                        <a:latin typeface="Times New Roman" panose="02020603050405020304" pitchFamily="18" charset="0"/>
                        <a:ea typeface="宋体" panose="02010600030101010101" pitchFamily="2" charset="-122"/>
                      </a:endParaRPr>
                    </a:p>
                  </a:txBody>
                  <a:tcPr marL="97980" marR="979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spcAft>
                          <a:spcPts val="0"/>
                        </a:spcAft>
                      </a:pPr>
                      <a:r>
                        <a:rPr lang="en-US" sz="1300" dirty="0">
                          <a:effectLst/>
                          <a:latin typeface="Times New Roman" panose="02020603050405020304" pitchFamily="18" charset="0"/>
                          <a:ea typeface="宋体" panose="02010600030101010101" pitchFamily="2" charset="-122"/>
                        </a:rPr>
                        <a:t>0.646</a:t>
                      </a:r>
                      <a:endParaRPr lang="zh-CN" sz="1300" dirty="0">
                        <a:effectLst/>
                        <a:latin typeface="Times New Roman" panose="02020603050405020304" pitchFamily="18" charset="0"/>
                        <a:ea typeface="宋体" panose="02010600030101010101" pitchFamily="2" charset="-122"/>
                      </a:endParaRPr>
                    </a:p>
                  </a:txBody>
                  <a:tcPr marL="97980" marR="979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spcAft>
                          <a:spcPts val="0"/>
                        </a:spcAft>
                      </a:pPr>
                      <a:r>
                        <a:rPr lang="en-US" sz="1300" dirty="0">
                          <a:effectLst/>
                          <a:latin typeface="Times New Roman" panose="02020603050405020304" pitchFamily="18" charset="0"/>
                          <a:ea typeface="宋体" panose="02010600030101010101" pitchFamily="2" charset="-122"/>
                        </a:rPr>
                        <a:t>4.48</a:t>
                      </a:r>
                      <a:endParaRPr lang="zh-CN" sz="1300" dirty="0">
                        <a:effectLst/>
                        <a:latin typeface="Times New Roman" panose="02020603050405020304" pitchFamily="18" charset="0"/>
                        <a:ea typeface="宋体" panose="02010600030101010101" pitchFamily="2" charset="-122"/>
                      </a:endParaRPr>
                    </a:p>
                  </a:txBody>
                  <a:tcPr marL="97980" marR="979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spcAft>
                          <a:spcPts val="0"/>
                        </a:spcAft>
                      </a:pPr>
                      <a:r>
                        <a:rPr lang="en-US" sz="1300" dirty="0">
                          <a:effectLst/>
                          <a:latin typeface="Times New Roman" panose="02020603050405020304" pitchFamily="18" charset="0"/>
                          <a:ea typeface="宋体" panose="02010600030101010101" pitchFamily="2" charset="-122"/>
                        </a:rPr>
                        <a:t>0.580</a:t>
                      </a:r>
                      <a:endParaRPr lang="zh-CN" sz="1300" dirty="0">
                        <a:effectLst/>
                        <a:latin typeface="Times New Roman" panose="02020603050405020304" pitchFamily="18" charset="0"/>
                        <a:ea typeface="宋体" panose="02010600030101010101" pitchFamily="2" charset="-122"/>
                      </a:endParaRPr>
                    </a:p>
                  </a:txBody>
                  <a:tcPr marL="97980" marR="979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spcAft>
                          <a:spcPts val="0"/>
                        </a:spcAft>
                      </a:pPr>
                      <a:r>
                        <a:rPr lang="en-US" sz="1300">
                          <a:effectLst/>
                          <a:latin typeface="Times New Roman" panose="02020603050405020304" pitchFamily="18" charset="0"/>
                          <a:ea typeface="宋体" panose="02010600030101010101" pitchFamily="2" charset="-122"/>
                        </a:rPr>
                        <a:t>5.41</a:t>
                      </a:r>
                      <a:endParaRPr lang="zh-CN" sz="1300">
                        <a:effectLst/>
                        <a:latin typeface="Times New Roman" panose="02020603050405020304" pitchFamily="18" charset="0"/>
                        <a:ea typeface="宋体" panose="02010600030101010101" pitchFamily="2" charset="-122"/>
                      </a:endParaRPr>
                    </a:p>
                  </a:txBody>
                  <a:tcPr marL="97980" marR="979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spcAft>
                          <a:spcPts val="0"/>
                        </a:spcAft>
                      </a:pPr>
                      <a:r>
                        <a:rPr lang="en-US" sz="1300">
                          <a:effectLst/>
                          <a:latin typeface="Times New Roman" panose="02020603050405020304" pitchFamily="18" charset="0"/>
                          <a:ea typeface="宋体" panose="02010600030101010101" pitchFamily="2" charset="-122"/>
                        </a:rPr>
                        <a:t>0.525</a:t>
                      </a:r>
                      <a:endParaRPr lang="zh-CN" sz="1300">
                        <a:effectLst/>
                        <a:latin typeface="Times New Roman" panose="02020603050405020304" pitchFamily="18" charset="0"/>
                        <a:ea typeface="宋体" panose="02010600030101010101" pitchFamily="2" charset="-122"/>
                      </a:endParaRPr>
                    </a:p>
                  </a:txBody>
                  <a:tcPr marL="97980" marR="979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spcAft>
                          <a:spcPts val="0"/>
                        </a:spcAft>
                      </a:pPr>
                      <a:r>
                        <a:rPr lang="en-US" sz="1300">
                          <a:effectLst/>
                          <a:latin typeface="Times New Roman" panose="02020603050405020304" pitchFamily="18" charset="0"/>
                          <a:ea typeface="宋体" panose="02010600030101010101" pitchFamily="2" charset="-122"/>
                        </a:rPr>
                        <a:t>7.98</a:t>
                      </a:r>
                      <a:endParaRPr lang="zh-CN" sz="1300">
                        <a:effectLst/>
                        <a:latin typeface="Times New Roman" panose="02020603050405020304" pitchFamily="18" charset="0"/>
                        <a:ea typeface="宋体" panose="02010600030101010101" pitchFamily="2" charset="-122"/>
                      </a:endParaRPr>
                    </a:p>
                  </a:txBody>
                  <a:tcPr marL="97980" marR="979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19496960"/>
                  </a:ext>
                </a:extLst>
              </a:tr>
              <a:tr h="266051">
                <a:tc>
                  <a:txBody>
                    <a:bodyPr/>
                    <a:lstStyle/>
                    <a:p>
                      <a:pPr algn="ctr" fontAlgn="b">
                        <a:spcAft>
                          <a:spcPts val="0"/>
                        </a:spcAft>
                      </a:pPr>
                      <a:r>
                        <a:rPr lang="en-US" sz="1300">
                          <a:effectLst/>
                          <a:latin typeface="Times New Roman" panose="02020603050405020304" pitchFamily="18" charset="0"/>
                          <a:ea typeface="Calibri" panose="020F0502020204030204" pitchFamily="34" charset="0"/>
                        </a:rPr>
                        <a:t>Gore</a:t>
                      </a:r>
                      <a:endParaRPr lang="zh-CN" sz="1300">
                        <a:effectLst/>
                        <a:latin typeface="Times New Roman" panose="02020603050405020304" pitchFamily="18" charset="0"/>
                        <a:ea typeface="宋体" panose="02010600030101010101" pitchFamily="2" charset="-122"/>
                      </a:endParaRPr>
                    </a:p>
                  </a:txBody>
                  <a:tcPr marL="97980" marR="979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spcAft>
                          <a:spcPts val="0"/>
                        </a:spcAft>
                      </a:pPr>
                      <a:r>
                        <a:rPr lang="en-US" sz="1300">
                          <a:effectLst/>
                          <a:latin typeface="Times New Roman" panose="02020603050405020304" pitchFamily="18" charset="0"/>
                          <a:ea typeface="宋体" panose="02010600030101010101" pitchFamily="2" charset="-122"/>
                        </a:rPr>
                        <a:t>0.757</a:t>
                      </a:r>
                      <a:endParaRPr lang="zh-CN" sz="1300">
                        <a:effectLst/>
                        <a:latin typeface="Times New Roman" panose="02020603050405020304" pitchFamily="18" charset="0"/>
                        <a:ea typeface="宋体" panose="02010600030101010101" pitchFamily="2" charset="-122"/>
                      </a:endParaRPr>
                    </a:p>
                  </a:txBody>
                  <a:tcPr marL="97980" marR="979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spcAft>
                          <a:spcPts val="0"/>
                        </a:spcAft>
                      </a:pPr>
                      <a:r>
                        <a:rPr lang="en-US" sz="1300">
                          <a:effectLst/>
                          <a:latin typeface="Times New Roman" panose="02020603050405020304" pitchFamily="18" charset="0"/>
                          <a:ea typeface="宋体" panose="02010600030101010101" pitchFamily="2" charset="-122"/>
                        </a:rPr>
                        <a:t>4.65</a:t>
                      </a:r>
                      <a:endParaRPr lang="zh-CN" sz="1300">
                        <a:effectLst/>
                        <a:latin typeface="Times New Roman" panose="02020603050405020304" pitchFamily="18" charset="0"/>
                        <a:ea typeface="宋体" panose="02010600030101010101" pitchFamily="2" charset="-122"/>
                      </a:endParaRPr>
                    </a:p>
                  </a:txBody>
                  <a:tcPr marL="97980" marR="979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spcAft>
                          <a:spcPts val="0"/>
                        </a:spcAft>
                      </a:pPr>
                      <a:r>
                        <a:rPr lang="en-US" sz="1300" dirty="0">
                          <a:effectLst/>
                          <a:latin typeface="Times New Roman" panose="02020603050405020304" pitchFamily="18" charset="0"/>
                          <a:ea typeface="宋体" panose="02010600030101010101" pitchFamily="2" charset="-122"/>
                        </a:rPr>
                        <a:t>0.730</a:t>
                      </a:r>
                      <a:endParaRPr lang="zh-CN" sz="1300" dirty="0">
                        <a:effectLst/>
                        <a:latin typeface="Times New Roman" panose="02020603050405020304" pitchFamily="18" charset="0"/>
                        <a:ea typeface="宋体" panose="02010600030101010101" pitchFamily="2" charset="-122"/>
                      </a:endParaRPr>
                    </a:p>
                  </a:txBody>
                  <a:tcPr marL="97980" marR="979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spcAft>
                          <a:spcPts val="0"/>
                        </a:spcAft>
                      </a:pPr>
                      <a:r>
                        <a:rPr lang="en-US" sz="1300">
                          <a:effectLst/>
                          <a:latin typeface="Times New Roman" panose="02020603050405020304" pitchFamily="18" charset="0"/>
                          <a:ea typeface="宋体" panose="02010600030101010101" pitchFamily="2" charset="-122"/>
                        </a:rPr>
                        <a:t>8.70</a:t>
                      </a:r>
                      <a:endParaRPr lang="zh-CN" sz="1300">
                        <a:effectLst/>
                        <a:latin typeface="Times New Roman" panose="02020603050405020304" pitchFamily="18" charset="0"/>
                        <a:ea typeface="宋体" panose="02010600030101010101" pitchFamily="2" charset="-122"/>
                      </a:endParaRPr>
                    </a:p>
                  </a:txBody>
                  <a:tcPr marL="97980" marR="979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spcAft>
                          <a:spcPts val="0"/>
                        </a:spcAft>
                      </a:pPr>
                      <a:r>
                        <a:rPr lang="en-US" sz="1300" dirty="0">
                          <a:effectLst/>
                          <a:latin typeface="Times New Roman" panose="02020603050405020304" pitchFamily="18" charset="0"/>
                          <a:ea typeface="宋体" panose="02010600030101010101" pitchFamily="2" charset="-122"/>
                        </a:rPr>
                        <a:t>0.692</a:t>
                      </a:r>
                      <a:endParaRPr lang="zh-CN" sz="1300" dirty="0">
                        <a:effectLst/>
                        <a:latin typeface="Times New Roman" panose="02020603050405020304" pitchFamily="18" charset="0"/>
                        <a:ea typeface="宋体" panose="02010600030101010101" pitchFamily="2" charset="-122"/>
                      </a:endParaRPr>
                    </a:p>
                  </a:txBody>
                  <a:tcPr marL="97980" marR="979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spcAft>
                          <a:spcPts val="0"/>
                        </a:spcAft>
                      </a:pPr>
                      <a:r>
                        <a:rPr lang="en-US" sz="1300" dirty="0">
                          <a:effectLst/>
                          <a:latin typeface="Times New Roman" panose="02020603050405020304" pitchFamily="18" charset="0"/>
                          <a:ea typeface="宋体" panose="02010600030101010101" pitchFamily="2" charset="-122"/>
                        </a:rPr>
                        <a:t>4.54</a:t>
                      </a:r>
                      <a:endParaRPr lang="zh-CN" sz="1300" dirty="0">
                        <a:effectLst/>
                        <a:latin typeface="Times New Roman" panose="02020603050405020304" pitchFamily="18" charset="0"/>
                        <a:ea typeface="宋体" panose="02010600030101010101" pitchFamily="2" charset="-122"/>
                      </a:endParaRPr>
                    </a:p>
                  </a:txBody>
                  <a:tcPr marL="97980" marR="979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spcAft>
                          <a:spcPts val="0"/>
                        </a:spcAft>
                      </a:pPr>
                      <a:r>
                        <a:rPr lang="en-US" sz="1300" dirty="0">
                          <a:effectLst/>
                          <a:latin typeface="Times New Roman" panose="02020603050405020304" pitchFamily="18" charset="0"/>
                          <a:ea typeface="宋体" panose="02010600030101010101" pitchFamily="2" charset="-122"/>
                        </a:rPr>
                        <a:t>0.625</a:t>
                      </a:r>
                      <a:endParaRPr lang="zh-CN" sz="1300" dirty="0">
                        <a:effectLst/>
                        <a:latin typeface="Times New Roman" panose="02020603050405020304" pitchFamily="18" charset="0"/>
                        <a:ea typeface="宋体" panose="02010600030101010101" pitchFamily="2" charset="-122"/>
                      </a:endParaRPr>
                    </a:p>
                  </a:txBody>
                  <a:tcPr marL="97980" marR="979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spcAft>
                          <a:spcPts val="0"/>
                        </a:spcAft>
                      </a:pPr>
                      <a:r>
                        <a:rPr lang="en-US" sz="1300" dirty="0">
                          <a:effectLst/>
                          <a:latin typeface="Times New Roman" panose="02020603050405020304" pitchFamily="18" charset="0"/>
                          <a:ea typeface="宋体" panose="02010600030101010101" pitchFamily="2" charset="-122"/>
                        </a:rPr>
                        <a:t>9.45</a:t>
                      </a:r>
                      <a:endParaRPr lang="zh-CN" sz="1300" dirty="0">
                        <a:effectLst/>
                        <a:latin typeface="Times New Roman" panose="02020603050405020304" pitchFamily="18" charset="0"/>
                        <a:ea typeface="宋体" panose="02010600030101010101" pitchFamily="2" charset="-122"/>
                      </a:endParaRPr>
                    </a:p>
                  </a:txBody>
                  <a:tcPr marL="97980" marR="979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spcAft>
                          <a:spcPts val="0"/>
                        </a:spcAft>
                      </a:pPr>
                      <a:r>
                        <a:rPr lang="en-US" sz="1300" dirty="0">
                          <a:effectLst/>
                          <a:latin typeface="Times New Roman" panose="02020603050405020304" pitchFamily="18" charset="0"/>
                          <a:ea typeface="宋体" panose="02010600030101010101" pitchFamily="2" charset="-122"/>
                        </a:rPr>
                        <a:t>0.656</a:t>
                      </a:r>
                      <a:endParaRPr lang="zh-CN" sz="1300" dirty="0">
                        <a:effectLst/>
                        <a:latin typeface="Times New Roman" panose="02020603050405020304" pitchFamily="18" charset="0"/>
                        <a:ea typeface="宋体" panose="02010600030101010101" pitchFamily="2" charset="-122"/>
                      </a:endParaRPr>
                    </a:p>
                  </a:txBody>
                  <a:tcPr marL="97980" marR="979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spcAft>
                          <a:spcPts val="0"/>
                        </a:spcAft>
                      </a:pPr>
                      <a:r>
                        <a:rPr lang="en-US" sz="1300" dirty="0" smtClean="0">
                          <a:effectLst/>
                          <a:latin typeface="Times New Roman" panose="02020603050405020304" pitchFamily="18" charset="0"/>
                          <a:ea typeface="宋体" panose="02010600030101010101" pitchFamily="2" charset="-122"/>
                        </a:rPr>
                        <a:t>17.4</a:t>
                      </a:r>
                      <a:endParaRPr lang="zh-CN" sz="1300" dirty="0">
                        <a:effectLst/>
                        <a:latin typeface="Times New Roman" panose="02020603050405020304" pitchFamily="18" charset="0"/>
                        <a:ea typeface="宋体" panose="02010600030101010101" pitchFamily="2" charset="-122"/>
                      </a:endParaRPr>
                    </a:p>
                  </a:txBody>
                  <a:tcPr marL="97980" marR="979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13723706"/>
                  </a:ext>
                </a:extLst>
              </a:tr>
              <a:tr h="266051">
                <a:tc>
                  <a:txBody>
                    <a:bodyPr/>
                    <a:lstStyle/>
                    <a:p>
                      <a:pPr algn="ctr" fontAlgn="b">
                        <a:spcAft>
                          <a:spcPts val="0"/>
                        </a:spcAft>
                      </a:pPr>
                      <a:r>
                        <a:rPr lang="en-US" sz="1300">
                          <a:effectLst/>
                          <a:latin typeface="Times New Roman" panose="02020603050405020304" pitchFamily="18" charset="0"/>
                          <a:ea typeface="Calibri" panose="020F0502020204030204" pitchFamily="34" charset="0"/>
                        </a:rPr>
                        <a:t>ours</a:t>
                      </a:r>
                      <a:endParaRPr lang="zh-CN" sz="1300">
                        <a:effectLst/>
                        <a:latin typeface="Times New Roman" panose="02020603050405020304" pitchFamily="18" charset="0"/>
                        <a:ea typeface="宋体" panose="02010600030101010101" pitchFamily="2" charset="-122"/>
                      </a:endParaRPr>
                    </a:p>
                  </a:txBody>
                  <a:tcPr marL="97980" marR="979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spcAft>
                          <a:spcPts val="0"/>
                        </a:spcAft>
                      </a:pPr>
                      <a:r>
                        <a:rPr lang="en-US" sz="1300" b="1" dirty="0">
                          <a:solidFill>
                            <a:srgbClr val="C00000"/>
                          </a:solidFill>
                          <a:effectLst/>
                          <a:latin typeface="Times New Roman" panose="02020603050405020304" pitchFamily="18" charset="0"/>
                          <a:ea typeface="宋体" panose="02010600030101010101" pitchFamily="2" charset="-122"/>
                        </a:rPr>
                        <a:t>0.900</a:t>
                      </a:r>
                      <a:endParaRPr lang="zh-CN" sz="1300" dirty="0">
                        <a:solidFill>
                          <a:srgbClr val="C00000"/>
                        </a:solidFill>
                        <a:effectLst/>
                        <a:latin typeface="Times New Roman" panose="02020603050405020304" pitchFamily="18" charset="0"/>
                        <a:ea typeface="宋体" panose="02010600030101010101" pitchFamily="2" charset="-122"/>
                      </a:endParaRPr>
                    </a:p>
                  </a:txBody>
                  <a:tcPr marL="97980" marR="979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spcAft>
                          <a:spcPts val="0"/>
                        </a:spcAft>
                      </a:pPr>
                      <a:r>
                        <a:rPr lang="en-US" sz="1300" b="1" dirty="0">
                          <a:solidFill>
                            <a:srgbClr val="C00000"/>
                          </a:solidFill>
                          <a:effectLst/>
                          <a:latin typeface="Times New Roman" panose="02020603050405020304" pitchFamily="18" charset="0"/>
                          <a:ea typeface="宋体" panose="02010600030101010101" pitchFamily="2" charset="-122"/>
                        </a:rPr>
                        <a:t>1.61</a:t>
                      </a:r>
                      <a:endParaRPr lang="zh-CN" sz="1300" dirty="0">
                        <a:solidFill>
                          <a:srgbClr val="C00000"/>
                        </a:solidFill>
                        <a:effectLst/>
                        <a:latin typeface="Times New Roman" panose="02020603050405020304" pitchFamily="18" charset="0"/>
                        <a:ea typeface="宋体" panose="02010600030101010101" pitchFamily="2" charset="-122"/>
                      </a:endParaRPr>
                    </a:p>
                  </a:txBody>
                  <a:tcPr marL="97980" marR="979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spcAft>
                          <a:spcPts val="0"/>
                        </a:spcAft>
                      </a:pPr>
                      <a:r>
                        <a:rPr lang="en-US" sz="1300" b="1" dirty="0">
                          <a:solidFill>
                            <a:srgbClr val="C00000"/>
                          </a:solidFill>
                          <a:effectLst/>
                          <a:latin typeface="Times New Roman" panose="02020603050405020304" pitchFamily="18" charset="0"/>
                          <a:ea typeface="宋体" panose="02010600030101010101" pitchFamily="2" charset="-122"/>
                        </a:rPr>
                        <a:t>0.922</a:t>
                      </a:r>
                      <a:endParaRPr lang="zh-CN" sz="1300" dirty="0">
                        <a:solidFill>
                          <a:srgbClr val="C00000"/>
                        </a:solidFill>
                        <a:effectLst/>
                        <a:latin typeface="Times New Roman" panose="02020603050405020304" pitchFamily="18" charset="0"/>
                        <a:ea typeface="宋体" panose="02010600030101010101" pitchFamily="2" charset="-122"/>
                      </a:endParaRPr>
                    </a:p>
                  </a:txBody>
                  <a:tcPr marL="97980" marR="979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spcAft>
                          <a:spcPts val="0"/>
                        </a:spcAft>
                      </a:pPr>
                      <a:r>
                        <a:rPr lang="en-US" sz="1300" b="1" dirty="0">
                          <a:solidFill>
                            <a:srgbClr val="C00000"/>
                          </a:solidFill>
                          <a:effectLst/>
                          <a:latin typeface="Times New Roman" panose="02020603050405020304" pitchFamily="18" charset="0"/>
                          <a:ea typeface="宋体" panose="02010600030101010101" pitchFamily="2" charset="-122"/>
                        </a:rPr>
                        <a:t>2.63</a:t>
                      </a:r>
                      <a:endParaRPr lang="zh-CN" sz="1300" dirty="0">
                        <a:solidFill>
                          <a:srgbClr val="C00000"/>
                        </a:solidFill>
                        <a:effectLst/>
                        <a:latin typeface="Times New Roman" panose="02020603050405020304" pitchFamily="18" charset="0"/>
                        <a:ea typeface="宋体" panose="02010600030101010101" pitchFamily="2" charset="-122"/>
                      </a:endParaRPr>
                    </a:p>
                  </a:txBody>
                  <a:tcPr marL="97980" marR="979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spcAft>
                          <a:spcPts val="0"/>
                        </a:spcAft>
                      </a:pPr>
                      <a:r>
                        <a:rPr lang="en-US" sz="1300" b="1" dirty="0">
                          <a:solidFill>
                            <a:srgbClr val="C00000"/>
                          </a:solidFill>
                          <a:effectLst/>
                          <a:latin typeface="Times New Roman" panose="02020603050405020304" pitchFamily="18" charset="0"/>
                          <a:ea typeface="宋体" panose="02010600030101010101" pitchFamily="2" charset="-122"/>
                        </a:rPr>
                        <a:t>0.908</a:t>
                      </a:r>
                      <a:endParaRPr lang="zh-CN" sz="1300" dirty="0">
                        <a:solidFill>
                          <a:srgbClr val="C00000"/>
                        </a:solidFill>
                        <a:effectLst/>
                        <a:latin typeface="Times New Roman" panose="02020603050405020304" pitchFamily="18" charset="0"/>
                        <a:ea typeface="宋体" panose="02010600030101010101" pitchFamily="2" charset="-122"/>
                      </a:endParaRPr>
                    </a:p>
                  </a:txBody>
                  <a:tcPr marL="97980" marR="979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spcAft>
                          <a:spcPts val="0"/>
                        </a:spcAft>
                      </a:pPr>
                      <a:r>
                        <a:rPr lang="en-US" sz="1300" b="1" dirty="0">
                          <a:solidFill>
                            <a:srgbClr val="C00000"/>
                          </a:solidFill>
                          <a:effectLst/>
                          <a:latin typeface="Times New Roman" panose="02020603050405020304" pitchFamily="18" charset="0"/>
                          <a:ea typeface="宋体" panose="02010600030101010101" pitchFamily="2" charset="-122"/>
                        </a:rPr>
                        <a:t>4.13</a:t>
                      </a:r>
                      <a:endParaRPr lang="zh-CN" sz="1300" dirty="0">
                        <a:solidFill>
                          <a:srgbClr val="C00000"/>
                        </a:solidFill>
                        <a:effectLst/>
                        <a:latin typeface="Times New Roman" panose="02020603050405020304" pitchFamily="18" charset="0"/>
                        <a:ea typeface="宋体" panose="02010600030101010101" pitchFamily="2" charset="-122"/>
                      </a:endParaRPr>
                    </a:p>
                  </a:txBody>
                  <a:tcPr marL="97980" marR="979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spcAft>
                          <a:spcPts val="0"/>
                        </a:spcAft>
                      </a:pPr>
                      <a:r>
                        <a:rPr lang="en-US" sz="1300" b="1" dirty="0">
                          <a:solidFill>
                            <a:srgbClr val="C00000"/>
                          </a:solidFill>
                          <a:effectLst/>
                          <a:latin typeface="Times New Roman" panose="02020603050405020304" pitchFamily="18" charset="0"/>
                          <a:ea typeface="宋体" panose="02010600030101010101" pitchFamily="2" charset="-122"/>
                        </a:rPr>
                        <a:t>0.846</a:t>
                      </a:r>
                      <a:endParaRPr lang="zh-CN" sz="1300" dirty="0">
                        <a:solidFill>
                          <a:srgbClr val="C00000"/>
                        </a:solidFill>
                        <a:effectLst/>
                        <a:latin typeface="Times New Roman" panose="02020603050405020304" pitchFamily="18" charset="0"/>
                        <a:ea typeface="宋体" panose="02010600030101010101" pitchFamily="2" charset="-122"/>
                      </a:endParaRPr>
                    </a:p>
                  </a:txBody>
                  <a:tcPr marL="97980" marR="979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spcAft>
                          <a:spcPts val="0"/>
                        </a:spcAft>
                      </a:pPr>
                      <a:r>
                        <a:rPr lang="en-US" sz="1300" b="1" dirty="0">
                          <a:solidFill>
                            <a:srgbClr val="C00000"/>
                          </a:solidFill>
                          <a:effectLst/>
                          <a:latin typeface="Times New Roman" panose="02020603050405020304" pitchFamily="18" charset="0"/>
                          <a:ea typeface="宋体" panose="02010600030101010101" pitchFamily="2" charset="-122"/>
                        </a:rPr>
                        <a:t>4.56</a:t>
                      </a:r>
                      <a:endParaRPr lang="zh-CN" sz="1300" dirty="0">
                        <a:solidFill>
                          <a:srgbClr val="C00000"/>
                        </a:solidFill>
                        <a:effectLst/>
                        <a:latin typeface="Times New Roman" panose="02020603050405020304" pitchFamily="18" charset="0"/>
                        <a:ea typeface="宋体" panose="02010600030101010101" pitchFamily="2" charset="-122"/>
                      </a:endParaRPr>
                    </a:p>
                  </a:txBody>
                  <a:tcPr marL="97980" marR="979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spcAft>
                          <a:spcPts val="0"/>
                        </a:spcAft>
                      </a:pPr>
                      <a:r>
                        <a:rPr lang="en-US" sz="1300" b="1" dirty="0">
                          <a:solidFill>
                            <a:srgbClr val="C00000"/>
                          </a:solidFill>
                          <a:effectLst/>
                          <a:latin typeface="Times New Roman" panose="02020603050405020304" pitchFamily="18" charset="0"/>
                          <a:ea typeface="宋体" panose="02010600030101010101" pitchFamily="2" charset="-122"/>
                        </a:rPr>
                        <a:t>0.902</a:t>
                      </a:r>
                      <a:endParaRPr lang="zh-CN" sz="1300" dirty="0">
                        <a:solidFill>
                          <a:srgbClr val="C00000"/>
                        </a:solidFill>
                        <a:effectLst/>
                        <a:latin typeface="Times New Roman" panose="02020603050405020304" pitchFamily="18" charset="0"/>
                        <a:ea typeface="宋体" panose="02010600030101010101" pitchFamily="2" charset="-122"/>
                      </a:endParaRPr>
                    </a:p>
                  </a:txBody>
                  <a:tcPr marL="97980" marR="979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spcAft>
                          <a:spcPts val="0"/>
                        </a:spcAft>
                      </a:pPr>
                      <a:r>
                        <a:rPr lang="en-US" sz="1300" b="1" dirty="0">
                          <a:solidFill>
                            <a:srgbClr val="C00000"/>
                          </a:solidFill>
                          <a:effectLst/>
                          <a:latin typeface="Times New Roman" panose="02020603050405020304" pitchFamily="18" charset="0"/>
                          <a:ea typeface="宋体" panose="02010600030101010101" pitchFamily="2" charset="-122"/>
                        </a:rPr>
                        <a:t>6.22</a:t>
                      </a:r>
                      <a:endParaRPr lang="zh-CN" sz="1300" dirty="0">
                        <a:solidFill>
                          <a:srgbClr val="C00000"/>
                        </a:solidFill>
                        <a:effectLst/>
                        <a:latin typeface="Times New Roman" panose="02020603050405020304" pitchFamily="18" charset="0"/>
                        <a:ea typeface="宋体" panose="02010600030101010101" pitchFamily="2" charset="-122"/>
                      </a:endParaRPr>
                    </a:p>
                  </a:txBody>
                  <a:tcPr marL="97980" marR="979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2107612"/>
                  </a:ext>
                </a:extLst>
              </a:tr>
            </a:tbl>
          </a:graphicData>
        </a:graphic>
      </p:graphicFrame>
      <p:sp>
        <p:nvSpPr>
          <p:cNvPr id="17" name="矩形 16"/>
          <p:cNvSpPr/>
          <p:nvPr/>
        </p:nvSpPr>
        <p:spPr bwMode="auto">
          <a:xfrm>
            <a:off x="116370" y="4369105"/>
            <a:ext cx="7348451" cy="357605"/>
          </a:xfrm>
          <a:prstGeom prst="rect">
            <a:avLst/>
          </a:prstGeom>
          <a:noFill/>
          <a:ln w="28575" cap="flat" cmpd="sng" algn="ctr">
            <a:solidFill>
              <a:srgbClr val="FF0000"/>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ndParaRPr>
          </a:p>
        </p:txBody>
      </p:sp>
      <p:sp>
        <p:nvSpPr>
          <p:cNvPr id="18" name="矩形 17"/>
          <p:cNvSpPr/>
          <p:nvPr/>
        </p:nvSpPr>
        <p:spPr bwMode="auto">
          <a:xfrm>
            <a:off x="7464821" y="3163197"/>
            <a:ext cx="1620988" cy="980788"/>
          </a:xfrm>
          <a:prstGeom prst="rect">
            <a:avLst/>
          </a:prstGeom>
          <a:noFill/>
          <a:ln w="28575" cap="flat" cmpd="sng" algn="ctr">
            <a:solidFill>
              <a:srgbClr val="FF0000"/>
            </a:solidFill>
            <a:prstDash val="sysDash"/>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defTabSz="914400" rtl="0" eaLnBrk="1" fontAlgn="ctr" latinLnBrk="0" hangingPunct="1">
              <a:lnSpc>
                <a:spcPct val="100000"/>
              </a:lnSpc>
              <a:spcBef>
                <a:spcPct val="0"/>
              </a:spcBef>
              <a:spcAft>
                <a:spcPct val="0"/>
              </a:spcAft>
              <a:buClrTx/>
              <a:buSzTx/>
              <a:buFontTx/>
              <a:buNone/>
              <a:tabLst/>
            </a:pPr>
            <a:r>
              <a:rPr kumimoji="0" lang="zh-CN" altLang="en-US" sz="1600" b="1" i="0" u="none" strike="noStrike" cap="none" normalizeH="0" baseline="0" dirty="0" smtClean="0">
                <a:ln>
                  <a:noFill/>
                </a:ln>
                <a:solidFill>
                  <a:srgbClr val="C00000"/>
                </a:solidFill>
                <a:effectLst/>
                <a:latin typeface="黑体" panose="02010609060101010101" pitchFamily="49" charset="-122"/>
                <a:ea typeface="黑体" panose="02010609060101010101" pitchFamily="49" charset="-122"/>
              </a:rPr>
              <a:t>结论：</a:t>
            </a:r>
            <a:endParaRPr kumimoji="0" lang="en-US" altLang="zh-CN" sz="1600" b="1" i="0" u="none" strike="noStrike" cap="none" normalizeH="0" baseline="0" dirty="0" smtClean="0">
              <a:ln>
                <a:noFill/>
              </a:ln>
              <a:solidFill>
                <a:srgbClr val="C00000"/>
              </a:solidFill>
              <a:effectLst/>
              <a:latin typeface="黑体" panose="02010609060101010101" pitchFamily="49" charset="-122"/>
              <a:ea typeface="黑体" panose="02010609060101010101" pitchFamily="49" charset="-122"/>
            </a:endParaRPr>
          </a:p>
          <a:p>
            <a:pPr fontAlgn="ctr">
              <a:spcBef>
                <a:spcPct val="0"/>
              </a:spcBef>
              <a:spcAft>
                <a:spcPct val="0"/>
              </a:spcAft>
            </a:pPr>
            <a:r>
              <a:rPr lang="zh-CN" altLang="en-US" sz="1400" dirty="0">
                <a:solidFill>
                  <a:srgbClr val="307790"/>
                </a:solidFill>
                <a:latin typeface="黑体" panose="02010609060101010101" pitchFamily="49" charset="-122"/>
                <a:ea typeface="黑体" panose="02010609060101010101" pitchFamily="49" charset="-122"/>
              </a:rPr>
              <a:t>我们的</a:t>
            </a:r>
            <a:r>
              <a:rPr lang="zh-CN" altLang="en-US" sz="1400" dirty="0" smtClean="0">
                <a:solidFill>
                  <a:srgbClr val="307790"/>
                </a:solidFill>
                <a:latin typeface="黑体" panose="02010609060101010101" pitchFamily="49" charset="-122"/>
                <a:ea typeface="黑体" panose="02010609060101010101" pitchFamily="49" charset="-122"/>
              </a:rPr>
              <a:t>算法也</a:t>
            </a:r>
            <a:r>
              <a:rPr lang="zh-CN" altLang="en-US" sz="1400" dirty="0">
                <a:solidFill>
                  <a:srgbClr val="C00000"/>
                </a:solidFill>
                <a:latin typeface="黑体" panose="02010609060101010101" pitchFamily="49" charset="-122"/>
                <a:ea typeface="黑体" panose="02010609060101010101" pitchFamily="49" charset="-122"/>
              </a:rPr>
              <a:t>适用于</a:t>
            </a:r>
            <a:r>
              <a:rPr lang="zh-CN" altLang="en-US" sz="1400" dirty="0" smtClean="0">
                <a:solidFill>
                  <a:srgbClr val="307790"/>
                </a:solidFill>
                <a:latin typeface="黑体" panose="02010609060101010101" pitchFamily="49" charset="-122"/>
                <a:ea typeface="黑体" panose="02010609060101010101" pitchFamily="49" charset="-122"/>
              </a:rPr>
              <a:t>一般点</a:t>
            </a:r>
            <a:r>
              <a:rPr lang="zh-CN" altLang="en-US" sz="1400" dirty="0">
                <a:solidFill>
                  <a:srgbClr val="307790"/>
                </a:solidFill>
                <a:latin typeface="黑体" panose="02010609060101010101" pitchFamily="49" charset="-122"/>
                <a:ea typeface="黑体" panose="02010609060101010101" pitchFamily="49" charset="-122"/>
              </a:rPr>
              <a:t>云数据的</a:t>
            </a:r>
            <a:r>
              <a:rPr lang="zh-CN" altLang="en-US" sz="1400" dirty="0" smtClean="0">
                <a:solidFill>
                  <a:srgbClr val="307790"/>
                </a:solidFill>
                <a:latin typeface="黑体" panose="02010609060101010101" pitchFamily="49" charset="-122"/>
                <a:ea typeface="黑体" panose="02010609060101010101" pitchFamily="49" charset="-122"/>
              </a:rPr>
              <a:t>配准工作。</a:t>
            </a:r>
            <a:endParaRPr kumimoji="0" lang="en-US" altLang="zh-CN" sz="1400" i="0" u="none" strike="noStrike" cap="none" normalizeH="0" baseline="0" dirty="0" smtClean="0">
              <a:ln>
                <a:noFill/>
              </a:ln>
              <a:solidFill>
                <a:srgbClr val="307790"/>
              </a:solidFill>
              <a:effectLst/>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389187676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a:extLst>
              <a:ext uri="{FF2B5EF4-FFF2-40B4-BE49-F238E27FC236}">
                <a16:creationId xmlns:a16="http://schemas.microsoft.com/office/drawing/2014/main" id="{E600F731-67AF-4054-9E56-2BEECA142B10}"/>
              </a:ext>
            </a:extLst>
          </p:cNvPr>
          <p:cNvCxnSpPr>
            <a:cxnSpLocks/>
          </p:cNvCxnSpPr>
          <p:nvPr/>
        </p:nvCxnSpPr>
        <p:spPr>
          <a:xfrm flipV="1">
            <a:off x="260181" y="1360561"/>
            <a:ext cx="8623637" cy="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文本框 15">
            <a:extLst>
              <a:ext uri="{FF2B5EF4-FFF2-40B4-BE49-F238E27FC236}">
                <a16:creationId xmlns:a16="http://schemas.microsoft.com/office/drawing/2014/main" id="{9E436595-C7E7-44A0-B901-B85D7D2BDC81}"/>
              </a:ext>
            </a:extLst>
          </p:cNvPr>
          <p:cNvSpPr txBox="1"/>
          <p:nvPr/>
        </p:nvSpPr>
        <p:spPr>
          <a:xfrm>
            <a:off x="1955913" y="205367"/>
            <a:ext cx="5233182" cy="1077218"/>
          </a:xfrm>
          <a:prstGeom prst="rect">
            <a:avLst/>
          </a:prstGeom>
          <a:noFill/>
        </p:spPr>
        <p:txBody>
          <a:bodyPr wrap="square" rtlCol="0">
            <a:spAutoFit/>
          </a:bodyPr>
          <a:lstStyle/>
          <a:p>
            <a:pPr algn="ctr"/>
            <a:r>
              <a:rPr lang="en-US" altLang="zh-CN" sz="3200" b="1" dirty="0" smtClean="0">
                <a:solidFill>
                  <a:srgbClr val="01779A"/>
                </a:solidFill>
                <a:latin typeface="黑体" panose="02010609060101010101" pitchFamily="49" charset="-122"/>
                <a:ea typeface="黑体" panose="02010609060101010101" pitchFamily="49" charset="-122"/>
              </a:rPr>
              <a:t>2.3 </a:t>
            </a:r>
            <a:r>
              <a:rPr lang="zh-CN" altLang="en-US" sz="3200" b="1" dirty="0" smtClean="0">
                <a:solidFill>
                  <a:srgbClr val="01779A"/>
                </a:solidFill>
                <a:latin typeface="黑体" panose="02010609060101010101" pitchFamily="49" charset="-122"/>
                <a:ea typeface="黑体" panose="02010609060101010101" pitchFamily="49" charset="-122"/>
              </a:rPr>
              <a:t>基于</a:t>
            </a:r>
            <a:r>
              <a:rPr lang="zh-CN" altLang="en-US" sz="3200" b="1" dirty="0">
                <a:solidFill>
                  <a:srgbClr val="01779A"/>
                </a:solidFill>
                <a:latin typeface="黑体" panose="02010609060101010101" pitchFamily="49" charset="-122"/>
                <a:ea typeface="黑体" panose="02010609060101010101" pitchFamily="49" charset="-122"/>
              </a:rPr>
              <a:t>整数线性规划的粗配准</a:t>
            </a:r>
            <a:r>
              <a:rPr lang="zh-CN" altLang="en-US" sz="3200" b="1" dirty="0" smtClean="0">
                <a:solidFill>
                  <a:srgbClr val="01779A"/>
                </a:solidFill>
                <a:latin typeface="黑体" panose="02010609060101010101" pitchFamily="49" charset="-122"/>
                <a:ea typeface="黑体" panose="02010609060101010101" pitchFamily="49" charset="-122"/>
              </a:rPr>
              <a:t>方法</a:t>
            </a:r>
            <a:endParaRPr lang="zh-CN" altLang="en-US" sz="3200" b="1" dirty="0">
              <a:solidFill>
                <a:srgbClr val="01779A"/>
              </a:solidFill>
              <a:latin typeface="黑体" panose="02010609060101010101" pitchFamily="49" charset="-122"/>
              <a:ea typeface="黑体" panose="02010609060101010101" pitchFamily="49" charset="-122"/>
            </a:endParaRPr>
          </a:p>
        </p:txBody>
      </p:sp>
      <p:sp>
        <p:nvSpPr>
          <p:cNvPr id="25" name="内容占位符 2">
            <a:extLst>
              <a:ext uri="{FF2B5EF4-FFF2-40B4-BE49-F238E27FC236}">
                <a16:creationId xmlns:a16="http://schemas.microsoft.com/office/drawing/2014/main" id="{F5D83EC4-3D2F-461D-8007-55FE6EE7F53E}"/>
              </a:ext>
            </a:extLst>
          </p:cNvPr>
          <p:cNvSpPr txBox="1">
            <a:spLocks/>
          </p:cNvSpPr>
          <p:nvPr/>
        </p:nvSpPr>
        <p:spPr bwMode="auto">
          <a:xfrm>
            <a:off x="260181" y="1342382"/>
            <a:ext cx="8477250" cy="7387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hlink"/>
              </a:buClr>
              <a:buFont typeface="Wingdings" pitchFamily="2" charset="2"/>
              <a:buChar char="v"/>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itchFamily="2" charset="2"/>
              <a:buChar char="§"/>
              <a:defRPr sz="2800" b="1">
                <a:solidFill>
                  <a:schemeClr val="tx1"/>
                </a:solidFill>
                <a:latin typeface="仿宋_GB2312" pitchFamily="49" charset="-122"/>
                <a:ea typeface="仿宋_GB2312" pitchFamily="49" charset="-122"/>
                <a:cs typeface="仿宋_GB2312"/>
              </a:defRPr>
            </a:lvl2pPr>
            <a:lvl3pPr marL="1143000" indent="-228600" algn="l" rtl="0" eaLnBrk="0" fontAlgn="base" hangingPunct="0">
              <a:spcBef>
                <a:spcPct val="20000"/>
              </a:spcBef>
              <a:spcAft>
                <a:spcPct val="0"/>
              </a:spcAft>
              <a:buClr>
                <a:schemeClr val="tx1"/>
              </a:buClr>
              <a:buChar char="•"/>
              <a:defRPr sz="2400" b="1">
                <a:solidFill>
                  <a:schemeClr val="tx1"/>
                </a:solidFill>
                <a:latin typeface="仿宋_GB2312" pitchFamily="49" charset="-122"/>
                <a:ea typeface="仿宋_GB2312" pitchFamily="49" charset="-122"/>
                <a:cs typeface="仿宋_GB2312"/>
              </a:defRPr>
            </a:lvl3pPr>
            <a:lvl4pPr marL="1600200" indent="-228600" algn="l" rtl="0" eaLnBrk="0" fontAlgn="base" hangingPunct="0">
              <a:spcBef>
                <a:spcPct val="20000"/>
              </a:spcBef>
              <a:spcAft>
                <a:spcPct val="0"/>
              </a:spcAft>
              <a:buChar char="–"/>
              <a:defRPr sz="2000" b="1">
                <a:solidFill>
                  <a:schemeClr val="tx1"/>
                </a:solidFill>
                <a:latin typeface="仿宋_GB2312" pitchFamily="49" charset="-122"/>
                <a:ea typeface="仿宋_GB2312" pitchFamily="49" charset="-122"/>
                <a:cs typeface="仿宋_GB2312"/>
              </a:defRPr>
            </a:lvl4pPr>
            <a:lvl5pPr marL="2057400" indent="-228600" algn="l" rtl="0" eaLnBrk="0" fontAlgn="base" hangingPunct="0">
              <a:spcBef>
                <a:spcPct val="20000"/>
              </a:spcBef>
              <a:spcAft>
                <a:spcPct val="0"/>
              </a:spcAft>
              <a:buChar char="»"/>
              <a:defRPr sz="2000" b="1">
                <a:solidFill>
                  <a:schemeClr val="tx1"/>
                </a:solidFill>
                <a:latin typeface="仿宋_GB2312" pitchFamily="49" charset="-122"/>
                <a:ea typeface="仿宋_GB2312" pitchFamily="49" charset="-122"/>
                <a:cs typeface="仿宋_GB2312"/>
              </a:defRPr>
            </a:lvl5pPr>
            <a:lvl6pPr marL="2514600" indent="-228600" algn="l" rtl="0" eaLnBrk="1" fontAlgn="base" hangingPunct="1">
              <a:spcBef>
                <a:spcPct val="20000"/>
              </a:spcBef>
              <a:spcAft>
                <a:spcPct val="0"/>
              </a:spcAft>
              <a:buChar char="»"/>
              <a:defRPr sz="2000" b="1">
                <a:solidFill>
                  <a:schemeClr val="tx1"/>
                </a:solidFill>
                <a:latin typeface="仿宋_GB2312" pitchFamily="49" charset="-122"/>
                <a:ea typeface="仿宋_GB2312" pitchFamily="49" charset="-122"/>
              </a:defRPr>
            </a:lvl6pPr>
            <a:lvl7pPr marL="2971800" indent="-228600" algn="l" rtl="0" eaLnBrk="1" fontAlgn="base" hangingPunct="1">
              <a:spcBef>
                <a:spcPct val="20000"/>
              </a:spcBef>
              <a:spcAft>
                <a:spcPct val="0"/>
              </a:spcAft>
              <a:buChar char="»"/>
              <a:defRPr sz="2000" b="1">
                <a:solidFill>
                  <a:schemeClr val="tx1"/>
                </a:solidFill>
                <a:latin typeface="仿宋_GB2312" pitchFamily="49" charset="-122"/>
                <a:ea typeface="仿宋_GB2312" pitchFamily="49" charset="-122"/>
              </a:defRPr>
            </a:lvl7pPr>
            <a:lvl8pPr marL="3429000" indent="-228600" algn="l" rtl="0" eaLnBrk="1" fontAlgn="base" hangingPunct="1">
              <a:spcBef>
                <a:spcPct val="20000"/>
              </a:spcBef>
              <a:spcAft>
                <a:spcPct val="0"/>
              </a:spcAft>
              <a:buChar char="»"/>
              <a:defRPr sz="2000" b="1">
                <a:solidFill>
                  <a:schemeClr val="tx1"/>
                </a:solidFill>
                <a:latin typeface="仿宋_GB2312" pitchFamily="49" charset="-122"/>
                <a:ea typeface="仿宋_GB2312" pitchFamily="49" charset="-122"/>
              </a:defRPr>
            </a:lvl8pPr>
            <a:lvl9pPr marL="3886200" indent="-228600" algn="l" rtl="0" eaLnBrk="1" fontAlgn="base" hangingPunct="1">
              <a:spcBef>
                <a:spcPct val="20000"/>
              </a:spcBef>
              <a:spcAft>
                <a:spcPct val="0"/>
              </a:spcAft>
              <a:buChar char="»"/>
              <a:defRPr sz="2000" b="1">
                <a:solidFill>
                  <a:schemeClr val="tx1"/>
                </a:solidFill>
                <a:latin typeface="仿宋_GB2312" pitchFamily="49" charset="-122"/>
                <a:ea typeface="仿宋_GB2312" pitchFamily="49" charset="-122"/>
              </a:defRPr>
            </a:lvl9pPr>
          </a:lstStyle>
          <a:p>
            <a:pPr marL="0" indent="0" algn="just">
              <a:buClr>
                <a:srgbClr val="99CCFF"/>
              </a:buClr>
              <a:buNone/>
            </a:pPr>
            <a:r>
              <a:rPr lang="zh-CN" altLang="en-US" sz="2000" b="1" dirty="0" smtClean="0">
                <a:solidFill>
                  <a:schemeClr val="accent4">
                    <a:lumMod val="75000"/>
                  </a:schemeClr>
                </a:solidFill>
                <a:latin typeface="黑体" panose="02010609060101010101" pitchFamily="49" charset="-122"/>
                <a:ea typeface="黑体" panose="02010609060101010101" pitchFamily="49" charset="-122"/>
              </a:rPr>
              <a:t>实验结果分析：</a:t>
            </a:r>
            <a:endParaRPr lang="en-US" altLang="zh-CN" sz="2000" dirty="0" smtClean="0">
              <a:solidFill>
                <a:srgbClr val="01779A"/>
              </a:solidFill>
              <a:latin typeface="黑体" panose="02010609060101010101" pitchFamily="49" charset="-122"/>
              <a:ea typeface="黑体" panose="02010609060101010101" pitchFamily="49" charset="-122"/>
            </a:endParaRPr>
          </a:p>
          <a:p>
            <a:pPr algn="just">
              <a:buClr>
                <a:srgbClr val="01779A"/>
              </a:buClr>
              <a:buFont typeface="+mj-ea"/>
              <a:buAutoNum type="circleNumDbPlain" startAt="3"/>
            </a:pPr>
            <a:r>
              <a:rPr lang="zh-CN" altLang="en-US" sz="1600" dirty="0" smtClean="0">
                <a:solidFill>
                  <a:srgbClr val="01779A"/>
                </a:solidFill>
                <a:latin typeface="黑体" panose="02010609060101010101" pitchFamily="49" charset="-122"/>
                <a:ea typeface="黑体" panose="02010609060101010101" pitchFamily="49" charset="-122"/>
              </a:rPr>
              <a:t>斯坦福</a:t>
            </a:r>
            <a:r>
              <a:rPr lang="zh-CN" altLang="en-US" sz="1600" dirty="0">
                <a:solidFill>
                  <a:srgbClr val="01779A"/>
                </a:solidFill>
                <a:latin typeface="黑体" panose="02010609060101010101" pitchFamily="49" charset="-122"/>
                <a:ea typeface="黑体" panose="02010609060101010101" pitchFamily="49" charset="-122"/>
              </a:rPr>
              <a:t>点云数据实验</a:t>
            </a:r>
            <a:endParaRPr lang="en-US" altLang="zh-CN" sz="1600" dirty="0" smtClean="0">
              <a:solidFill>
                <a:srgbClr val="01779A"/>
              </a:solidFill>
              <a:latin typeface="黑体" panose="02010609060101010101" pitchFamily="49" charset="-122"/>
              <a:ea typeface="黑体" panose="02010609060101010101" pitchFamily="49" charset="-122"/>
            </a:endParaRPr>
          </a:p>
        </p:txBody>
      </p:sp>
      <p:sp>
        <p:nvSpPr>
          <p:cNvPr id="4" name="矩形 3"/>
          <p:cNvSpPr/>
          <p:nvPr/>
        </p:nvSpPr>
        <p:spPr>
          <a:xfrm>
            <a:off x="543706" y="2009273"/>
            <a:ext cx="8184776" cy="523220"/>
          </a:xfrm>
          <a:prstGeom prst="rect">
            <a:avLst/>
          </a:prstGeom>
        </p:spPr>
        <p:txBody>
          <a:bodyPr wrap="square">
            <a:spAutoFit/>
          </a:bodyPr>
          <a:lstStyle/>
          <a:p>
            <a:r>
              <a:rPr lang="zh-CN" altLang="en-US" sz="1400" dirty="0" smtClean="0">
                <a:solidFill>
                  <a:srgbClr val="01779A"/>
                </a:solidFill>
                <a:latin typeface="黑体" panose="02010609060101010101" pitchFamily="49" charset="-122"/>
                <a:ea typeface="黑体" panose="02010609060101010101" pitchFamily="49" charset="-122"/>
              </a:rPr>
              <a:t>为了</a:t>
            </a:r>
            <a:r>
              <a:rPr lang="zh-CN" altLang="en-US" sz="1400" dirty="0">
                <a:solidFill>
                  <a:srgbClr val="01779A"/>
                </a:solidFill>
                <a:latin typeface="黑体" panose="02010609060101010101" pitchFamily="49" charset="-122"/>
                <a:ea typeface="黑体" panose="02010609060101010101" pitchFamily="49" charset="-122"/>
              </a:rPr>
              <a:t>验证我们方法的</a:t>
            </a:r>
            <a:r>
              <a:rPr lang="zh-CN" altLang="en-US" sz="1400" dirty="0">
                <a:solidFill>
                  <a:srgbClr val="C00000"/>
                </a:solidFill>
                <a:latin typeface="黑体" panose="02010609060101010101" pitchFamily="49" charset="-122"/>
                <a:ea typeface="黑体" panose="02010609060101010101" pitchFamily="49" charset="-122"/>
              </a:rPr>
              <a:t>通用性</a:t>
            </a:r>
            <a:r>
              <a:rPr lang="zh-CN" altLang="en-US" sz="1400" dirty="0">
                <a:solidFill>
                  <a:srgbClr val="01779A"/>
                </a:solidFill>
                <a:latin typeface="黑体" panose="02010609060101010101" pitchFamily="49" charset="-122"/>
                <a:ea typeface="黑体" panose="02010609060101010101" pitchFamily="49" charset="-122"/>
              </a:rPr>
              <a:t>，我们还使用斯坦福提供的公共点云</a:t>
            </a:r>
            <a:r>
              <a:rPr lang="zh-CN" altLang="en-US" sz="1400" dirty="0" smtClean="0">
                <a:solidFill>
                  <a:srgbClr val="01779A"/>
                </a:solidFill>
                <a:latin typeface="黑体" panose="02010609060101010101" pitchFamily="49" charset="-122"/>
                <a:ea typeface="黑体" panose="02010609060101010101" pitchFamily="49" charset="-122"/>
              </a:rPr>
              <a:t>数据进行</a:t>
            </a:r>
            <a:r>
              <a:rPr lang="zh-CN" altLang="en-US" sz="1400" dirty="0">
                <a:solidFill>
                  <a:srgbClr val="01779A"/>
                </a:solidFill>
                <a:latin typeface="黑体" panose="02010609060101010101" pitchFamily="49" charset="-122"/>
                <a:ea typeface="黑体" panose="02010609060101010101" pitchFamily="49" charset="-122"/>
              </a:rPr>
              <a:t>了实验</a:t>
            </a:r>
            <a:r>
              <a:rPr lang="zh-CN" altLang="en-US" sz="1400" dirty="0" smtClean="0">
                <a:solidFill>
                  <a:srgbClr val="01779A"/>
                </a:solidFill>
                <a:latin typeface="黑体" panose="02010609060101010101" pitchFamily="49" charset="-122"/>
                <a:ea typeface="黑体" panose="02010609060101010101" pitchFamily="49" charset="-122"/>
              </a:rPr>
              <a:t>。</a:t>
            </a:r>
            <a:endParaRPr lang="en-US" altLang="zh-CN" sz="1400" dirty="0" smtClean="0">
              <a:solidFill>
                <a:srgbClr val="01779A"/>
              </a:solidFill>
              <a:latin typeface="黑体" panose="02010609060101010101" pitchFamily="49" charset="-122"/>
              <a:ea typeface="黑体" panose="02010609060101010101" pitchFamily="49" charset="-122"/>
            </a:endParaRPr>
          </a:p>
          <a:p>
            <a:r>
              <a:rPr lang="zh-CN" altLang="en-US" sz="1400" b="1" dirty="0" smtClean="0">
                <a:solidFill>
                  <a:srgbClr val="C00000"/>
                </a:solidFill>
                <a:latin typeface="黑体" panose="02010609060101010101" pitchFamily="49" charset="-122"/>
                <a:ea typeface="黑体" panose="02010609060101010101" pitchFamily="49" charset="-122"/>
              </a:rPr>
              <a:t>数据集：</a:t>
            </a:r>
            <a:r>
              <a:rPr lang="en-US" altLang="zh-CN" sz="1400" dirty="0" smtClean="0">
                <a:solidFill>
                  <a:srgbClr val="01779A"/>
                </a:solidFill>
                <a:latin typeface="Times New Roman" panose="02020603050405020304" pitchFamily="18" charset="0"/>
                <a:ea typeface="黑体" panose="02010609060101010101" pitchFamily="49" charset="-122"/>
                <a:cs typeface="Times New Roman" panose="02020603050405020304" pitchFamily="18" charset="0"/>
              </a:rPr>
              <a:t>Bunny, Happy Buddha, Dragon</a:t>
            </a:r>
            <a:r>
              <a:rPr lang="en-US" altLang="zh-CN" sz="1400" dirty="0">
                <a:solidFill>
                  <a:srgbClr val="01779A"/>
                </a:solidFill>
                <a:latin typeface="Times New Roman" panose="02020603050405020304" pitchFamily="18" charset="0"/>
                <a:ea typeface="黑体" panose="02010609060101010101" pitchFamily="49" charset="-122"/>
                <a:cs typeface="Times New Roman" panose="02020603050405020304" pitchFamily="18" charset="0"/>
              </a:rPr>
              <a:t>, Armadillo, Lucy, Dragon, Thai </a:t>
            </a:r>
            <a:r>
              <a:rPr lang="en-US" altLang="zh-CN" sz="1400" dirty="0" smtClean="0">
                <a:solidFill>
                  <a:srgbClr val="01779A"/>
                </a:solidFill>
                <a:latin typeface="Times New Roman" panose="02020603050405020304" pitchFamily="18" charset="0"/>
                <a:ea typeface="黑体" panose="02010609060101010101" pitchFamily="49" charset="-122"/>
                <a:cs typeface="Times New Roman" panose="02020603050405020304" pitchFamily="18" charset="0"/>
              </a:rPr>
              <a:t>Statue</a:t>
            </a:r>
            <a:r>
              <a:rPr lang="zh-CN" altLang="en-US" sz="1400" dirty="0" smtClean="0">
                <a:solidFill>
                  <a:srgbClr val="01779A"/>
                </a:solidFill>
                <a:latin typeface="Times New Roman" panose="02020603050405020304" pitchFamily="18" charset="0"/>
                <a:ea typeface="黑体" panose="02010609060101010101" pitchFamily="49" charset="-122"/>
                <a:cs typeface="Times New Roman" panose="02020603050405020304" pitchFamily="18" charset="0"/>
              </a:rPr>
              <a:t>共</a:t>
            </a:r>
            <a:r>
              <a:rPr lang="en-US" altLang="zh-CN" sz="1400" dirty="0" smtClean="0">
                <a:solidFill>
                  <a:srgbClr val="01779A"/>
                </a:solidFill>
                <a:latin typeface="Times New Roman" panose="02020603050405020304" pitchFamily="18" charset="0"/>
                <a:ea typeface="黑体" panose="02010609060101010101" pitchFamily="49" charset="-122"/>
                <a:cs typeface="Times New Roman" panose="02020603050405020304" pitchFamily="18" charset="0"/>
              </a:rPr>
              <a:t>7</a:t>
            </a:r>
            <a:r>
              <a:rPr lang="zh-CN" altLang="en-US" sz="1400" dirty="0" smtClean="0">
                <a:solidFill>
                  <a:srgbClr val="01779A"/>
                </a:solidFill>
                <a:latin typeface="Times New Roman" panose="02020603050405020304" pitchFamily="18" charset="0"/>
                <a:ea typeface="黑体" panose="02010609060101010101" pitchFamily="49" charset="-122"/>
                <a:cs typeface="Times New Roman" panose="02020603050405020304" pitchFamily="18" charset="0"/>
              </a:rPr>
              <a:t>个公开点云数据</a:t>
            </a:r>
            <a:endParaRPr lang="zh-CN" altLang="en-US" sz="1400" dirty="0">
              <a:solidFill>
                <a:srgbClr val="01779A"/>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4" name="页脚占位符 3">
            <a:extLst>
              <a:ext uri="{FF2B5EF4-FFF2-40B4-BE49-F238E27FC236}">
                <a16:creationId xmlns:a16="http://schemas.microsoft.com/office/drawing/2014/main" id="{6DE73603-4725-45DF-A725-EA5810F01BD5}"/>
              </a:ext>
            </a:extLst>
          </p:cNvPr>
          <p:cNvSpPr>
            <a:spLocks noGrp="1"/>
          </p:cNvSpPr>
          <p:nvPr>
            <p:ph type="ftr" sz="quarter" idx="12"/>
          </p:nvPr>
        </p:nvSpPr>
        <p:spPr>
          <a:xfrm>
            <a:off x="6529668" y="7019739"/>
            <a:ext cx="2057400"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b="1">
                <a:solidFill>
                  <a:schemeClr val="tx1"/>
                </a:solidFill>
                <a:latin typeface="仿宋_GB2312"/>
                <a:ea typeface="仿宋_GB2312"/>
                <a:cs typeface="仿宋_GB2312"/>
              </a:defRPr>
            </a:lvl2pPr>
            <a:lvl3pPr marL="1143000" indent="-228600">
              <a:spcBef>
                <a:spcPct val="20000"/>
              </a:spcBef>
              <a:buClr>
                <a:schemeClr val="tx1"/>
              </a:buClr>
              <a:buChar char="•"/>
              <a:defRPr sz="2400" b="1">
                <a:solidFill>
                  <a:schemeClr val="tx1"/>
                </a:solidFill>
                <a:latin typeface="仿宋_GB2312"/>
                <a:ea typeface="仿宋_GB2312"/>
                <a:cs typeface="仿宋_GB2312"/>
              </a:defRPr>
            </a:lvl3pPr>
            <a:lvl4pPr marL="1600200" indent="-228600">
              <a:spcBef>
                <a:spcPct val="20000"/>
              </a:spcBef>
              <a:buChar char="–"/>
              <a:defRPr sz="2000" b="1">
                <a:solidFill>
                  <a:schemeClr val="tx1"/>
                </a:solidFill>
                <a:latin typeface="仿宋_GB2312"/>
                <a:ea typeface="仿宋_GB2312"/>
                <a:cs typeface="仿宋_GB2312"/>
              </a:defRPr>
            </a:lvl4pPr>
            <a:lvl5pPr marL="2057400" indent="-228600">
              <a:spcBef>
                <a:spcPct val="20000"/>
              </a:spcBef>
              <a:buChar char="»"/>
              <a:defRPr sz="2000" b="1">
                <a:solidFill>
                  <a:schemeClr val="tx1"/>
                </a:solidFill>
                <a:latin typeface="仿宋_GB2312"/>
                <a:ea typeface="仿宋_GB2312"/>
                <a:cs typeface="仿宋_GB2312"/>
              </a:defRPr>
            </a:lvl5pPr>
            <a:lvl6pPr marL="2514600" indent="-228600" eaLnBrk="0" fontAlgn="base" hangingPunct="0">
              <a:spcBef>
                <a:spcPct val="20000"/>
              </a:spcBef>
              <a:spcAft>
                <a:spcPct val="0"/>
              </a:spcAft>
              <a:buChar char="»"/>
              <a:defRPr sz="2000" b="1">
                <a:solidFill>
                  <a:schemeClr val="tx1"/>
                </a:solidFill>
                <a:latin typeface="仿宋_GB2312"/>
                <a:ea typeface="仿宋_GB2312"/>
                <a:cs typeface="仿宋_GB2312"/>
              </a:defRPr>
            </a:lvl6pPr>
            <a:lvl7pPr marL="2971800" indent="-228600" eaLnBrk="0" fontAlgn="base" hangingPunct="0">
              <a:spcBef>
                <a:spcPct val="20000"/>
              </a:spcBef>
              <a:spcAft>
                <a:spcPct val="0"/>
              </a:spcAft>
              <a:buChar char="»"/>
              <a:defRPr sz="2000" b="1">
                <a:solidFill>
                  <a:schemeClr val="tx1"/>
                </a:solidFill>
                <a:latin typeface="仿宋_GB2312"/>
                <a:ea typeface="仿宋_GB2312"/>
                <a:cs typeface="仿宋_GB2312"/>
              </a:defRPr>
            </a:lvl7pPr>
            <a:lvl8pPr marL="3429000" indent="-228600" eaLnBrk="0" fontAlgn="base" hangingPunct="0">
              <a:spcBef>
                <a:spcPct val="20000"/>
              </a:spcBef>
              <a:spcAft>
                <a:spcPct val="0"/>
              </a:spcAft>
              <a:buChar char="»"/>
              <a:defRPr sz="2000" b="1">
                <a:solidFill>
                  <a:schemeClr val="tx1"/>
                </a:solidFill>
                <a:latin typeface="仿宋_GB2312"/>
                <a:ea typeface="仿宋_GB2312"/>
                <a:cs typeface="仿宋_GB2312"/>
              </a:defRPr>
            </a:lvl8pPr>
            <a:lvl9pPr marL="3886200" indent="-228600" eaLnBrk="0" fontAlgn="base" hangingPunct="0">
              <a:spcBef>
                <a:spcPct val="20000"/>
              </a:spcBef>
              <a:spcAft>
                <a:spcPct val="0"/>
              </a:spcAft>
              <a:buChar char="»"/>
              <a:defRPr sz="2000" b="1">
                <a:solidFill>
                  <a:schemeClr val="tx1"/>
                </a:solidFill>
                <a:latin typeface="仿宋_GB2312"/>
                <a:ea typeface="仿宋_GB2312"/>
                <a:cs typeface="仿宋_GB2312"/>
              </a:defRPr>
            </a:lvl9pPr>
          </a:lstStyle>
          <a:p>
            <a:pPr>
              <a:spcBef>
                <a:spcPct val="0"/>
              </a:spcBef>
              <a:buClrTx/>
              <a:buFontTx/>
              <a:buNone/>
            </a:pPr>
            <a:r>
              <a:rPr lang="zh-CN" altLang="en-US" sz="1400" dirty="0">
                <a:latin typeface="STXingkai" panose="02010800040101010101" pitchFamily="2" charset="-122"/>
              </a:rPr>
              <a:t>北京航空航天大学</a:t>
            </a:r>
            <a:endParaRPr lang="en-US" altLang="zh-CN" sz="1400" dirty="0">
              <a:latin typeface="STXingkai" panose="02010800040101010101" pitchFamily="2" charset="-122"/>
            </a:endParaRPr>
          </a:p>
        </p:txBody>
      </p:sp>
      <p:graphicFrame>
        <p:nvGraphicFramePr>
          <p:cNvPr id="15" name="表格 14"/>
          <p:cNvGraphicFramePr>
            <a:graphicFrameLocks noGrp="1"/>
          </p:cNvGraphicFramePr>
          <p:nvPr>
            <p:extLst>
              <p:ext uri="{D42A27DB-BD31-4B8C-83A1-F6EECF244321}">
                <p14:modId xmlns:p14="http://schemas.microsoft.com/office/powerpoint/2010/main" val="1500137900"/>
              </p:ext>
            </p:extLst>
          </p:nvPr>
        </p:nvGraphicFramePr>
        <p:xfrm>
          <a:off x="177817" y="2596871"/>
          <a:ext cx="7228797" cy="2090400"/>
        </p:xfrm>
        <a:graphic>
          <a:graphicData uri="http://schemas.openxmlformats.org/drawingml/2006/table">
            <a:tbl>
              <a:tblPr firstRow="1" firstCol="1" bandRow="1"/>
              <a:tblGrid>
                <a:gridCol w="731111">
                  <a:extLst>
                    <a:ext uri="{9D8B030D-6E8A-4147-A177-3AD203B41FA5}">
                      <a16:colId xmlns:a16="http://schemas.microsoft.com/office/drawing/2014/main" val="2409009522"/>
                    </a:ext>
                  </a:extLst>
                </a:gridCol>
                <a:gridCol w="608640">
                  <a:extLst>
                    <a:ext uri="{9D8B030D-6E8A-4147-A177-3AD203B41FA5}">
                      <a16:colId xmlns:a16="http://schemas.microsoft.com/office/drawing/2014/main" val="2757709594"/>
                    </a:ext>
                  </a:extLst>
                </a:gridCol>
                <a:gridCol w="669876">
                  <a:extLst>
                    <a:ext uri="{9D8B030D-6E8A-4147-A177-3AD203B41FA5}">
                      <a16:colId xmlns:a16="http://schemas.microsoft.com/office/drawing/2014/main" val="2925449530"/>
                    </a:ext>
                  </a:extLst>
                </a:gridCol>
                <a:gridCol w="669876">
                  <a:extLst>
                    <a:ext uri="{9D8B030D-6E8A-4147-A177-3AD203B41FA5}">
                      <a16:colId xmlns:a16="http://schemas.microsoft.com/office/drawing/2014/main" val="217579408"/>
                    </a:ext>
                  </a:extLst>
                </a:gridCol>
                <a:gridCol w="669876">
                  <a:extLst>
                    <a:ext uri="{9D8B030D-6E8A-4147-A177-3AD203B41FA5}">
                      <a16:colId xmlns:a16="http://schemas.microsoft.com/office/drawing/2014/main" val="3653930106"/>
                    </a:ext>
                  </a:extLst>
                </a:gridCol>
                <a:gridCol w="669876">
                  <a:extLst>
                    <a:ext uri="{9D8B030D-6E8A-4147-A177-3AD203B41FA5}">
                      <a16:colId xmlns:a16="http://schemas.microsoft.com/office/drawing/2014/main" val="4020766964"/>
                    </a:ext>
                  </a:extLst>
                </a:gridCol>
                <a:gridCol w="669876">
                  <a:extLst>
                    <a:ext uri="{9D8B030D-6E8A-4147-A177-3AD203B41FA5}">
                      <a16:colId xmlns:a16="http://schemas.microsoft.com/office/drawing/2014/main" val="436532388"/>
                    </a:ext>
                  </a:extLst>
                </a:gridCol>
                <a:gridCol w="669876">
                  <a:extLst>
                    <a:ext uri="{9D8B030D-6E8A-4147-A177-3AD203B41FA5}">
                      <a16:colId xmlns:a16="http://schemas.microsoft.com/office/drawing/2014/main" val="1787671800"/>
                    </a:ext>
                  </a:extLst>
                </a:gridCol>
                <a:gridCol w="669876">
                  <a:extLst>
                    <a:ext uri="{9D8B030D-6E8A-4147-A177-3AD203B41FA5}">
                      <a16:colId xmlns:a16="http://schemas.microsoft.com/office/drawing/2014/main" val="61448398"/>
                    </a:ext>
                  </a:extLst>
                </a:gridCol>
                <a:gridCol w="669876">
                  <a:extLst>
                    <a:ext uri="{9D8B030D-6E8A-4147-A177-3AD203B41FA5}">
                      <a16:colId xmlns:a16="http://schemas.microsoft.com/office/drawing/2014/main" val="1133845582"/>
                    </a:ext>
                  </a:extLst>
                </a:gridCol>
                <a:gridCol w="530038">
                  <a:extLst>
                    <a:ext uri="{9D8B030D-6E8A-4147-A177-3AD203B41FA5}">
                      <a16:colId xmlns:a16="http://schemas.microsoft.com/office/drawing/2014/main" val="4045722928"/>
                    </a:ext>
                  </a:extLst>
                </a:gridCol>
              </a:tblGrid>
              <a:tr h="266051">
                <a:tc rowSpan="2">
                  <a:txBody>
                    <a:bodyPr/>
                    <a:lstStyle/>
                    <a:p>
                      <a:pPr algn="ctr">
                        <a:spcAft>
                          <a:spcPts val="0"/>
                        </a:spcAft>
                      </a:pPr>
                      <a:r>
                        <a:rPr lang="en-US" sz="1100" b="1" dirty="0">
                          <a:effectLst/>
                          <a:latin typeface="Times New Roman" panose="02020603050405020304" pitchFamily="18" charset="0"/>
                          <a:ea typeface="宋体" panose="02010600030101010101" pitchFamily="2" charset="-122"/>
                        </a:rPr>
                        <a:t>Result</a:t>
                      </a:r>
                      <a:endParaRPr lang="zh-CN" sz="1100" b="1" dirty="0">
                        <a:effectLst/>
                        <a:latin typeface="Times New Roman" panose="02020603050405020304" pitchFamily="18" charset="0"/>
                        <a:ea typeface="宋体" panose="02010600030101010101" pitchFamily="2" charset="-122"/>
                      </a:endParaRPr>
                    </a:p>
                  </a:txBody>
                  <a:tcPr marL="97980" marR="979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2">
                  <a:txBody>
                    <a:bodyPr/>
                    <a:lstStyle/>
                    <a:p>
                      <a:pPr algn="ctr">
                        <a:spcAft>
                          <a:spcPts val="0"/>
                        </a:spcAft>
                      </a:pPr>
                      <a:r>
                        <a:rPr lang="en-US" sz="1100" b="1">
                          <a:effectLst/>
                          <a:latin typeface="Times New Roman" panose="02020603050405020304" pitchFamily="18" charset="0"/>
                          <a:ea typeface="宋体" panose="02010600030101010101" pitchFamily="2" charset="-122"/>
                        </a:rPr>
                        <a:t>scene1</a:t>
                      </a:r>
                      <a:endParaRPr lang="zh-CN" sz="1100" b="1">
                        <a:effectLst/>
                        <a:latin typeface="Times New Roman" panose="02020603050405020304" pitchFamily="18" charset="0"/>
                        <a:ea typeface="宋体" panose="02010600030101010101" pitchFamily="2" charset="-122"/>
                      </a:endParaRPr>
                    </a:p>
                  </a:txBody>
                  <a:tcPr marL="97980" marR="979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gridSpan="2">
                  <a:txBody>
                    <a:bodyPr/>
                    <a:lstStyle/>
                    <a:p>
                      <a:pPr algn="ctr" fontAlgn="b">
                        <a:spcAft>
                          <a:spcPts val="0"/>
                        </a:spcAft>
                      </a:pPr>
                      <a:r>
                        <a:rPr lang="en-US" sz="1100" b="1">
                          <a:effectLst/>
                          <a:latin typeface="Times New Roman" panose="02020603050405020304" pitchFamily="18" charset="0"/>
                          <a:ea typeface="宋体" panose="02010600030101010101" pitchFamily="2" charset="-122"/>
                        </a:rPr>
                        <a:t>scene2</a:t>
                      </a:r>
                      <a:endParaRPr lang="zh-CN" sz="1400">
                        <a:effectLst/>
                        <a:latin typeface="Times New Roman" panose="02020603050405020304" pitchFamily="18" charset="0"/>
                        <a:ea typeface="宋体" panose="02010600030101010101" pitchFamily="2" charset="-122"/>
                      </a:endParaRPr>
                    </a:p>
                  </a:txBody>
                  <a:tcPr marL="97980" marR="979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gridSpan="2">
                  <a:txBody>
                    <a:bodyPr/>
                    <a:lstStyle/>
                    <a:p>
                      <a:pPr algn="ctr" fontAlgn="b">
                        <a:spcAft>
                          <a:spcPts val="0"/>
                        </a:spcAft>
                      </a:pPr>
                      <a:r>
                        <a:rPr lang="en-US" sz="1100" b="1">
                          <a:effectLst/>
                          <a:latin typeface="Times New Roman" panose="02020603050405020304" pitchFamily="18" charset="0"/>
                          <a:ea typeface="宋体" panose="02010600030101010101" pitchFamily="2" charset="-122"/>
                        </a:rPr>
                        <a:t>scene3</a:t>
                      </a:r>
                      <a:endParaRPr lang="zh-CN" sz="1400">
                        <a:effectLst/>
                        <a:latin typeface="Times New Roman" panose="02020603050405020304" pitchFamily="18" charset="0"/>
                        <a:ea typeface="宋体" panose="02010600030101010101" pitchFamily="2" charset="-122"/>
                      </a:endParaRPr>
                    </a:p>
                  </a:txBody>
                  <a:tcPr marL="97980" marR="979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gridSpan="2">
                  <a:txBody>
                    <a:bodyPr/>
                    <a:lstStyle/>
                    <a:p>
                      <a:pPr algn="ctr" fontAlgn="b">
                        <a:spcAft>
                          <a:spcPts val="0"/>
                        </a:spcAft>
                      </a:pPr>
                      <a:r>
                        <a:rPr lang="en-US" sz="1100" b="1">
                          <a:effectLst/>
                          <a:latin typeface="Times New Roman" panose="02020603050405020304" pitchFamily="18" charset="0"/>
                          <a:ea typeface="宋体" panose="02010600030101010101" pitchFamily="2" charset="-122"/>
                        </a:rPr>
                        <a:t>scene4</a:t>
                      </a:r>
                      <a:endParaRPr lang="zh-CN" sz="1400">
                        <a:effectLst/>
                        <a:latin typeface="Times New Roman" panose="02020603050405020304" pitchFamily="18" charset="0"/>
                        <a:ea typeface="宋体" panose="02010600030101010101" pitchFamily="2" charset="-122"/>
                      </a:endParaRPr>
                    </a:p>
                  </a:txBody>
                  <a:tcPr marL="97980" marR="979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gridSpan="2">
                  <a:txBody>
                    <a:bodyPr/>
                    <a:lstStyle/>
                    <a:p>
                      <a:pPr algn="ctr" fontAlgn="b">
                        <a:spcAft>
                          <a:spcPts val="0"/>
                        </a:spcAft>
                      </a:pPr>
                      <a:r>
                        <a:rPr lang="en-US" sz="1100" b="1">
                          <a:effectLst/>
                          <a:latin typeface="Times New Roman" panose="02020603050405020304" pitchFamily="18" charset="0"/>
                          <a:ea typeface="宋体" panose="02010600030101010101" pitchFamily="2" charset="-122"/>
                        </a:rPr>
                        <a:t>scene5</a:t>
                      </a:r>
                      <a:endParaRPr lang="zh-CN" sz="1400">
                        <a:effectLst/>
                        <a:latin typeface="Times New Roman" panose="02020603050405020304" pitchFamily="18" charset="0"/>
                        <a:ea typeface="宋体" panose="02010600030101010101" pitchFamily="2" charset="-122"/>
                      </a:endParaRPr>
                    </a:p>
                  </a:txBody>
                  <a:tcPr marL="97980" marR="979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extLst>
                  <a:ext uri="{0D108BD9-81ED-4DB2-BD59-A6C34878D82A}">
                    <a16:rowId xmlns:a16="http://schemas.microsoft.com/office/drawing/2014/main" val="113173365"/>
                  </a:ext>
                </a:extLst>
              </a:tr>
              <a:tr h="494094">
                <a:tc vMerge="1">
                  <a:txBody>
                    <a:bodyPr/>
                    <a:lstStyle/>
                    <a:p>
                      <a:endParaRPr lang="zh-CN" altLang="en-US"/>
                    </a:p>
                  </a:txBody>
                  <a:tcPr/>
                </a:tc>
                <a:tc>
                  <a:txBody>
                    <a:bodyPr/>
                    <a:lstStyle/>
                    <a:p>
                      <a:pPr algn="ctr" fontAlgn="b">
                        <a:spcAft>
                          <a:spcPts val="0"/>
                        </a:spcAft>
                      </a:pPr>
                      <a:r>
                        <a:rPr lang="en-US" sz="1000" b="1" i="1" dirty="0">
                          <a:effectLst/>
                          <a:latin typeface="Times New Roman" panose="02020603050405020304" pitchFamily="18" charset="0"/>
                          <a:ea typeface="宋体" panose="02010600030101010101" pitchFamily="2" charset="-122"/>
                        </a:rPr>
                        <a:t>Precision</a:t>
                      </a:r>
                      <a:endParaRPr lang="zh-CN" sz="1400" dirty="0">
                        <a:effectLst/>
                        <a:latin typeface="Times New Roman" panose="02020603050405020304" pitchFamily="18" charset="0"/>
                        <a:ea typeface="宋体" panose="02010600030101010101" pitchFamily="2" charset="-122"/>
                      </a:endParaRPr>
                    </a:p>
                  </a:txBody>
                  <a:tcPr marL="97980" marR="979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spcAft>
                          <a:spcPts val="0"/>
                        </a:spcAft>
                      </a:pPr>
                      <a:r>
                        <a:rPr lang="en-US" sz="1000" b="1" i="1" dirty="0">
                          <a:effectLst/>
                          <a:latin typeface="Times New Roman" panose="02020603050405020304" pitchFamily="18" charset="0"/>
                          <a:ea typeface="宋体" panose="02010600030101010101" pitchFamily="2" charset="-122"/>
                        </a:rPr>
                        <a:t>RMSE</a:t>
                      </a:r>
                      <a:endParaRPr lang="zh-CN" sz="1400" dirty="0">
                        <a:effectLst/>
                        <a:latin typeface="Times New Roman" panose="02020603050405020304" pitchFamily="18" charset="0"/>
                        <a:ea typeface="宋体" panose="02010600030101010101" pitchFamily="2" charset="-122"/>
                      </a:endParaRPr>
                    </a:p>
                  </a:txBody>
                  <a:tcPr marL="97980" marR="979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spcAft>
                          <a:spcPts val="0"/>
                        </a:spcAft>
                      </a:pPr>
                      <a:r>
                        <a:rPr lang="en-US" sz="1000" b="1" i="1">
                          <a:effectLst/>
                          <a:latin typeface="Times New Roman" panose="02020603050405020304" pitchFamily="18" charset="0"/>
                          <a:ea typeface="宋体" panose="02010600030101010101" pitchFamily="2" charset="-122"/>
                        </a:rPr>
                        <a:t>Precision</a:t>
                      </a:r>
                      <a:endParaRPr lang="zh-CN" sz="1400">
                        <a:effectLst/>
                        <a:latin typeface="Times New Roman" panose="02020603050405020304" pitchFamily="18" charset="0"/>
                        <a:ea typeface="宋体" panose="02010600030101010101" pitchFamily="2" charset="-122"/>
                      </a:endParaRPr>
                    </a:p>
                  </a:txBody>
                  <a:tcPr marL="97980" marR="979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spcAft>
                          <a:spcPts val="0"/>
                        </a:spcAft>
                      </a:pPr>
                      <a:r>
                        <a:rPr lang="en-US" sz="1000" b="1" i="1">
                          <a:effectLst/>
                          <a:latin typeface="Times New Roman" panose="02020603050405020304" pitchFamily="18" charset="0"/>
                          <a:ea typeface="宋体" panose="02010600030101010101" pitchFamily="2" charset="-122"/>
                        </a:rPr>
                        <a:t>RMSE</a:t>
                      </a:r>
                      <a:endParaRPr lang="zh-CN" sz="1400">
                        <a:effectLst/>
                        <a:latin typeface="Times New Roman" panose="02020603050405020304" pitchFamily="18" charset="0"/>
                        <a:ea typeface="宋体" panose="02010600030101010101" pitchFamily="2" charset="-122"/>
                      </a:endParaRPr>
                    </a:p>
                  </a:txBody>
                  <a:tcPr marL="97980" marR="979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spcAft>
                          <a:spcPts val="0"/>
                        </a:spcAft>
                      </a:pPr>
                      <a:r>
                        <a:rPr lang="en-US" sz="1000" b="1" i="1">
                          <a:effectLst/>
                          <a:latin typeface="Times New Roman" panose="02020603050405020304" pitchFamily="18" charset="0"/>
                          <a:ea typeface="宋体" panose="02010600030101010101" pitchFamily="2" charset="-122"/>
                        </a:rPr>
                        <a:t>Precision</a:t>
                      </a:r>
                      <a:endParaRPr lang="zh-CN" sz="1400">
                        <a:effectLst/>
                        <a:latin typeface="Times New Roman" panose="02020603050405020304" pitchFamily="18" charset="0"/>
                        <a:ea typeface="宋体" panose="02010600030101010101" pitchFamily="2" charset="-122"/>
                      </a:endParaRPr>
                    </a:p>
                  </a:txBody>
                  <a:tcPr marL="97980" marR="979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spcAft>
                          <a:spcPts val="0"/>
                        </a:spcAft>
                      </a:pPr>
                      <a:r>
                        <a:rPr lang="en-US" sz="1000" b="1" i="1">
                          <a:effectLst/>
                          <a:latin typeface="Times New Roman" panose="02020603050405020304" pitchFamily="18" charset="0"/>
                          <a:ea typeface="宋体" panose="02010600030101010101" pitchFamily="2" charset="-122"/>
                        </a:rPr>
                        <a:t>RMSE</a:t>
                      </a:r>
                      <a:endParaRPr lang="zh-CN" sz="1400">
                        <a:effectLst/>
                        <a:latin typeface="Times New Roman" panose="02020603050405020304" pitchFamily="18" charset="0"/>
                        <a:ea typeface="宋体" panose="02010600030101010101" pitchFamily="2" charset="-122"/>
                      </a:endParaRPr>
                    </a:p>
                  </a:txBody>
                  <a:tcPr marL="97980" marR="979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spcAft>
                          <a:spcPts val="0"/>
                        </a:spcAft>
                      </a:pPr>
                      <a:r>
                        <a:rPr lang="en-US" sz="1000" b="1" i="1">
                          <a:effectLst/>
                          <a:latin typeface="Times New Roman" panose="02020603050405020304" pitchFamily="18" charset="0"/>
                          <a:ea typeface="宋体" panose="02010600030101010101" pitchFamily="2" charset="-122"/>
                        </a:rPr>
                        <a:t>Precision</a:t>
                      </a:r>
                      <a:endParaRPr lang="zh-CN" sz="1400">
                        <a:effectLst/>
                        <a:latin typeface="Times New Roman" panose="02020603050405020304" pitchFamily="18" charset="0"/>
                        <a:ea typeface="宋体" panose="02010600030101010101" pitchFamily="2" charset="-122"/>
                      </a:endParaRPr>
                    </a:p>
                  </a:txBody>
                  <a:tcPr marL="97980" marR="979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spcAft>
                          <a:spcPts val="0"/>
                        </a:spcAft>
                      </a:pPr>
                      <a:r>
                        <a:rPr lang="en-US" sz="1000" b="1" i="1">
                          <a:effectLst/>
                          <a:latin typeface="Times New Roman" panose="02020603050405020304" pitchFamily="18" charset="0"/>
                          <a:ea typeface="宋体" panose="02010600030101010101" pitchFamily="2" charset="-122"/>
                        </a:rPr>
                        <a:t>RMSE</a:t>
                      </a:r>
                      <a:endParaRPr lang="zh-CN" sz="1400">
                        <a:effectLst/>
                        <a:latin typeface="Times New Roman" panose="02020603050405020304" pitchFamily="18" charset="0"/>
                        <a:ea typeface="宋体" panose="02010600030101010101" pitchFamily="2" charset="-122"/>
                      </a:endParaRPr>
                    </a:p>
                  </a:txBody>
                  <a:tcPr marL="97980" marR="979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spcAft>
                          <a:spcPts val="0"/>
                        </a:spcAft>
                      </a:pPr>
                      <a:r>
                        <a:rPr lang="en-US" sz="1000" b="1" i="1">
                          <a:effectLst/>
                          <a:latin typeface="Times New Roman" panose="02020603050405020304" pitchFamily="18" charset="0"/>
                          <a:ea typeface="宋体" panose="02010600030101010101" pitchFamily="2" charset="-122"/>
                        </a:rPr>
                        <a:t>Precision</a:t>
                      </a:r>
                      <a:endParaRPr lang="zh-CN" sz="1400">
                        <a:effectLst/>
                        <a:latin typeface="Times New Roman" panose="02020603050405020304" pitchFamily="18" charset="0"/>
                        <a:ea typeface="宋体" panose="02010600030101010101" pitchFamily="2" charset="-122"/>
                      </a:endParaRPr>
                    </a:p>
                  </a:txBody>
                  <a:tcPr marL="97980" marR="979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spcAft>
                          <a:spcPts val="0"/>
                        </a:spcAft>
                      </a:pPr>
                      <a:r>
                        <a:rPr lang="en-US" sz="1000" b="1" i="1">
                          <a:effectLst/>
                          <a:latin typeface="Times New Roman" panose="02020603050405020304" pitchFamily="18" charset="0"/>
                          <a:ea typeface="宋体" panose="02010600030101010101" pitchFamily="2" charset="-122"/>
                        </a:rPr>
                        <a:t>RMSE</a:t>
                      </a:r>
                      <a:endParaRPr lang="zh-CN" sz="1400">
                        <a:effectLst/>
                        <a:latin typeface="Times New Roman" panose="02020603050405020304" pitchFamily="18" charset="0"/>
                        <a:ea typeface="宋体" panose="02010600030101010101" pitchFamily="2" charset="-122"/>
                      </a:endParaRPr>
                    </a:p>
                  </a:txBody>
                  <a:tcPr marL="97980" marR="979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06593908"/>
                  </a:ext>
                </a:extLst>
              </a:tr>
              <a:tr h="266051">
                <a:tc>
                  <a:txBody>
                    <a:bodyPr/>
                    <a:lstStyle/>
                    <a:p>
                      <a:pPr algn="ctr">
                        <a:spcAft>
                          <a:spcPts val="0"/>
                        </a:spcAft>
                      </a:pPr>
                      <a:r>
                        <a:rPr lang="en-US" sz="1300" dirty="0">
                          <a:effectLst/>
                          <a:latin typeface="Times New Roman" panose="02020603050405020304" pitchFamily="18" charset="0"/>
                          <a:ea typeface="宋体" panose="02010600030101010101" pitchFamily="2" charset="-122"/>
                        </a:rPr>
                        <a:t>NN</a:t>
                      </a:r>
                      <a:endParaRPr lang="zh-CN" sz="1300" dirty="0">
                        <a:effectLst/>
                        <a:latin typeface="Times New Roman" panose="02020603050405020304" pitchFamily="18" charset="0"/>
                        <a:ea typeface="宋体" panose="02010600030101010101" pitchFamily="2" charset="-122"/>
                      </a:endParaRPr>
                    </a:p>
                  </a:txBody>
                  <a:tcPr marL="97980" marR="979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300" dirty="0">
                          <a:effectLst/>
                          <a:latin typeface="Times New Roman" panose="02020603050405020304" pitchFamily="18" charset="0"/>
                          <a:ea typeface="宋体" panose="02010600030101010101" pitchFamily="2" charset="-122"/>
                        </a:rPr>
                        <a:t>0.616</a:t>
                      </a:r>
                      <a:endParaRPr lang="zh-CN" sz="1300" dirty="0">
                        <a:effectLst/>
                        <a:latin typeface="Times New Roman" panose="02020603050405020304" pitchFamily="18" charset="0"/>
                        <a:ea typeface="宋体" panose="02010600030101010101" pitchFamily="2" charset="-122"/>
                      </a:endParaRPr>
                    </a:p>
                  </a:txBody>
                  <a:tcPr marL="97980" marR="979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spcAft>
                          <a:spcPts val="0"/>
                        </a:spcAft>
                      </a:pPr>
                      <a:r>
                        <a:rPr lang="en-US" sz="1300" dirty="0">
                          <a:effectLst/>
                          <a:latin typeface="Times New Roman" panose="02020603050405020304" pitchFamily="18" charset="0"/>
                          <a:ea typeface="宋体" panose="02010600030101010101" pitchFamily="2" charset="-122"/>
                        </a:rPr>
                        <a:t>6.47</a:t>
                      </a:r>
                      <a:endParaRPr lang="zh-CN" sz="1300" dirty="0">
                        <a:effectLst/>
                        <a:latin typeface="Times New Roman" panose="02020603050405020304" pitchFamily="18" charset="0"/>
                        <a:ea typeface="宋体" panose="02010600030101010101" pitchFamily="2" charset="-122"/>
                      </a:endParaRPr>
                    </a:p>
                  </a:txBody>
                  <a:tcPr marL="97980" marR="979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spcAft>
                          <a:spcPts val="0"/>
                        </a:spcAft>
                      </a:pPr>
                      <a:r>
                        <a:rPr lang="en-US" sz="1300" dirty="0">
                          <a:effectLst/>
                          <a:latin typeface="Times New Roman" panose="02020603050405020304" pitchFamily="18" charset="0"/>
                          <a:ea typeface="宋体" panose="02010600030101010101" pitchFamily="2" charset="-122"/>
                        </a:rPr>
                        <a:t>0.543</a:t>
                      </a:r>
                      <a:endParaRPr lang="zh-CN" sz="1300" dirty="0">
                        <a:effectLst/>
                        <a:latin typeface="Times New Roman" panose="02020603050405020304" pitchFamily="18" charset="0"/>
                        <a:ea typeface="宋体" panose="02010600030101010101" pitchFamily="2" charset="-122"/>
                      </a:endParaRPr>
                    </a:p>
                  </a:txBody>
                  <a:tcPr marL="97980" marR="979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spcAft>
                          <a:spcPts val="0"/>
                        </a:spcAft>
                      </a:pPr>
                      <a:r>
                        <a:rPr lang="en-US" sz="1300" dirty="0">
                          <a:effectLst/>
                          <a:latin typeface="Times New Roman" panose="02020603050405020304" pitchFamily="18" charset="0"/>
                          <a:ea typeface="宋体" panose="02010600030101010101" pitchFamily="2" charset="-122"/>
                        </a:rPr>
                        <a:t>12.24</a:t>
                      </a:r>
                      <a:endParaRPr lang="zh-CN" sz="1300" dirty="0">
                        <a:effectLst/>
                        <a:latin typeface="Times New Roman" panose="02020603050405020304" pitchFamily="18" charset="0"/>
                        <a:ea typeface="宋体" panose="02010600030101010101" pitchFamily="2" charset="-122"/>
                      </a:endParaRPr>
                    </a:p>
                  </a:txBody>
                  <a:tcPr marL="97980" marR="979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spcAft>
                          <a:spcPts val="0"/>
                        </a:spcAft>
                      </a:pPr>
                      <a:r>
                        <a:rPr lang="en-US" sz="1300" dirty="0">
                          <a:effectLst/>
                          <a:latin typeface="Times New Roman" panose="02020603050405020304" pitchFamily="18" charset="0"/>
                          <a:ea typeface="宋体" panose="02010600030101010101" pitchFamily="2" charset="-122"/>
                        </a:rPr>
                        <a:t>0.504</a:t>
                      </a:r>
                      <a:endParaRPr lang="zh-CN" sz="1300" dirty="0">
                        <a:effectLst/>
                        <a:latin typeface="Times New Roman" panose="02020603050405020304" pitchFamily="18" charset="0"/>
                        <a:ea typeface="宋体" panose="02010600030101010101" pitchFamily="2" charset="-122"/>
                      </a:endParaRPr>
                    </a:p>
                  </a:txBody>
                  <a:tcPr marL="97980" marR="979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spcAft>
                          <a:spcPts val="0"/>
                        </a:spcAft>
                      </a:pPr>
                      <a:r>
                        <a:rPr lang="en-US" sz="1300">
                          <a:effectLst/>
                          <a:latin typeface="Times New Roman" panose="02020603050405020304" pitchFamily="18" charset="0"/>
                          <a:ea typeface="宋体" panose="02010600030101010101" pitchFamily="2" charset="-122"/>
                        </a:rPr>
                        <a:t>15.81</a:t>
                      </a:r>
                      <a:endParaRPr lang="zh-CN" sz="1300">
                        <a:effectLst/>
                        <a:latin typeface="Times New Roman" panose="02020603050405020304" pitchFamily="18" charset="0"/>
                        <a:ea typeface="宋体" panose="02010600030101010101" pitchFamily="2" charset="-122"/>
                      </a:endParaRPr>
                    </a:p>
                  </a:txBody>
                  <a:tcPr marL="97980" marR="979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spcAft>
                          <a:spcPts val="0"/>
                        </a:spcAft>
                      </a:pPr>
                      <a:r>
                        <a:rPr lang="en-US" sz="1300">
                          <a:effectLst/>
                          <a:latin typeface="Times New Roman" panose="02020603050405020304" pitchFamily="18" charset="0"/>
                          <a:ea typeface="宋体" panose="02010600030101010101" pitchFamily="2" charset="-122"/>
                        </a:rPr>
                        <a:t>0.453</a:t>
                      </a:r>
                      <a:endParaRPr lang="zh-CN" sz="1300">
                        <a:effectLst/>
                        <a:latin typeface="Times New Roman" panose="02020603050405020304" pitchFamily="18" charset="0"/>
                        <a:ea typeface="宋体" panose="02010600030101010101" pitchFamily="2" charset="-122"/>
                      </a:endParaRPr>
                    </a:p>
                  </a:txBody>
                  <a:tcPr marL="97980" marR="979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spcAft>
                          <a:spcPts val="0"/>
                        </a:spcAft>
                      </a:pPr>
                      <a:r>
                        <a:rPr lang="en-US" sz="1300">
                          <a:effectLst/>
                          <a:latin typeface="Times New Roman" panose="02020603050405020304" pitchFamily="18" charset="0"/>
                          <a:ea typeface="宋体" panose="02010600030101010101" pitchFamily="2" charset="-122"/>
                        </a:rPr>
                        <a:t>18.40</a:t>
                      </a:r>
                      <a:endParaRPr lang="zh-CN" sz="1300">
                        <a:effectLst/>
                        <a:latin typeface="Times New Roman" panose="02020603050405020304" pitchFamily="18" charset="0"/>
                        <a:ea typeface="宋体" panose="02010600030101010101" pitchFamily="2" charset="-122"/>
                      </a:endParaRPr>
                    </a:p>
                  </a:txBody>
                  <a:tcPr marL="97980" marR="979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spcAft>
                          <a:spcPts val="0"/>
                        </a:spcAft>
                      </a:pPr>
                      <a:r>
                        <a:rPr lang="en-US" sz="1300">
                          <a:effectLst/>
                          <a:latin typeface="Times New Roman" panose="02020603050405020304" pitchFamily="18" charset="0"/>
                          <a:ea typeface="宋体" panose="02010600030101010101" pitchFamily="2" charset="-122"/>
                        </a:rPr>
                        <a:t>0.397</a:t>
                      </a:r>
                      <a:endParaRPr lang="zh-CN" sz="1300">
                        <a:effectLst/>
                        <a:latin typeface="Times New Roman" panose="02020603050405020304" pitchFamily="18" charset="0"/>
                        <a:ea typeface="宋体" panose="02010600030101010101" pitchFamily="2" charset="-122"/>
                      </a:endParaRPr>
                    </a:p>
                  </a:txBody>
                  <a:tcPr marL="97980" marR="979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spcAft>
                          <a:spcPts val="0"/>
                        </a:spcAft>
                      </a:pPr>
                      <a:r>
                        <a:rPr lang="en-US" sz="1300" dirty="0" smtClean="0">
                          <a:effectLst/>
                          <a:latin typeface="Times New Roman" panose="02020603050405020304" pitchFamily="18" charset="0"/>
                          <a:ea typeface="宋体" panose="02010600030101010101" pitchFamily="2" charset="-122"/>
                        </a:rPr>
                        <a:t>23.1</a:t>
                      </a:r>
                      <a:endParaRPr lang="zh-CN" sz="1300" dirty="0">
                        <a:effectLst/>
                        <a:latin typeface="Times New Roman" panose="02020603050405020304" pitchFamily="18" charset="0"/>
                        <a:ea typeface="宋体" panose="02010600030101010101" pitchFamily="2" charset="-122"/>
                      </a:endParaRPr>
                    </a:p>
                  </a:txBody>
                  <a:tcPr marL="97980" marR="979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80588322"/>
                  </a:ext>
                </a:extLst>
              </a:tr>
              <a:tr h="266051">
                <a:tc>
                  <a:txBody>
                    <a:bodyPr/>
                    <a:lstStyle/>
                    <a:p>
                      <a:pPr algn="ctr" fontAlgn="b">
                        <a:spcAft>
                          <a:spcPts val="0"/>
                        </a:spcAft>
                      </a:pPr>
                      <a:r>
                        <a:rPr lang="en-US" sz="1300">
                          <a:effectLst/>
                          <a:latin typeface="Times New Roman" panose="02020603050405020304" pitchFamily="18" charset="0"/>
                          <a:ea typeface="Calibri" panose="020F0502020204030204" pitchFamily="34" charset="0"/>
                        </a:rPr>
                        <a:t>NNDR</a:t>
                      </a:r>
                      <a:endParaRPr lang="zh-CN" sz="1300">
                        <a:effectLst/>
                        <a:latin typeface="Times New Roman" panose="02020603050405020304" pitchFamily="18" charset="0"/>
                        <a:ea typeface="宋体" panose="02010600030101010101" pitchFamily="2" charset="-122"/>
                      </a:endParaRPr>
                    </a:p>
                  </a:txBody>
                  <a:tcPr marL="97980" marR="979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300" dirty="0">
                          <a:effectLst/>
                          <a:latin typeface="Times New Roman" panose="02020603050405020304" pitchFamily="18" charset="0"/>
                          <a:ea typeface="宋体" panose="02010600030101010101" pitchFamily="2" charset="-122"/>
                        </a:rPr>
                        <a:t>0.744</a:t>
                      </a:r>
                      <a:endParaRPr lang="zh-CN" sz="1300" dirty="0">
                        <a:effectLst/>
                        <a:latin typeface="Times New Roman" panose="02020603050405020304" pitchFamily="18" charset="0"/>
                        <a:ea typeface="宋体" panose="02010600030101010101" pitchFamily="2" charset="-122"/>
                      </a:endParaRPr>
                    </a:p>
                  </a:txBody>
                  <a:tcPr marL="97980" marR="979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spcAft>
                          <a:spcPts val="0"/>
                        </a:spcAft>
                      </a:pPr>
                      <a:r>
                        <a:rPr lang="en-US" sz="1300" dirty="0">
                          <a:effectLst/>
                          <a:latin typeface="Times New Roman" panose="02020603050405020304" pitchFamily="18" charset="0"/>
                          <a:ea typeface="宋体" panose="02010600030101010101" pitchFamily="2" charset="-122"/>
                        </a:rPr>
                        <a:t>4.51</a:t>
                      </a:r>
                      <a:endParaRPr lang="zh-CN" sz="1300" dirty="0">
                        <a:effectLst/>
                        <a:latin typeface="Times New Roman" panose="02020603050405020304" pitchFamily="18" charset="0"/>
                        <a:ea typeface="宋体" panose="02010600030101010101" pitchFamily="2" charset="-122"/>
                      </a:endParaRPr>
                    </a:p>
                  </a:txBody>
                  <a:tcPr marL="97980" marR="979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spcAft>
                          <a:spcPts val="0"/>
                        </a:spcAft>
                      </a:pPr>
                      <a:r>
                        <a:rPr lang="en-US" sz="1300" dirty="0">
                          <a:effectLst/>
                          <a:latin typeface="Times New Roman" panose="02020603050405020304" pitchFamily="18" charset="0"/>
                          <a:ea typeface="宋体" panose="02010600030101010101" pitchFamily="2" charset="-122"/>
                        </a:rPr>
                        <a:t>0.713</a:t>
                      </a:r>
                      <a:endParaRPr lang="zh-CN" sz="1300" dirty="0">
                        <a:effectLst/>
                        <a:latin typeface="Times New Roman" panose="02020603050405020304" pitchFamily="18" charset="0"/>
                        <a:ea typeface="宋体" panose="02010600030101010101" pitchFamily="2" charset="-122"/>
                      </a:endParaRPr>
                    </a:p>
                  </a:txBody>
                  <a:tcPr marL="97980" marR="979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spcAft>
                          <a:spcPts val="0"/>
                        </a:spcAft>
                      </a:pPr>
                      <a:r>
                        <a:rPr lang="en-US" sz="1300" dirty="0">
                          <a:effectLst/>
                          <a:latin typeface="Times New Roman" panose="02020603050405020304" pitchFamily="18" charset="0"/>
                          <a:ea typeface="宋体" panose="02010600030101010101" pitchFamily="2" charset="-122"/>
                        </a:rPr>
                        <a:t>6.61</a:t>
                      </a:r>
                      <a:endParaRPr lang="zh-CN" sz="1300" dirty="0">
                        <a:effectLst/>
                        <a:latin typeface="Times New Roman" panose="02020603050405020304" pitchFamily="18" charset="0"/>
                        <a:ea typeface="宋体" panose="02010600030101010101" pitchFamily="2" charset="-122"/>
                      </a:endParaRPr>
                    </a:p>
                  </a:txBody>
                  <a:tcPr marL="97980" marR="979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spcAft>
                          <a:spcPts val="0"/>
                        </a:spcAft>
                      </a:pPr>
                      <a:r>
                        <a:rPr lang="en-US" sz="1300" dirty="0">
                          <a:effectLst/>
                          <a:latin typeface="Times New Roman" panose="02020603050405020304" pitchFamily="18" charset="0"/>
                          <a:ea typeface="宋体" panose="02010600030101010101" pitchFamily="2" charset="-122"/>
                        </a:rPr>
                        <a:t>0.700</a:t>
                      </a:r>
                      <a:endParaRPr lang="zh-CN" sz="1300" dirty="0">
                        <a:effectLst/>
                        <a:latin typeface="Times New Roman" panose="02020603050405020304" pitchFamily="18" charset="0"/>
                        <a:ea typeface="宋体" panose="02010600030101010101" pitchFamily="2" charset="-122"/>
                      </a:endParaRPr>
                    </a:p>
                  </a:txBody>
                  <a:tcPr marL="97980" marR="979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spcAft>
                          <a:spcPts val="0"/>
                        </a:spcAft>
                      </a:pPr>
                      <a:r>
                        <a:rPr lang="en-US" sz="1300" dirty="0">
                          <a:effectLst/>
                          <a:latin typeface="Times New Roman" panose="02020603050405020304" pitchFamily="18" charset="0"/>
                          <a:ea typeface="宋体" panose="02010600030101010101" pitchFamily="2" charset="-122"/>
                        </a:rPr>
                        <a:t>6.27</a:t>
                      </a:r>
                      <a:endParaRPr lang="zh-CN" sz="1300" dirty="0">
                        <a:effectLst/>
                        <a:latin typeface="Times New Roman" panose="02020603050405020304" pitchFamily="18" charset="0"/>
                        <a:ea typeface="宋体" panose="02010600030101010101" pitchFamily="2" charset="-122"/>
                      </a:endParaRPr>
                    </a:p>
                  </a:txBody>
                  <a:tcPr marL="97980" marR="979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spcAft>
                          <a:spcPts val="0"/>
                        </a:spcAft>
                      </a:pPr>
                      <a:r>
                        <a:rPr lang="en-US" sz="1300">
                          <a:effectLst/>
                          <a:latin typeface="Times New Roman" panose="02020603050405020304" pitchFamily="18" charset="0"/>
                          <a:ea typeface="宋体" panose="02010600030101010101" pitchFamily="2" charset="-122"/>
                        </a:rPr>
                        <a:t>0.657</a:t>
                      </a:r>
                      <a:endParaRPr lang="zh-CN" sz="1300">
                        <a:effectLst/>
                        <a:latin typeface="Times New Roman" panose="02020603050405020304" pitchFamily="18" charset="0"/>
                        <a:ea typeface="宋体" panose="02010600030101010101" pitchFamily="2" charset="-122"/>
                      </a:endParaRPr>
                    </a:p>
                  </a:txBody>
                  <a:tcPr marL="97980" marR="979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spcAft>
                          <a:spcPts val="0"/>
                        </a:spcAft>
                      </a:pPr>
                      <a:r>
                        <a:rPr lang="en-US" sz="1300">
                          <a:effectLst/>
                          <a:latin typeface="Times New Roman" panose="02020603050405020304" pitchFamily="18" charset="0"/>
                          <a:ea typeface="宋体" panose="02010600030101010101" pitchFamily="2" charset="-122"/>
                        </a:rPr>
                        <a:t>16.80</a:t>
                      </a:r>
                      <a:endParaRPr lang="zh-CN" sz="1300">
                        <a:effectLst/>
                        <a:latin typeface="Times New Roman" panose="02020603050405020304" pitchFamily="18" charset="0"/>
                        <a:ea typeface="宋体" panose="02010600030101010101" pitchFamily="2" charset="-122"/>
                      </a:endParaRPr>
                    </a:p>
                  </a:txBody>
                  <a:tcPr marL="97980" marR="979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spcAft>
                          <a:spcPts val="0"/>
                        </a:spcAft>
                      </a:pPr>
                      <a:r>
                        <a:rPr lang="en-US" sz="1300">
                          <a:effectLst/>
                          <a:latin typeface="Times New Roman" panose="02020603050405020304" pitchFamily="18" charset="0"/>
                          <a:ea typeface="宋体" panose="02010600030101010101" pitchFamily="2" charset="-122"/>
                        </a:rPr>
                        <a:t>0.632</a:t>
                      </a:r>
                      <a:endParaRPr lang="zh-CN" sz="1300">
                        <a:effectLst/>
                        <a:latin typeface="Times New Roman" panose="02020603050405020304" pitchFamily="18" charset="0"/>
                        <a:ea typeface="宋体" panose="02010600030101010101" pitchFamily="2" charset="-122"/>
                      </a:endParaRPr>
                    </a:p>
                  </a:txBody>
                  <a:tcPr marL="97980" marR="979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spcAft>
                          <a:spcPts val="0"/>
                        </a:spcAft>
                      </a:pPr>
                      <a:r>
                        <a:rPr lang="en-US" sz="1300" dirty="0" smtClean="0">
                          <a:effectLst/>
                          <a:latin typeface="Times New Roman" panose="02020603050405020304" pitchFamily="18" charset="0"/>
                          <a:ea typeface="宋体" panose="02010600030101010101" pitchFamily="2" charset="-122"/>
                        </a:rPr>
                        <a:t>14.6</a:t>
                      </a:r>
                      <a:endParaRPr lang="zh-CN" sz="1300" dirty="0">
                        <a:effectLst/>
                        <a:latin typeface="Times New Roman" panose="02020603050405020304" pitchFamily="18" charset="0"/>
                        <a:ea typeface="宋体" panose="02010600030101010101" pitchFamily="2" charset="-122"/>
                      </a:endParaRPr>
                    </a:p>
                  </a:txBody>
                  <a:tcPr marL="97980" marR="979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55757964"/>
                  </a:ext>
                </a:extLst>
              </a:tr>
              <a:tr h="266051">
                <a:tc>
                  <a:txBody>
                    <a:bodyPr/>
                    <a:lstStyle/>
                    <a:p>
                      <a:pPr algn="ctr" fontAlgn="b">
                        <a:spcAft>
                          <a:spcPts val="0"/>
                        </a:spcAft>
                      </a:pPr>
                      <a:r>
                        <a:rPr lang="en-US" sz="1300">
                          <a:effectLst/>
                          <a:latin typeface="Times New Roman" panose="02020603050405020304" pitchFamily="18" charset="0"/>
                          <a:ea typeface="Calibri" panose="020F0502020204030204" pitchFamily="34" charset="0"/>
                        </a:rPr>
                        <a:t>GC</a:t>
                      </a:r>
                      <a:endParaRPr lang="zh-CN" sz="1300">
                        <a:effectLst/>
                        <a:latin typeface="Times New Roman" panose="02020603050405020304" pitchFamily="18" charset="0"/>
                        <a:ea typeface="宋体" panose="02010600030101010101" pitchFamily="2" charset="-122"/>
                      </a:endParaRPr>
                    </a:p>
                  </a:txBody>
                  <a:tcPr marL="97980" marR="979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spcAft>
                          <a:spcPts val="0"/>
                        </a:spcAft>
                      </a:pPr>
                      <a:r>
                        <a:rPr lang="en-US" sz="1300">
                          <a:effectLst/>
                          <a:latin typeface="Times New Roman" panose="02020603050405020304" pitchFamily="18" charset="0"/>
                          <a:ea typeface="宋体" panose="02010600030101010101" pitchFamily="2" charset="-122"/>
                        </a:rPr>
                        <a:t>0.752</a:t>
                      </a:r>
                      <a:endParaRPr lang="zh-CN" sz="1300">
                        <a:effectLst/>
                        <a:latin typeface="Times New Roman" panose="02020603050405020304" pitchFamily="18" charset="0"/>
                        <a:ea typeface="宋体" panose="02010600030101010101" pitchFamily="2" charset="-122"/>
                      </a:endParaRPr>
                    </a:p>
                  </a:txBody>
                  <a:tcPr marL="97980" marR="979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spcAft>
                          <a:spcPts val="0"/>
                        </a:spcAft>
                      </a:pPr>
                      <a:r>
                        <a:rPr lang="en-US" sz="1300" dirty="0">
                          <a:effectLst/>
                          <a:latin typeface="Times New Roman" panose="02020603050405020304" pitchFamily="18" charset="0"/>
                          <a:ea typeface="宋体" panose="02010600030101010101" pitchFamily="2" charset="-122"/>
                        </a:rPr>
                        <a:t>1.82</a:t>
                      </a:r>
                      <a:endParaRPr lang="zh-CN" sz="1300" dirty="0">
                        <a:effectLst/>
                        <a:latin typeface="Times New Roman" panose="02020603050405020304" pitchFamily="18" charset="0"/>
                        <a:ea typeface="宋体" panose="02010600030101010101" pitchFamily="2" charset="-122"/>
                      </a:endParaRPr>
                    </a:p>
                  </a:txBody>
                  <a:tcPr marL="97980" marR="979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spcAft>
                          <a:spcPts val="0"/>
                        </a:spcAft>
                      </a:pPr>
                      <a:r>
                        <a:rPr lang="en-US" sz="1300" dirty="0">
                          <a:effectLst/>
                          <a:latin typeface="Times New Roman" panose="02020603050405020304" pitchFamily="18" charset="0"/>
                          <a:ea typeface="宋体" panose="02010600030101010101" pitchFamily="2" charset="-122"/>
                        </a:rPr>
                        <a:t>0.699</a:t>
                      </a:r>
                      <a:endParaRPr lang="zh-CN" sz="1300" dirty="0">
                        <a:effectLst/>
                        <a:latin typeface="Times New Roman" panose="02020603050405020304" pitchFamily="18" charset="0"/>
                        <a:ea typeface="宋体" panose="02010600030101010101" pitchFamily="2" charset="-122"/>
                      </a:endParaRPr>
                    </a:p>
                  </a:txBody>
                  <a:tcPr marL="97980" marR="979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spcAft>
                          <a:spcPts val="0"/>
                        </a:spcAft>
                      </a:pPr>
                      <a:r>
                        <a:rPr lang="en-US" sz="1300">
                          <a:effectLst/>
                          <a:latin typeface="Times New Roman" panose="02020603050405020304" pitchFamily="18" charset="0"/>
                          <a:ea typeface="宋体" panose="02010600030101010101" pitchFamily="2" charset="-122"/>
                        </a:rPr>
                        <a:t>3.46</a:t>
                      </a:r>
                      <a:endParaRPr lang="zh-CN" sz="1300">
                        <a:effectLst/>
                        <a:latin typeface="Times New Roman" panose="02020603050405020304" pitchFamily="18" charset="0"/>
                        <a:ea typeface="宋体" panose="02010600030101010101" pitchFamily="2" charset="-122"/>
                      </a:endParaRPr>
                    </a:p>
                  </a:txBody>
                  <a:tcPr marL="97980" marR="979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spcAft>
                          <a:spcPts val="0"/>
                        </a:spcAft>
                      </a:pPr>
                      <a:r>
                        <a:rPr lang="en-US" sz="1300" dirty="0">
                          <a:effectLst/>
                          <a:latin typeface="Times New Roman" panose="02020603050405020304" pitchFamily="18" charset="0"/>
                          <a:ea typeface="宋体" panose="02010600030101010101" pitchFamily="2" charset="-122"/>
                        </a:rPr>
                        <a:t>0.646</a:t>
                      </a:r>
                      <a:endParaRPr lang="zh-CN" sz="1300" dirty="0">
                        <a:effectLst/>
                        <a:latin typeface="Times New Roman" panose="02020603050405020304" pitchFamily="18" charset="0"/>
                        <a:ea typeface="宋体" panose="02010600030101010101" pitchFamily="2" charset="-122"/>
                      </a:endParaRPr>
                    </a:p>
                  </a:txBody>
                  <a:tcPr marL="97980" marR="979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spcAft>
                          <a:spcPts val="0"/>
                        </a:spcAft>
                      </a:pPr>
                      <a:r>
                        <a:rPr lang="en-US" sz="1300" dirty="0">
                          <a:effectLst/>
                          <a:latin typeface="Times New Roman" panose="02020603050405020304" pitchFamily="18" charset="0"/>
                          <a:ea typeface="宋体" panose="02010600030101010101" pitchFamily="2" charset="-122"/>
                        </a:rPr>
                        <a:t>4.48</a:t>
                      </a:r>
                      <a:endParaRPr lang="zh-CN" sz="1300" dirty="0">
                        <a:effectLst/>
                        <a:latin typeface="Times New Roman" panose="02020603050405020304" pitchFamily="18" charset="0"/>
                        <a:ea typeface="宋体" panose="02010600030101010101" pitchFamily="2" charset="-122"/>
                      </a:endParaRPr>
                    </a:p>
                  </a:txBody>
                  <a:tcPr marL="97980" marR="979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spcAft>
                          <a:spcPts val="0"/>
                        </a:spcAft>
                      </a:pPr>
                      <a:r>
                        <a:rPr lang="en-US" sz="1300" dirty="0">
                          <a:effectLst/>
                          <a:latin typeface="Times New Roman" panose="02020603050405020304" pitchFamily="18" charset="0"/>
                          <a:ea typeface="宋体" panose="02010600030101010101" pitchFamily="2" charset="-122"/>
                        </a:rPr>
                        <a:t>0.580</a:t>
                      </a:r>
                      <a:endParaRPr lang="zh-CN" sz="1300" dirty="0">
                        <a:effectLst/>
                        <a:latin typeface="Times New Roman" panose="02020603050405020304" pitchFamily="18" charset="0"/>
                        <a:ea typeface="宋体" panose="02010600030101010101" pitchFamily="2" charset="-122"/>
                      </a:endParaRPr>
                    </a:p>
                  </a:txBody>
                  <a:tcPr marL="97980" marR="979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spcAft>
                          <a:spcPts val="0"/>
                        </a:spcAft>
                      </a:pPr>
                      <a:r>
                        <a:rPr lang="en-US" sz="1300">
                          <a:effectLst/>
                          <a:latin typeface="Times New Roman" panose="02020603050405020304" pitchFamily="18" charset="0"/>
                          <a:ea typeface="宋体" panose="02010600030101010101" pitchFamily="2" charset="-122"/>
                        </a:rPr>
                        <a:t>5.41</a:t>
                      </a:r>
                      <a:endParaRPr lang="zh-CN" sz="1300">
                        <a:effectLst/>
                        <a:latin typeface="Times New Roman" panose="02020603050405020304" pitchFamily="18" charset="0"/>
                        <a:ea typeface="宋体" panose="02010600030101010101" pitchFamily="2" charset="-122"/>
                      </a:endParaRPr>
                    </a:p>
                  </a:txBody>
                  <a:tcPr marL="97980" marR="979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spcAft>
                          <a:spcPts val="0"/>
                        </a:spcAft>
                      </a:pPr>
                      <a:r>
                        <a:rPr lang="en-US" sz="1300">
                          <a:effectLst/>
                          <a:latin typeface="Times New Roman" panose="02020603050405020304" pitchFamily="18" charset="0"/>
                          <a:ea typeface="宋体" panose="02010600030101010101" pitchFamily="2" charset="-122"/>
                        </a:rPr>
                        <a:t>0.525</a:t>
                      </a:r>
                      <a:endParaRPr lang="zh-CN" sz="1300">
                        <a:effectLst/>
                        <a:latin typeface="Times New Roman" panose="02020603050405020304" pitchFamily="18" charset="0"/>
                        <a:ea typeface="宋体" panose="02010600030101010101" pitchFamily="2" charset="-122"/>
                      </a:endParaRPr>
                    </a:p>
                  </a:txBody>
                  <a:tcPr marL="97980" marR="979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spcAft>
                          <a:spcPts val="0"/>
                        </a:spcAft>
                      </a:pPr>
                      <a:r>
                        <a:rPr lang="en-US" sz="1300">
                          <a:effectLst/>
                          <a:latin typeface="Times New Roman" panose="02020603050405020304" pitchFamily="18" charset="0"/>
                          <a:ea typeface="宋体" panose="02010600030101010101" pitchFamily="2" charset="-122"/>
                        </a:rPr>
                        <a:t>7.98</a:t>
                      </a:r>
                      <a:endParaRPr lang="zh-CN" sz="1300">
                        <a:effectLst/>
                        <a:latin typeface="Times New Roman" panose="02020603050405020304" pitchFamily="18" charset="0"/>
                        <a:ea typeface="宋体" panose="02010600030101010101" pitchFamily="2" charset="-122"/>
                      </a:endParaRPr>
                    </a:p>
                  </a:txBody>
                  <a:tcPr marL="97980" marR="979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19496960"/>
                  </a:ext>
                </a:extLst>
              </a:tr>
              <a:tr h="266051">
                <a:tc>
                  <a:txBody>
                    <a:bodyPr/>
                    <a:lstStyle/>
                    <a:p>
                      <a:pPr algn="ctr" fontAlgn="b">
                        <a:spcAft>
                          <a:spcPts val="0"/>
                        </a:spcAft>
                      </a:pPr>
                      <a:r>
                        <a:rPr lang="en-US" sz="1300">
                          <a:effectLst/>
                          <a:latin typeface="Times New Roman" panose="02020603050405020304" pitchFamily="18" charset="0"/>
                          <a:ea typeface="Calibri" panose="020F0502020204030204" pitchFamily="34" charset="0"/>
                        </a:rPr>
                        <a:t>Gore</a:t>
                      </a:r>
                      <a:endParaRPr lang="zh-CN" sz="1300">
                        <a:effectLst/>
                        <a:latin typeface="Times New Roman" panose="02020603050405020304" pitchFamily="18" charset="0"/>
                        <a:ea typeface="宋体" panose="02010600030101010101" pitchFamily="2" charset="-122"/>
                      </a:endParaRPr>
                    </a:p>
                  </a:txBody>
                  <a:tcPr marL="97980" marR="979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spcAft>
                          <a:spcPts val="0"/>
                        </a:spcAft>
                      </a:pPr>
                      <a:r>
                        <a:rPr lang="en-US" sz="1300">
                          <a:effectLst/>
                          <a:latin typeface="Times New Roman" panose="02020603050405020304" pitchFamily="18" charset="0"/>
                          <a:ea typeface="宋体" panose="02010600030101010101" pitchFamily="2" charset="-122"/>
                        </a:rPr>
                        <a:t>0.757</a:t>
                      </a:r>
                      <a:endParaRPr lang="zh-CN" sz="1300">
                        <a:effectLst/>
                        <a:latin typeface="Times New Roman" panose="02020603050405020304" pitchFamily="18" charset="0"/>
                        <a:ea typeface="宋体" panose="02010600030101010101" pitchFamily="2" charset="-122"/>
                      </a:endParaRPr>
                    </a:p>
                  </a:txBody>
                  <a:tcPr marL="97980" marR="979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spcAft>
                          <a:spcPts val="0"/>
                        </a:spcAft>
                      </a:pPr>
                      <a:r>
                        <a:rPr lang="en-US" sz="1300">
                          <a:effectLst/>
                          <a:latin typeface="Times New Roman" panose="02020603050405020304" pitchFamily="18" charset="0"/>
                          <a:ea typeface="宋体" panose="02010600030101010101" pitchFamily="2" charset="-122"/>
                        </a:rPr>
                        <a:t>4.65</a:t>
                      </a:r>
                      <a:endParaRPr lang="zh-CN" sz="1300">
                        <a:effectLst/>
                        <a:latin typeface="Times New Roman" panose="02020603050405020304" pitchFamily="18" charset="0"/>
                        <a:ea typeface="宋体" panose="02010600030101010101" pitchFamily="2" charset="-122"/>
                      </a:endParaRPr>
                    </a:p>
                  </a:txBody>
                  <a:tcPr marL="97980" marR="979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spcAft>
                          <a:spcPts val="0"/>
                        </a:spcAft>
                      </a:pPr>
                      <a:r>
                        <a:rPr lang="en-US" sz="1300" dirty="0">
                          <a:effectLst/>
                          <a:latin typeface="Times New Roman" panose="02020603050405020304" pitchFamily="18" charset="0"/>
                          <a:ea typeface="宋体" panose="02010600030101010101" pitchFamily="2" charset="-122"/>
                        </a:rPr>
                        <a:t>0.730</a:t>
                      </a:r>
                      <a:endParaRPr lang="zh-CN" sz="1300" dirty="0">
                        <a:effectLst/>
                        <a:latin typeface="Times New Roman" panose="02020603050405020304" pitchFamily="18" charset="0"/>
                        <a:ea typeface="宋体" panose="02010600030101010101" pitchFamily="2" charset="-122"/>
                      </a:endParaRPr>
                    </a:p>
                  </a:txBody>
                  <a:tcPr marL="97980" marR="979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spcAft>
                          <a:spcPts val="0"/>
                        </a:spcAft>
                      </a:pPr>
                      <a:r>
                        <a:rPr lang="en-US" sz="1300">
                          <a:effectLst/>
                          <a:latin typeface="Times New Roman" panose="02020603050405020304" pitchFamily="18" charset="0"/>
                          <a:ea typeface="宋体" panose="02010600030101010101" pitchFamily="2" charset="-122"/>
                        </a:rPr>
                        <a:t>8.70</a:t>
                      </a:r>
                      <a:endParaRPr lang="zh-CN" sz="1300">
                        <a:effectLst/>
                        <a:latin typeface="Times New Roman" panose="02020603050405020304" pitchFamily="18" charset="0"/>
                        <a:ea typeface="宋体" panose="02010600030101010101" pitchFamily="2" charset="-122"/>
                      </a:endParaRPr>
                    </a:p>
                  </a:txBody>
                  <a:tcPr marL="97980" marR="979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spcAft>
                          <a:spcPts val="0"/>
                        </a:spcAft>
                      </a:pPr>
                      <a:r>
                        <a:rPr lang="en-US" sz="1300" dirty="0">
                          <a:effectLst/>
                          <a:latin typeface="Times New Roman" panose="02020603050405020304" pitchFamily="18" charset="0"/>
                          <a:ea typeface="宋体" panose="02010600030101010101" pitchFamily="2" charset="-122"/>
                        </a:rPr>
                        <a:t>0.692</a:t>
                      </a:r>
                      <a:endParaRPr lang="zh-CN" sz="1300" dirty="0">
                        <a:effectLst/>
                        <a:latin typeface="Times New Roman" panose="02020603050405020304" pitchFamily="18" charset="0"/>
                        <a:ea typeface="宋体" panose="02010600030101010101" pitchFamily="2" charset="-122"/>
                      </a:endParaRPr>
                    </a:p>
                  </a:txBody>
                  <a:tcPr marL="97980" marR="979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spcAft>
                          <a:spcPts val="0"/>
                        </a:spcAft>
                      </a:pPr>
                      <a:r>
                        <a:rPr lang="en-US" sz="1300" dirty="0">
                          <a:effectLst/>
                          <a:latin typeface="Times New Roman" panose="02020603050405020304" pitchFamily="18" charset="0"/>
                          <a:ea typeface="宋体" panose="02010600030101010101" pitchFamily="2" charset="-122"/>
                        </a:rPr>
                        <a:t>4.54</a:t>
                      </a:r>
                      <a:endParaRPr lang="zh-CN" sz="1300" dirty="0">
                        <a:effectLst/>
                        <a:latin typeface="Times New Roman" panose="02020603050405020304" pitchFamily="18" charset="0"/>
                        <a:ea typeface="宋体" panose="02010600030101010101" pitchFamily="2" charset="-122"/>
                      </a:endParaRPr>
                    </a:p>
                  </a:txBody>
                  <a:tcPr marL="97980" marR="979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spcAft>
                          <a:spcPts val="0"/>
                        </a:spcAft>
                      </a:pPr>
                      <a:r>
                        <a:rPr lang="en-US" sz="1300" dirty="0">
                          <a:effectLst/>
                          <a:latin typeface="Times New Roman" panose="02020603050405020304" pitchFamily="18" charset="0"/>
                          <a:ea typeface="宋体" panose="02010600030101010101" pitchFamily="2" charset="-122"/>
                        </a:rPr>
                        <a:t>0.625</a:t>
                      </a:r>
                      <a:endParaRPr lang="zh-CN" sz="1300" dirty="0">
                        <a:effectLst/>
                        <a:latin typeface="Times New Roman" panose="02020603050405020304" pitchFamily="18" charset="0"/>
                        <a:ea typeface="宋体" panose="02010600030101010101" pitchFamily="2" charset="-122"/>
                      </a:endParaRPr>
                    </a:p>
                  </a:txBody>
                  <a:tcPr marL="97980" marR="979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spcAft>
                          <a:spcPts val="0"/>
                        </a:spcAft>
                      </a:pPr>
                      <a:r>
                        <a:rPr lang="en-US" sz="1300" dirty="0">
                          <a:effectLst/>
                          <a:latin typeface="Times New Roman" panose="02020603050405020304" pitchFamily="18" charset="0"/>
                          <a:ea typeface="宋体" panose="02010600030101010101" pitchFamily="2" charset="-122"/>
                        </a:rPr>
                        <a:t>9.45</a:t>
                      </a:r>
                      <a:endParaRPr lang="zh-CN" sz="1300" dirty="0">
                        <a:effectLst/>
                        <a:latin typeface="Times New Roman" panose="02020603050405020304" pitchFamily="18" charset="0"/>
                        <a:ea typeface="宋体" panose="02010600030101010101" pitchFamily="2" charset="-122"/>
                      </a:endParaRPr>
                    </a:p>
                  </a:txBody>
                  <a:tcPr marL="97980" marR="979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spcAft>
                          <a:spcPts val="0"/>
                        </a:spcAft>
                      </a:pPr>
                      <a:r>
                        <a:rPr lang="en-US" sz="1300" dirty="0">
                          <a:effectLst/>
                          <a:latin typeface="Times New Roman" panose="02020603050405020304" pitchFamily="18" charset="0"/>
                          <a:ea typeface="宋体" panose="02010600030101010101" pitchFamily="2" charset="-122"/>
                        </a:rPr>
                        <a:t>0.656</a:t>
                      </a:r>
                      <a:endParaRPr lang="zh-CN" sz="1300" dirty="0">
                        <a:effectLst/>
                        <a:latin typeface="Times New Roman" panose="02020603050405020304" pitchFamily="18" charset="0"/>
                        <a:ea typeface="宋体" panose="02010600030101010101" pitchFamily="2" charset="-122"/>
                      </a:endParaRPr>
                    </a:p>
                  </a:txBody>
                  <a:tcPr marL="97980" marR="979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spcAft>
                          <a:spcPts val="0"/>
                        </a:spcAft>
                      </a:pPr>
                      <a:r>
                        <a:rPr lang="en-US" sz="1300" dirty="0" smtClean="0">
                          <a:effectLst/>
                          <a:latin typeface="Times New Roman" panose="02020603050405020304" pitchFamily="18" charset="0"/>
                          <a:ea typeface="宋体" panose="02010600030101010101" pitchFamily="2" charset="-122"/>
                        </a:rPr>
                        <a:t>17.4</a:t>
                      </a:r>
                      <a:endParaRPr lang="zh-CN" sz="1300" dirty="0">
                        <a:effectLst/>
                        <a:latin typeface="Times New Roman" panose="02020603050405020304" pitchFamily="18" charset="0"/>
                        <a:ea typeface="宋体" panose="02010600030101010101" pitchFamily="2" charset="-122"/>
                      </a:endParaRPr>
                    </a:p>
                  </a:txBody>
                  <a:tcPr marL="97980" marR="979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13723706"/>
                  </a:ext>
                </a:extLst>
              </a:tr>
              <a:tr h="266051">
                <a:tc>
                  <a:txBody>
                    <a:bodyPr/>
                    <a:lstStyle/>
                    <a:p>
                      <a:pPr algn="ctr" fontAlgn="b">
                        <a:spcAft>
                          <a:spcPts val="0"/>
                        </a:spcAft>
                      </a:pPr>
                      <a:r>
                        <a:rPr lang="en-US" sz="1300">
                          <a:effectLst/>
                          <a:latin typeface="Times New Roman" panose="02020603050405020304" pitchFamily="18" charset="0"/>
                          <a:ea typeface="Calibri" panose="020F0502020204030204" pitchFamily="34" charset="0"/>
                        </a:rPr>
                        <a:t>ours</a:t>
                      </a:r>
                      <a:endParaRPr lang="zh-CN" sz="1300">
                        <a:effectLst/>
                        <a:latin typeface="Times New Roman" panose="02020603050405020304" pitchFamily="18" charset="0"/>
                        <a:ea typeface="宋体" panose="02010600030101010101" pitchFamily="2" charset="-122"/>
                      </a:endParaRPr>
                    </a:p>
                  </a:txBody>
                  <a:tcPr marL="97980" marR="979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spcAft>
                          <a:spcPts val="0"/>
                        </a:spcAft>
                      </a:pPr>
                      <a:r>
                        <a:rPr lang="en-US" sz="1300" b="1" dirty="0">
                          <a:solidFill>
                            <a:srgbClr val="C00000"/>
                          </a:solidFill>
                          <a:effectLst/>
                          <a:latin typeface="Times New Roman" panose="02020603050405020304" pitchFamily="18" charset="0"/>
                          <a:ea typeface="宋体" panose="02010600030101010101" pitchFamily="2" charset="-122"/>
                        </a:rPr>
                        <a:t>0.900</a:t>
                      </a:r>
                      <a:endParaRPr lang="zh-CN" sz="1300" dirty="0">
                        <a:solidFill>
                          <a:srgbClr val="C00000"/>
                        </a:solidFill>
                        <a:effectLst/>
                        <a:latin typeface="Times New Roman" panose="02020603050405020304" pitchFamily="18" charset="0"/>
                        <a:ea typeface="宋体" panose="02010600030101010101" pitchFamily="2" charset="-122"/>
                      </a:endParaRPr>
                    </a:p>
                  </a:txBody>
                  <a:tcPr marL="97980" marR="979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spcAft>
                          <a:spcPts val="0"/>
                        </a:spcAft>
                      </a:pPr>
                      <a:r>
                        <a:rPr lang="en-US" sz="1300" b="1" dirty="0">
                          <a:solidFill>
                            <a:srgbClr val="C00000"/>
                          </a:solidFill>
                          <a:effectLst/>
                          <a:latin typeface="Times New Roman" panose="02020603050405020304" pitchFamily="18" charset="0"/>
                          <a:ea typeface="宋体" panose="02010600030101010101" pitchFamily="2" charset="-122"/>
                        </a:rPr>
                        <a:t>1.61</a:t>
                      </a:r>
                      <a:endParaRPr lang="zh-CN" sz="1300" dirty="0">
                        <a:solidFill>
                          <a:srgbClr val="C00000"/>
                        </a:solidFill>
                        <a:effectLst/>
                        <a:latin typeface="Times New Roman" panose="02020603050405020304" pitchFamily="18" charset="0"/>
                        <a:ea typeface="宋体" panose="02010600030101010101" pitchFamily="2" charset="-122"/>
                      </a:endParaRPr>
                    </a:p>
                  </a:txBody>
                  <a:tcPr marL="97980" marR="979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spcAft>
                          <a:spcPts val="0"/>
                        </a:spcAft>
                      </a:pPr>
                      <a:r>
                        <a:rPr lang="en-US" sz="1300" b="1" dirty="0">
                          <a:solidFill>
                            <a:srgbClr val="C00000"/>
                          </a:solidFill>
                          <a:effectLst/>
                          <a:latin typeface="Times New Roman" panose="02020603050405020304" pitchFamily="18" charset="0"/>
                          <a:ea typeface="宋体" panose="02010600030101010101" pitchFamily="2" charset="-122"/>
                        </a:rPr>
                        <a:t>0.922</a:t>
                      </a:r>
                      <a:endParaRPr lang="zh-CN" sz="1300" dirty="0">
                        <a:solidFill>
                          <a:srgbClr val="C00000"/>
                        </a:solidFill>
                        <a:effectLst/>
                        <a:latin typeface="Times New Roman" panose="02020603050405020304" pitchFamily="18" charset="0"/>
                        <a:ea typeface="宋体" panose="02010600030101010101" pitchFamily="2" charset="-122"/>
                      </a:endParaRPr>
                    </a:p>
                  </a:txBody>
                  <a:tcPr marL="97980" marR="979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spcAft>
                          <a:spcPts val="0"/>
                        </a:spcAft>
                      </a:pPr>
                      <a:r>
                        <a:rPr lang="en-US" sz="1300" b="1" dirty="0">
                          <a:solidFill>
                            <a:srgbClr val="C00000"/>
                          </a:solidFill>
                          <a:effectLst/>
                          <a:latin typeface="Times New Roman" panose="02020603050405020304" pitchFamily="18" charset="0"/>
                          <a:ea typeface="宋体" panose="02010600030101010101" pitchFamily="2" charset="-122"/>
                        </a:rPr>
                        <a:t>2.63</a:t>
                      </a:r>
                      <a:endParaRPr lang="zh-CN" sz="1300" dirty="0">
                        <a:solidFill>
                          <a:srgbClr val="C00000"/>
                        </a:solidFill>
                        <a:effectLst/>
                        <a:latin typeface="Times New Roman" panose="02020603050405020304" pitchFamily="18" charset="0"/>
                        <a:ea typeface="宋体" panose="02010600030101010101" pitchFamily="2" charset="-122"/>
                      </a:endParaRPr>
                    </a:p>
                  </a:txBody>
                  <a:tcPr marL="97980" marR="979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spcAft>
                          <a:spcPts val="0"/>
                        </a:spcAft>
                      </a:pPr>
                      <a:r>
                        <a:rPr lang="en-US" sz="1300" b="1" dirty="0">
                          <a:solidFill>
                            <a:srgbClr val="C00000"/>
                          </a:solidFill>
                          <a:effectLst/>
                          <a:latin typeface="Times New Roman" panose="02020603050405020304" pitchFamily="18" charset="0"/>
                          <a:ea typeface="宋体" panose="02010600030101010101" pitchFamily="2" charset="-122"/>
                        </a:rPr>
                        <a:t>0.908</a:t>
                      </a:r>
                      <a:endParaRPr lang="zh-CN" sz="1300" dirty="0">
                        <a:solidFill>
                          <a:srgbClr val="C00000"/>
                        </a:solidFill>
                        <a:effectLst/>
                        <a:latin typeface="Times New Roman" panose="02020603050405020304" pitchFamily="18" charset="0"/>
                        <a:ea typeface="宋体" panose="02010600030101010101" pitchFamily="2" charset="-122"/>
                      </a:endParaRPr>
                    </a:p>
                  </a:txBody>
                  <a:tcPr marL="97980" marR="979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spcAft>
                          <a:spcPts val="0"/>
                        </a:spcAft>
                      </a:pPr>
                      <a:r>
                        <a:rPr lang="en-US" sz="1300" b="1" dirty="0">
                          <a:solidFill>
                            <a:srgbClr val="C00000"/>
                          </a:solidFill>
                          <a:effectLst/>
                          <a:latin typeface="Times New Roman" panose="02020603050405020304" pitchFamily="18" charset="0"/>
                          <a:ea typeface="宋体" panose="02010600030101010101" pitchFamily="2" charset="-122"/>
                        </a:rPr>
                        <a:t>4.13</a:t>
                      </a:r>
                      <a:endParaRPr lang="zh-CN" sz="1300" dirty="0">
                        <a:solidFill>
                          <a:srgbClr val="C00000"/>
                        </a:solidFill>
                        <a:effectLst/>
                        <a:latin typeface="Times New Roman" panose="02020603050405020304" pitchFamily="18" charset="0"/>
                        <a:ea typeface="宋体" panose="02010600030101010101" pitchFamily="2" charset="-122"/>
                      </a:endParaRPr>
                    </a:p>
                  </a:txBody>
                  <a:tcPr marL="97980" marR="979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spcAft>
                          <a:spcPts val="0"/>
                        </a:spcAft>
                      </a:pPr>
                      <a:r>
                        <a:rPr lang="en-US" sz="1300" b="1" dirty="0">
                          <a:solidFill>
                            <a:srgbClr val="C00000"/>
                          </a:solidFill>
                          <a:effectLst/>
                          <a:latin typeface="Times New Roman" panose="02020603050405020304" pitchFamily="18" charset="0"/>
                          <a:ea typeface="宋体" panose="02010600030101010101" pitchFamily="2" charset="-122"/>
                        </a:rPr>
                        <a:t>0.846</a:t>
                      </a:r>
                      <a:endParaRPr lang="zh-CN" sz="1300" dirty="0">
                        <a:solidFill>
                          <a:srgbClr val="C00000"/>
                        </a:solidFill>
                        <a:effectLst/>
                        <a:latin typeface="Times New Roman" panose="02020603050405020304" pitchFamily="18" charset="0"/>
                        <a:ea typeface="宋体" panose="02010600030101010101" pitchFamily="2" charset="-122"/>
                      </a:endParaRPr>
                    </a:p>
                  </a:txBody>
                  <a:tcPr marL="97980" marR="979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spcAft>
                          <a:spcPts val="0"/>
                        </a:spcAft>
                      </a:pPr>
                      <a:r>
                        <a:rPr lang="en-US" sz="1300" b="1" dirty="0">
                          <a:solidFill>
                            <a:srgbClr val="C00000"/>
                          </a:solidFill>
                          <a:effectLst/>
                          <a:latin typeface="Times New Roman" panose="02020603050405020304" pitchFamily="18" charset="0"/>
                          <a:ea typeface="宋体" panose="02010600030101010101" pitchFamily="2" charset="-122"/>
                        </a:rPr>
                        <a:t>4.56</a:t>
                      </a:r>
                      <a:endParaRPr lang="zh-CN" sz="1300" dirty="0">
                        <a:solidFill>
                          <a:srgbClr val="C00000"/>
                        </a:solidFill>
                        <a:effectLst/>
                        <a:latin typeface="Times New Roman" panose="02020603050405020304" pitchFamily="18" charset="0"/>
                        <a:ea typeface="宋体" panose="02010600030101010101" pitchFamily="2" charset="-122"/>
                      </a:endParaRPr>
                    </a:p>
                  </a:txBody>
                  <a:tcPr marL="97980" marR="979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spcAft>
                          <a:spcPts val="0"/>
                        </a:spcAft>
                      </a:pPr>
                      <a:r>
                        <a:rPr lang="en-US" sz="1300" b="1" dirty="0">
                          <a:solidFill>
                            <a:srgbClr val="C00000"/>
                          </a:solidFill>
                          <a:effectLst/>
                          <a:latin typeface="Times New Roman" panose="02020603050405020304" pitchFamily="18" charset="0"/>
                          <a:ea typeface="宋体" panose="02010600030101010101" pitchFamily="2" charset="-122"/>
                        </a:rPr>
                        <a:t>0.902</a:t>
                      </a:r>
                      <a:endParaRPr lang="zh-CN" sz="1300" dirty="0">
                        <a:solidFill>
                          <a:srgbClr val="C00000"/>
                        </a:solidFill>
                        <a:effectLst/>
                        <a:latin typeface="Times New Roman" panose="02020603050405020304" pitchFamily="18" charset="0"/>
                        <a:ea typeface="宋体" panose="02010600030101010101" pitchFamily="2" charset="-122"/>
                      </a:endParaRPr>
                    </a:p>
                  </a:txBody>
                  <a:tcPr marL="97980" marR="979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spcAft>
                          <a:spcPts val="0"/>
                        </a:spcAft>
                      </a:pPr>
                      <a:r>
                        <a:rPr lang="en-US" sz="1300" b="1" dirty="0">
                          <a:solidFill>
                            <a:srgbClr val="C00000"/>
                          </a:solidFill>
                          <a:effectLst/>
                          <a:latin typeface="Times New Roman" panose="02020603050405020304" pitchFamily="18" charset="0"/>
                          <a:ea typeface="宋体" panose="02010600030101010101" pitchFamily="2" charset="-122"/>
                        </a:rPr>
                        <a:t>6.22</a:t>
                      </a:r>
                      <a:endParaRPr lang="zh-CN" sz="1300" dirty="0">
                        <a:solidFill>
                          <a:srgbClr val="C00000"/>
                        </a:solidFill>
                        <a:effectLst/>
                        <a:latin typeface="Times New Roman" panose="02020603050405020304" pitchFamily="18" charset="0"/>
                        <a:ea typeface="宋体" panose="02010600030101010101" pitchFamily="2" charset="-122"/>
                      </a:endParaRPr>
                    </a:p>
                  </a:txBody>
                  <a:tcPr marL="97980" marR="979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2107612"/>
                  </a:ext>
                </a:extLst>
              </a:tr>
            </a:tbl>
          </a:graphicData>
        </a:graphic>
      </p:graphicFrame>
      <p:sp>
        <p:nvSpPr>
          <p:cNvPr id="17" name="矩形 16"/>
          <p:cNvSpPr/>
          <p:nvPr/>
        </p:nvSpPr>
        <p:spPr bwMode="auto">
          <a:xfrm>
            <a:off x="116370" y="4369105"/>
            <a:ext cx="7348451" cy="357605"/>
          </a:xfrm>
          <a:prstGeom prst="rect">
            <a:avLst/>
          </a:prstGeom>
          <a:noFill/>
          <a:ln w="28575" cap="flat" cmpd="sng" algn="ctr">
            <a:solidFill>
              <a:srgbClr val="FF0000"/>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ndParaRPr>
          </a:p>
        </p:txBody>
      </p:sp>
      <p:sp>
        <p:nvSpPr>
          <p:cNvPr id="18" name="矩形 17"/>
          <p:cNvSpPr/>
          <p:nvPr/>
        </p:nvSpPr>
        <p:spPr bwMode="auto">
          <a:xfrm>
            <a:off x="7464821" y="3163197"/>
            <a:ext cx="1620988" cy="980788"/>
          </a:xfrm>
          <a:prstGeom prst="rect">
            <a:avLst/>
          </a:prstGeom>
          <a:noFill/>
          <a:ln w="28575" cap="flat" cmpd="sng" algn="ctr">
            <a:solidFill>
              <a:srgbClr val="FF0000"/>
            </a:solidFill>
            <a:prstDash val="sysDash"/>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defTabSz="914400" rtl="0" eaLnBrk="1" fontAlgn="ctr" latinLnBrk="0" hangingPunct="1">
              <a:lnSpc>
                <a:spcPct val="100000"/>
              </a:lnSpc>
              <a:spcBef>
                <a:spcPct val="0"/>
              </a:spcBef>
              <a:spcAft>
                <a:spcPct val="0"/>
              </a:spcAft>
              <a:buClrTx/>
              <a:buSzTx/>
              <a:buFontTx/>
              <a:buNone/>
              <a:tabLst/>
            </a:pPr>
            <a:r>
              <a:rPr kumimoji="0" lang="zh-CN" altLang="en-US" sz="1600" b="1" i="0" u="none" strike="noStrike" cap="none" normalizeH="0" baseline="0" dirty="0" smtClean="0">
                <a:ln>
                  <a:noFill/>
                </a:ln>
                <a:solidFill>
                  <a:srgbClr val="C00000"/>
                </a:solidFill>
                <a:effectLst/>
                <a:latin typeface="黑体" panose="02010609060101010101" pitchFamily="49" charset="-122"/>
                <a:ea typeface="黑体" panose="02010609060101010101" pitchFamily="49" charset="-122"/>
              </a:rPr>
              <a:t>结论：</a:t>
            </a:r>
            <a:endParaRPr kumimoji="0" lang="en-US" altLang="zh-CN" sz="1600" b="1" i="0" u="none" strike="noStrike" cap="none" normalizeH="0" baseline="0" dirty="0" smtClean="0">
              <a:ln>
                <a:noFill/>
              </a:ln>
              <a:solidFill>
                <a:srgbClr val="C00000"/>
              </a:solidFill>
              <a:effectLst/>
              <a:latin typeface="黑体" panose="02010609060101010101" pitchFamily="49" charset="-122"/>
              <a:ea typeface="黑体" panose="02010609060101010101" pitchFamily="49" charset="-122"/>
            </a:endParaRPr>
          </a:p>
          <a:p>
            <a:pPr fontAlgn="ctr">
              <a:spcBef>
                <a:spcPct val="0"/>
              </a:spcBef>
              <a:spcAft>
                <a:spcPct val="0"/>
              </a:spcAft>
            </a:pPr>
            <a:r>
              <a:rPr lang="zh-CN" altLang="en-US" sz="1400" dirty="0">
                <a:solidFill>
                  <a:srgbClr val="C00000"/>
                </a:solidFill>
                <a:latin typeface="黑体" panose="02010609060101010101" pitchFamily="49" charset="-122"/>
                <a:ea typeface="黑体" panose="02010609060101010101" pitchFamily="49" charset="-122"/>
              </a:rPr>
              <a:t>我们的</a:t>
            </a:r>
            <a:r>
              <a:rPr lang="zh-CN" altLang="en-US" sz="1400" dirty="0" smtClean="0">
                <a:solidFill>
                  <a:srgbClr val="C00000"/>
                </a:solidFill>
                <a:latin typeface="黑体" panose="02010609060101010101" pitchFamily="49" charset="-122"/>
                <a:ea typeface="黑体" panose="02010609060101010101" pitchFamily="49" charset="-122"/>
              </a:rPr>
              <a:t>算法也</a:t>
            </a:r>
            <a:r>
              <a:rPr lang="zh-CN" altLang="en-US" sz="1400" dirty="0">
                <a:solidFill>
                  <a:srgbClr val="C00000"/>
                </a:solidFill>
                <a:latin typeface="黑体" panose="02010609060101010101" pitchFamily="49" charset="-122"/>
                <a:ea typeface="黑体" panose="02010609060101010101" pitchFamily="49" charset="-122"/>
              </a:rPr>
              <a:t>适用于</a:t>
            </a:r>
            <a:r>
              <a:rPr lang="zh-CN" altLang="en-US" sz="1400" dirty="0" smtClean="0">
                <a:solidFill>
                  <a:srgbClr val="C00000"/>
                </a:solidFill>
                <a:latin typeface="黑体" panose="02010609060101010101" pitchFamily="49" charset="-122"/>
                <a:ea typeface="黑体" panose="02010609060101010101" pitchFamily="49" charset="-122"/>
              </a:rPr>
              <a:t>一般点</a:t>
            </a:r>
            <a:r>
              <a:rPr lang="zh-CN" altLang="en-US" sz="1400" dirty="0">
                <a:solidFill>
                  <a:srgbClr val="C00000"/>
                </a:solidFill>
                <a:latin typeface="黑体" panose="02010609060101010101" pitchFamily="49" charset="-122"/>
                <a:ea typeface="黑体" panose="02010609060101010101" pitchFamily="49" charset="-122"/>
              </a:rPr>
              <a:t>云数据的</a:t>
            </a:r>
            <a:r>
              <a:rPr lang="zh-CN" altLang="en-US" sz="1400" dirty="0" smtClean="0">
                <a:solidFill>
                  <a:srgbClr val="C00000"/>
                </a:solidFill>
                <a:latin typeface="黑体" panose="02010609060101010101" pitchFamily="49" charset="-122"/>
                <a:ea typeface="黑体" panose="02010609060101010101" pitchFamily="49" charset="-122"/>
              </a:rPr>
              <a:t>配准工作。</a:t>
            </a:r>
            <a:endParaRPr kumimoji="0" lang="en-US" altLang="zh-CN" sz="1400" i="0" u="none" strike="noStrike" cap="none" normalizeH="0" baseline="0" dirty="0" smtClean="0">
              <a:ln>
                <a:noFill/>
              </a:ln>
              <a:solidFill>
                <a:srgbClr val="C00000"/>
              </a:solidFill>
              <a:effectLst/>
              <a:latin typeface="黑体" panose="02010609060101010101" pitchFamily="49" charset="-122"/>
              <a:ea typeface="黑体" panose="02010609060101010101" pitchFamily="49" charset="-122"/>
            </a:endParaRPr>
          </a:p>
        </p:txBody>
      </p:sp>
      <p:sp>
        <p:nvSpPr>
          <p:cNvPr id="12" name="内容占位符 2">
            <a:extLst>
              <a:ext uri="{FF2B5EF4-FFF2-40B4-BE49-F238E27FC236}">
                <a16:creationId xmlns:a16="http://schemas.microsoft.com/office/drawing/2014/main" id="{F5D83EC4-3D2F-461D-8007-55FE6EE7F53E}"/>
              </a:ext>
            </a:extLst>
          </p:cNvPr>
          <p:cNvSpPr txBox="1">
            <a:spLocks/>
          </p:cNvSpPr>
          <p:nvPr/>
        </p:nvSpPr>
        <p:spPr bwMode="auto">
          <a:xfrm>
            <a:off x="260181" y="5046658"/>
            <a:ext cx="6234238" cy="3829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hlink"/>
              </a:buClr>
              <a:buFont typeface="Wingdings" pitchFamily="2" charset="2"/>
              <a:buChar char="v"/>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itchFamily="2" charset="2"/>
              <a:buChar char="§"/>
              <a:defRPr sz="2800" b="1">
                <a:solidFill>
                  <a:schemeClr val="tx1"/>
                </a:solidFill>
                <a:latin typeface="仿宋_GB2312" pitchFamily="49" charset="-122"/>
                <a:ea typeface="仿宋_GB2312" pitchFamily="49" charset="-122"/>
                <a:cs typeface="仿宋_GB2312"/>
              </a:defRPr>
            </a:lvl2pPr>
            <a:lvl3pPr marL="1143000" indent="-228600" algn="l" rtl="0" eaLnBrk="0" fontAlgn="base" hangingPunct="0">
              <a:spcBef>
                <a:spcPct val="20000"/>
              </a:spcBef>
              <a:spcAft>
                <a:spcPct val="0"/>
              </a:spcAft>
              <a:buClr>
                <a:schemeClr val="tx1"/>
              </a:buClr>
              <a:buChar char="•"/>
              <a:defRPr sz="2400" b="1">
                <a:solidFill>
                  <a:schemeClr val="tx1"/>
                </a:solidFill>
                <a:latin typeface="仿宋_GB2312" pitchFamily="49" charset="-122"/>
                <a:ea typeface="仿宋_GB2312" pitchFamily="49" charset="-122"/>
                <a:cs typeface="仿宋_GB2312"/>
              </a:defRPr>
            </a:lvl3pPr>
            <a:lvl4pPr marL="1600200" indent="-228600" algn="l" rtl="0" eaLnBrk="0" fontAlgn="base" hangingPunct="0">
              <a:spcBef>
                <a:spcPct val="20000"/>
              </a:spcBef>
              <a:spcAft>
                <a:spcPct val="0"/>
              </a:spcAft>
              <a:buChar char="–"/>
              <a:defRPr sz="2000" b="1">
                <a:solidFill>
                  <a:schemeClr val="tx1"/>
                </a:solidFill>
                <a:latin typeface="仿宋_GB2312" pitchFamily="49" charset="-122"/>
                <a:ea typeface="仿宋_GB2312" pitchFamily="49" charset="-122"/>
                <a:cs typeface="仿宋_GB2312"/>
              </a:defRPr>
            </a:lvl4pPr>
            <a:lvl5pPr marL="2057400" indent="-228600" algn="l" rtl="0" eaLnBrk="0" fontAlgn="base" hangingPunct="0">
              <a:spcBef>
                <a:spcPct val="20000"/>
              </a:spcBef>
              <a:spcAft>
                <a:spcPct val="0"/>
              </a:spcAft>
              <a:buChar char="»"/>
              <a:defRPr sz="2000" b="1">
                <a:solidFill>
                  <a:schemeClr val="tx1"/>
                </a:solidFill>
                <a:latin typeface="仿宋_GB2312" pitchFamily="49" charset="-122"/>
                <a:ea typeface="仿宋_GB2312" pitchFamily="49" charset="-122"/>
                <a:cs typeface="仿宋_GB2312"/>
              </a:defRPr>
            </a:lvl5pPr>
            <a:lvl6pPr marL="2514600" indent="-228600" algn="l" rtl="0" eaLnBrk="1" fontAlgn="base" hangingPunct="1">
              <a:spcBef>
                <a:spcPct val="20000"/>
              </a:spcBef>
              <a:spcAft>
                <a:spcPct val="0"/>
              </a:spcAft>
              <a:buChar char="»"/>
              <a:defRPr sz="2000" b="1">
                <a:solidFill>
                  <a:schemeClr val="tx1"/>
                </a:solidFill>
                <a:latin typeface="仿宋_GB2312" pitchFamily="49" charset="-122"/>
                <a:ea typeface="仿宋_GB2312" pitchFamily="49" charset="-122"/>
              </a:defRPr>
            </a:lvl6pPr>
            <a:lvl7pPr marL="2971800" indent="-228600" algn="l" rtl="0" eaLnBrk="1" fontAlgn="base" hangingPunct="1">
              <a:spcBef>
                <a:spcPct val="20000"/>
              </a:spcBef>
              <a:spcAft>
                <a:spcPct val="0"/>
              </a:spcAft>
              <a:buChar char="»"/>
              <a:defRPr sz="2000" b="1">
                <a:solidFill>
                  <a:schemeClr val="tx1"/>
                </a:solidFill>
                <a:latin typeface="仿宋_GB2312" pitchFamily="49" charset="-122"/>
                <a:ea typeface="仿宋_GB2312" pitchFamily="49" charset="-122"/>
              </a:defRPr>
            </a:lvl7pPr>
            <a:lvl8pPr marL="3429000" indent="-228600" algn="l" rtl="0" eaLnBrk="1" fontAlgn="base" hangingPunct="1">
              <a:spcBef>
                <a:spcPct val="20000"/>
              </a:spcBef>
              <a:spcAft>
                <a:spcPct val="0"/>
              </a:spcAft>
              <a:buChar char="»"/>
              <a:defRPr sz="2000" b="1">
                <a:solidFill>
                  <a:schemeClr val="tx1"/>
                </a:solidFill>
                <a:latin typeface="仿宋_GB2312" pitchFamily="49" charset="-122"/>
                <a:ea typeface="仿宋_GB2312" pitchFamily="49" charset="-122"/>
              </a:defRPr>
            </a:lvl8pPr>
            <a:lvl9pPr marL="3886200" indent="-228600" algn="l" rtl="0" eaLnBrk="1" fontAlgn="base" hangingPunct="1">
              <a:spcBef>
                <a:spcPct val="20000"/>
              </a:spcBef>
              <a:spcAft>
                <a:spcPct val="0"/>
              </a:spcAft>
              <a:buChar char="»"/>
              <a:defRPr sz="2000" b="1">
                <a:solidFill>
                  <a:schemeClr val="tx1"/>
                </a:solidFill>
                <a:latin typeface="仿宋_GB2312" pitchFamily="49" charset="-122"/>
                <a:ea typeface="仿宋_GB2312" pitchFamily="49" charset="-122"/>
              </a:defRPr>
            </a:lvl9pPr>
          </a:lstStyle>
          <a:p>
            <a:pPr algn="just">
              <a:buClr>
                <a:srgbClr val="01779A"/>
              </a:buClr>
              <a:buFont typeface="+mj-ea"/>
              <a:buAutoNum type="circleNumDbPlain" startAt="4"/>
            </a:pPr>
            <a:r>
              <a:rPr lang="zh-CN" altLang="en-US" sz="1600" dirty="0" smtClean="0">
                <a:solidFill>
                  <a:srgbClr val="01779A"/>
                </a:solidFill>
                <a:latin typeface="黑体" panose="02010609060101010101" pitchFamily="49" charset="-122"/>
                <a:ea typeface="黑体" panose="02010609060101010101" pitchFamily="49" charset="-122"/>
              </a:rPr>
              <a:t>算法运行时间</a:t>
            </a:r>
            <a:endParaRPr lang="en-US" altLang="zh-CN" sz="1600" dirty="0" smtClean="0">
              <a:solidFill>
                <a:srgbClr val="01779A"/>
              </a:solidFill>
              <a:latin typeface="黑体" panose="02010609060101010101" pitchFamily="49" charset="-122"/>
              <a:ea typeface="黑体" panose="02010609060101010101" pitchFamily="49" charset="-122"/>
            </a:endParaRPr>
          </a:p>
        </p:txBody>
      </p:sp>
      <p:graphicFrame>
        <p:nvGraphicFramePr>
          <p:cNvPr id="5" name="表格 4"/>
          <p:cNvGraphicFramePr>
            <a:graphicFrameLocks noGrp="1"/>
          </p:cNvGraphicFramePr>
          <p:nvPr>
            <p:extLst>
              <p:ext uri="{D42A27DB-BD31-4B8C-83A1-F6EECF244321}">
                <p14:modId xmlns:p14="http://schemas.microsoft.com/office/powerpoint/2010/main" val="3321308712"/>
              </p:ext>
            </p:extLst>
          </p:nvPr>
        </p:nvGraphicFramePr>
        <p:xfrm>
          <a:off x="950419" y="5555091"/>
          <a:ext cx="5544000" cy="741680"/>
        </p:xfrm>
        <a:graphic>
          <a:graphicData uri="http://schemas.openxmlformats.org/drawingml/2006/table">
            <a:tbl>
              <a:tblPr firstRow="1" bandRow="1">
                <a:tableStyleId>{5940675A-B579-460E-94D1-54222C63F5DA}</a:tableStyleId>
              </a:tblPr>
              <a:tblGrid>
                <a:gridCol w="792000">
                  <a:extLst>
                    <a:ext uri="{9D8B030D-6E8A-4147-A177-3AD203B41FA5}">
                      <a16:colId xmlns:a16="http://schemas.microsoft.com/office/drawing/2014/main" val="3555546719"/>
                    </a:ext>
                  </a:extLst>
                </a:gridCol>
                <a:gridCol w="792000">
                  <a:extLst>
                    <a:ext uri="{9D8B030D-6E8A-4147-A177-3AD203B41FA5}">
                      <a16:colId xmlns:a16="http://schemas.microsoft.com/office/drawing/2014/main" val="1466873544"/>
                    </a:ext>
                  </a:extLst>
                </a:gridCol>
                <a:gridCol w="792000">
                  <a:extLst>
                    <a:ext uri="{9D8B030D-6E8A-4147-A177-3AD203B41FA5}">
                      <a16:colId xmlns:a16="http://schemas.microsoft.com/office/drawing/2014/main" val="558667685"/>
                    </a:ext>
                  </a:extLst>
                </a:gridCol>
                <a:gridCol w="792000">
                  <a:extLst>
                    <a:ext uri="{9D8B030D-6E8A-4147-A177-3AD203B41FA5}">
                      <a16:colId xmlns:a16="http://schemas.microsoft.com/office/drawing/2014/main" val="175168518"/>
                    </a:ext>
                  </a:extLst>
                </a:gridCol>
                <a:gridCol w="792000">
                  <a:extLst>
                    <a:ext uri="{9D8B030D-6E8A-4147-A177-3AD203B41FA5}">
                      <a16:colId xmlns:a16="http://schemas.microsoft.com/office/drawing/2014/main" val="2386821121"/>
                    </a:ext>
                  </a:extLst>
                </a:gridCol>
                <a:gridCol w="792000">
                  <a:extLst>
                    <a:ext uri="{9D8B030D-6E8A-4147-A177-3AD203B41FA5}">
                      <a16:colId xmlns:a16="http://schemas.microsoft.com/office/drawing/2014/main" val="3350801252"/>
                    </a:ext>
                  </a:extLst>
                </a:gridCol>
                <a:gridCol w="792000">
                  <a:extLst>
                    <a:ext uri="{9D8B030D-6E8A-4147-A177-3AD203B41FA5}">
                      <a16:colId xmlns:a16="http://schemas.microsoft.com/office/drawing/2014/main" val="3506071479"/>
                    </a:ext>
                  </a:extLst>
                </a:gridCol>
              </a:tblGrid>
              <a:tr h="370840">
                <a:tc>
                  <a:txBody>
                    <a:bodyPr/>
                    <a:lstStyle/>
                    <a:p>
                      <a:pPr algn="ctr"/>
                      <a:r>
                        <a:rPr lang="zh-CN" altLang="en-US" dirty="0" smtClean="0">
                          <a:latin typeface="黑体" panose="02010609060101010101" pitchFamily="49" charset="-122"/>
                          <a:ea typeface="黑体" panose="02010609060101010101" pitchFamily="49" charset="-122"/>
                        </a:rPr>
                        <a:t>算法</a:t>
                      </a:r>
                      <a:endParaRPr lang="zh-CN" altLang="en-US" dirty="0">
                        <a:latin typeface="黑体" panose="02010609060101010101" pitchFamily="49" charset="-122"/>
                        <a:ea typeface="黑体" panose="02010609060101010101" pitchFamily="49" charset="-122"/>
                      </a:endParaRPr>
                    </a:p>
                  </a:txBody>
                  <a:tcPr anchor="ctr">
                    <a:lnL w="12700"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28575" cap="flat" cmpd="sng" algn="ctr">
                      <a:noFill/>
                      <a:prstDash val="solid"/>
                      <a:round/>
                      <a:headEnd type="none" w="med" len="med"/>
                      <a:tailEnd type="none" w="med" len="med"/>
                    </a:lnTlToBr>
                    <a:lnBlToTr w="12700" cmpd="sng">
                      <a:noFill/>
                      <a:prstDash val="solid"/>
                    </a:lnBlToTr>
                  </a:tcPr>
                </a:tc>
                <a:tc>
                  <a:txBody>
                    <a:bodyPr/>
                    <a:lstStyle/>
                    <a:p>
                      <a:pPr algn="ctr"/>
                      <a:r>
                        <a:rPr lang="en-US" altLang="zh-CN" dirty="0" smtClean="0">
                          <a:latin typeface="Times New Roman" panose="02020603050405020304" pitchFamily="18" charset="0"/>
                          <a:ea typeface="黑体" panose="02010609060101010101" pitchFamily="49" charset="-122"/>
                          <a:cs typeface="Times New Roman" panose="02020603050405020304" pitchFamily="18" charset="0"/>
                        </a:rPr>
                        <a:t>NN</a:t>
                      </a:r>
                      <a:endParaRPr lang="zh-CN" altLang="en-US" dirty="0">
                        <a:latin typeface="Times New Roman" panose="02020603050405020304" pitchFamily="18" charset="0"/>
                        <a:ea typeface="黑体" panose="02010609060101010101" pitchFamily="49" charset="-122"/>
                        <a:cs typeface="Times New Roman" panose="02020603050405020304" pitchFamily="18" charset="0"/>
                      </a:endParaRPr>
                    </a:p>
                  </a:txBody>
                  <a:tcPr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28575" cap="flat" cmpd="sng" algn="ctr">
                      <a:noFill/>
                      <a:prstDash val="solid"/>
                      <a:round/>
                      <a:headEnd type="none" w="med" len="med"/>
                      <a:tailEnd type="none" w="med" len="med"/>
                    </a:lnTlToBr>
                    <a:lnBlToTr w="12700" cmpd="sng">
                      <a:noFill/>
                      <a:prstDash val="solid"/>
                    </a:lnBlToTr>
                  </a:tcPr>
                </a:tc>
                <a:tc>
                  <a:txBody>
                    <a:bodyPr/>
                    <a:lstStyle/>
                    <a:p>
                      <a:pPr algn="ctr"/>
                      <a:r>
                        <a:rPr lang="en-US" altLang="zh-CN" dirty="0" smtClean="0">
                          <a:latin typeface="Times New Roman" panose="02020603050405020304" pitchFamily="18" charset="0"/>
                          <a:ea typeface="黑体" panose="02010609060101010101" pitchFamily="49" charset="-122"/>
                          <a:cs typeface="Times New Roman" panose="02020603050405020304" pitchFamily="18" charset="0"/>
                        </a:rPr>
                        <a:t>NNDR</a:t>
                      </a:r>
                      <a:endParaRPr lang="zh-CN" altLang="en-US" dirty="0">
                        <a:latin typeface="Times New Roman" panose="02020603050405020304" pitchFamily="18" charset="0"/>
                        <a:ea typeface="黑体" panose="02010609060101010101" pitchFamily="49" charset="-122"/>
                        <a:cs typeface="Times New Roman" panose="02020603050405020304" pitchFamily="18" charset="0"/>
                      </a:endParaRPr>
                    </a:p>
                  </a:txBody>
                  <a:tcPr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28575" cap="flat" cmpd="sng" algn="ctr">
                      <a:noFill/>
                      <a:prstDash val="solid"/>
                      <a:round/>
                      <a:headEnd type="none" w="med" len="med"/>
                      <a:tailEnd type="none" w="med" len="med"/>
                    </a:lnTlToBr>
                    <a:lnBlToTr w="12700" cmpd="sng">
                      <a:noFill/>
                      <a:prstDash val="solid"/>
                    </a:lnBlToTr>
                  </a:tcPr>
                </a:tc>
                <a:tc>
                  <a:txBody>
                    <a:bodyPr/>
                    <a:lstStyle/>
                    <a:p>
                      <a:pPr algn="ctr"/>
                      <a:r>
                        <a:rPr lang="en-US" altLang="zh-CN" dirty="0" smtClean="0">
                          <a:latin typeface="Times New Roman" panose="02020603050405020304" pitchFamily="18" charset="0"/>
                          <a:ea typeface="黑体" panose="02010609060101010101" pitchFamily="49" charset="-122"/>
                          <a:cs typeface="Times New Roman" panose="02020603050405020304" pitchFamily="18" charset="0"/>
                        </a:rPr>
                        <a:t>Hough</a:t>
                      </a:r>
                      <a:endParaRPr lang="zh-CN" altLang="en-US" dirty="0">
                        <a:latin typeface="Times New Roman" panose="02020603050405020304" pitchFamily="18" charset="0"/>
                        <a:ea typeface="黑体" panose="02010609060101010101" pitchFamily="49" charset="-122"/>
                        <a:cs typeface="Times New Roman" panose="02020603050405020304" pitchFamily="18" charset="0"/>
                      </a:endParaRPr>
                    </a:p>
                  </a:txBody>
                  <a:tcPr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28575" cap="flat" cmpd="sng" algn="ctr">
                      <a:noFill/>
                      <a:prstDash val="solid"/>
                      <a:round/>
                      <a:headEnd type="none" w="med" len="med"/>
                      <a:tailEnd type="none" w="med" len="med"/>
                    </a:lnTlToBr>
                    <a:lnBlToTr w="12700" cmpd="sng">
                      <a:noFill/>
                      <a:prstDash val="solid"/>
                    </a:lnBlToTr>
                  </a:tcPr>
                </a:tc>
                <a:tc>
                  <a:txBody>
                    <a:bodyPr/>
                    <a:lstStyle/>
                    <a:p>
                      <a:pPr algn="ctr"/>
                      <a:r>
                        <a:rPr lang="en-US" altLang="zh-CN" dirty="0" smtClean="0">
                          <a:latin typeface="Times New Roman" panose="02020603050405020304" pitchFamily="18" charset="0"/>
                          <a:ea typeface="黑体" panose="02010609060101010101" pitchFamily="49" charset="-122"/>
                          <a:cs typeface="Times New Roman" panose="02020603050405020304" pitchFamily="18" charset="0"/>
                        </a:rPr>
                        <a:t>GC</a:t>
                      </a:r>
                      <a:endParaRPr lang="zh-CN" altLang="en-US" dirty="0">
                        <a:latin typeface="Times New Roman" panose="02020603050405020304" pitchFamily="18" charset="0"/>
                        <a:ea typeface="黑体" panose="02010609060101010101" pitchFamily="49" charset="-122"/>
                        <a:cs typeface="Times New Roman" panose="02020603050405020304" pitchFamily="18" charset="0"/>
                      </a:endParaRPr>
                    </a:p>
                  </a:txBody>
                  <a:tcPr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28575" cap="flat" cmpd="sng" algn="ctr">
                      <a:noFill/>
                      <a:prstDash val="solid"/>
                      <a:round/>
                      <a:headEnd type="none" w="med" len="med"/>
                      <a:tailEnd type="none" w="med" len="med"/>
                    </a:lnTlToBr>
                    <a:lnBlToTr w="12700" cmpd="sng">
                      <a:noFill/>
                      <a:prstDash val="solid"/>
                    </a:lnBlToTr>
                  </a:tcPr>
                </a:tc>
                <a:tc>
                  <a:txBody>
                    <a:bodyPr/>
                    <a:lstStyle/>
                    <a:p>
                      <a:pPr algn="ctr"/>
                      <a:r>
                        <a:rPr lang="en-US" altLang="zh-CN" dirty="0" smtClean="0">
                          <a:latin typeface="Times New Roman" panose="02020603050405020304" pitchFamily="18" charset="0"/>
                          <a:ea typeface="黑体" panose="02010609060101010101" pitchFamily="49" charset="-122"/>
                          <a:cs typeface="Times New Roman" panose="02020603050405020304" pitchFamily="18" charset="0"/>
                        </a:rPr>
                        <a:t>Gore</a:t>
                      </a:r>
                      <a:endParaRPr lang="zh-CN" altLang="en-US" dirty="0">
                        <a:latin typeface="Times New Roman" panose="02020603050405020304" pitchFamily="18" charset="0"/>
                        <a:ea typeface="黑体" panose="02010609060101010101" pitchFamily="49" charset="-122"/>
                        <a:cs typeface="Times New Roman" panose="02020603050405020304" pitchFamily="18" charset="0"/>
                      </a:endParaRPr>
                    </a:p>
                  </a:txBody>
                  <a:tcPr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28575" cap="flat" cmpd="sng" algn="ctr">
                      <a:noFill/>
                      <a:prstDash val="solid"/>
                      <a:round/>
                      <a:headEnd type="none" w="med" len="med"/>
                      <a:tailEnd type="none" w="med" len="med"/>
                    </a:lnTlToBr>
                    <a:lnBlToTr w="12700" cmpd="sng">
                      <a:noFill/>
                      <a:prstDash val="solid"/>
                    </a:lnBlToTr>
                  </a:tcPr>
                </a:tc>
                <a:tc>
                  <a:txBody>
                    <a:bodyPr/>
                    <a:lstStyle/>
                    <a:p>
                      <a:pPr algn="ctr"/>
                      <a:r>
                        <a:rPr lang="en-US" altLang="zh-CN" dirty="0" smtClean="0">
                          <a:latin typeface="Times New Roman" panose="02020603050405020304" pitchFamily="18" charset="0"/>
                          <a:ea typeface="黑体" panose="02010609060101010101" pitchFamily="49" charset="-122"/>
                          <a:cs typeface="Times New Roman" panose="02020603050405020304" pitchFamily="18" charset="0"/>
                        </a:rPr>
                        <a:t>Ours</a:t>
                      </a:r>
                      <a:endParaRPr lang="zh-CN" altLang="en-US" dirty="0">
                        <a:latin typeface="Times New Roman" panose="02020603050405020304" pitchFamily="18" charset="0"/>
                        <a:ea typeface="黑体" panose="02010609060101010101" pitchFamily="49" charset="-122"/>
                        <a:cs typeface="Times New Roman" panose="02020603050405020304" pitchFamily="18" charset="0"/>
                      </a:endParaRPr>
                    </a:p>
                  </a:txBody>
                  <a:tcPr anchor="ctr">
                    <a:lnL w="28575"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28575" cap="flat" cmpd="sng" algn="ctr">
                      <a:noFill/>
                      <a:prstDash val="solid"/>
                      <a:round/>
                      <a:headEnd type="none" w="med" len="med"/>
                      <a:tailEnd type="none" w="med" len="med"/>
                    </a:lnTlToBr>
                    <a:lnBlToTr w="12700" cmpd="sng">
                      <a:noFill/>
                      <a:prstDash val="solid"/>
                    </a:lnBlToTr>
                  </a:tcPr>
                </a:tc>
                <a:extLst>
                  <a:ext uri="{0D108BD9-81ED-4DB2-BD59-A6C34878D82A}">
                    <a16:rowId xmlns:a16="http://schemas.microsoft.com/office/drawing/2014/main" val="1805295140"/>
                  </a:ext>
                </a:extLst>
              </a:tr>
              <a:tr h="370840">
                <a:tc>
                  <a:txBody>
                    <a:bodyPr/>
                    <a:lstStyle/>
                    <a:p>
                      <a:pPr algn="ctr"/>
                      <a:r>
                        <a:rPr lang="zh-CN" altLang="en-US" dirty="0" smtClean="0">
                          <a:latin typeface="黑体" panose="02010609060101010101" pitchFamily="49" charset="-122"/>
                          <a:ea typeface="黑体" panose="02010609060101010101" pitchFamily="49" charset="-122"/>
                        </a:rPr>
                        <a:t>时间</a:t>
                      </a:r>
                      <a:r>
                        <a:rPr lang="en-US" altLang="zh-CN" dirty="0" smtClean="0">
                          <a:latin typeface="黑体" panose="02010609060101010101" pitchFamily="49" charset="-122"/>
                          <a:ea typeface="黑体" panose="02010609060101010101" pitchFamily="49" charset="-122"/>
                        </a:rPr>
                        <a:t>/s</a:t>
                      </a:r>
                      <a:endParaRPr lang="zh-CN" altLang="en-US" dirty="0">
                        <a:latin typeface="黑体" panose="02010609060101010101" pitchFamily="49" charset="-122"/>
                        <a:ea typeface="黑体" panose="02010609060101010101" pitchFamily="49" charset="-122"/>
                      </a:endParaRPr>
                    </a:p>
                  </a:txBody>
                  <a:tcPr anchor="ctr">
                    <a:lnL w="12700" cap="flat" cmpd="sng" algn="ctr">
                      <a:noFill/>
                      <a:prstDash val="solid"/>
                      <a:round/>
                      <a:headEnd type="none" w="med" len="med"/>
                      <a:tailEnd type="none" w="med" len="med"/>
                    </a:lnL>
                    <a:lnR w="28575"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28575" cap="flat" cmpd="sng" algn="ctr">
                      <a:noFill/>
                      <a:prstDash val="solid"/>
                      <a:round/>
                      <a:headEnd type="none" w="med" len="med"/>
                      <a:tailEnd type="none" w="med" len="med"/>
                    </a:lnTlToBr>
                    <a:lnBlToTr w="12700" cmpd="sng">
                      <a:noFill/>
                      <a:prstDash val="solid"/>
                    </a:lnBlToTr>
                  </a:tcPr>
                </a:tc>
                <a:tc>
                  <a:txBody>
                    <a:bodyPr/>
                    <a:lstStyle/>
                    <a:p>
                      <a:pPr marL="0" algn="ctr" defTabSz="685800" rtl="0" eaLnBrk="1" latinLnBrk="0" hangingPunct="1"/>
                      <a:r>
                        <a:rPr lang="en-US" altLang="zh-CN" sz="1350" kern="1200" dirty="0" smtClean="0">
                          <a:solidFill>
                            <a:schemeClr val="tx1"/>
                          </a:solidFill>
                          <a:latin typeface="Times New Roman" panose="02020603050405020304" pitchFamily="18" charset="0"/>
                          <a:ea typeface="黑体" panose="02010609060101010101" pitchFamily="49" charset="-122"/>
                          <a:cs typeface="Times New Roman" panose="02020603050405020304" pitchFamily="18" charset="0"/>
                        </a:rPr>
                        <a:t>0.006</a:t>
                      </a:r>
                      <a:endParaRPr lang="zh-CN" altLang="en-US" sz="1350" kern="12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28575" cap="flat" cmpd="sng" algn="ctr">
                      <a:noFill/>
                      <a:prstDash val="solid"/>
                      <a:round/>
                      <a:headEnd type="none" w="med" len="med"/>
                      <a:tailEnd type="none" w="med" len="med"/>
                    </a:lnTlToBr>
                    <a:lnBlToTr w="12700" cmpd="sng">
                      <a:noFill/>
                      <a:prstDash val="solid"/>
                    </a:lnBlToTr>
                  </a:tcPr>
                </a:tc>
                <a:tc>
                  <a:txBody>
                    <a:bodyPr/>
                    <a:lstStyle/>
                    <a:p>
                      <a:pPr marL="0" algn="ctr" defTabSz="685800" rtl="0" eaLnBrk="1" latinLnBrk="0" hangingPunct="1"/>
                      <a:r>
                        <a:rPr lang="en-US" altLang="zh-CN" sz="1350" kern="1200" dirty="0" smtClean="0">
                          <a:solidFill>
                            <a:schemeClr val="tx1"/>
                          </a:solidFill>
                          <a:latin typeface="Times New Roman" panose="02020603050405020304" pitchFamily="18" charset="0"/>
                          <a:ea typeface="黑体" panose="02010609060101010101" pitchFamily="49" charset="-122"/>
                          <a:cs typeface="Times New Roman" panose="02020603050405020304" pitchFamily="18" charset="0"/>
                        </a:rPr>
                        <a:t>0.013</a:t>
                      </a:r>
                      <a:endParaRPr lang="zh-CN" altLang="en-US" sz="1350" kern="12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28575" cap="flat" cmpd="sng" algn="ctr">
                      <a:noFill/>
                      <a:prstDash val="solid"/>
                      <a:round/>
                      <a:headEnd type="none" w="med" len="med"/>
                      <a:tailEnd type="none" w="med" len="med"/>
                    </a:lnTlToBr>
                    <a:lnBlToTr w="12700" cmpd="sng">
                      <a:noFill/>
                      <a:prstDash val="solid"/>
                    </a:lnBlToTr>
                  </a:tcPr>
                </a:tc>
                <a:tc>
                  <a:txBody>
                    <a:bodyPr/>
                    <a:lstStyle/>
                    <a:p>
                      <a:pPr marL="0" algn="ctr" defTabSz="685800" rtl="0" eaLnBrk="1" latinLnBrk="0" hangingPunct="1"/>
                      <a:r>
                        <a:rPr lang="en-US" altLang="zh-CN" sz="1350" kern="1200" dirty="0" smtClean="0">
                          <a:solidFill>
                            <a:schemeClr val="tx1"/>
                          </a:solidFill>
                          <a:latin typeface="Times New Roman" panose="02020603050405020304" pitchFamily="18" charset="0"/>
                          <a:ea typeface="黑体" panose="02010609060101010101" pitchFamily="49" charset="-122"/>
                          <a:cs typeface="Times New Roman" panose="02020603050405020304" pitchFamily="18" charset="0"/>
                        </a:rPr>
                        <a:t>4.45</a:t>
                      </a:r>
                      <a:endParaRPr lang="zh-CN" altLang="en-US" sz="1350" kern="12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28575" cap="flat" cmpd="sng" algn="ctr">
                      <a:noFill/>
                      <a:prstDash val="solid"/>
                      <a:round/>
                      <a:headEnd type="none" w="med" len="med"/>
                      <a:tailEnd type="none" w="med" len="med"/>
                    </a:lnTlToBr>
                    <a:lnBlToTr w="12700" cmpd="sng">
                      <a:noFill/>
                      <a:prstDash val="solid"/>
                    </a:lnBlToTr>
                  </a:tcPr>
                </a:tc>
                <a:tc>
                  <a:txBody>
                    <a:bodyPr/>
                    <a:lstStyle/>
                    <a:p>
                      <a:pPr marL="0" algn="ctr" defTabSz="685800" rtl="0" eaLnBrk="1" latinLnBrk="0" hangingPunct="1"/>
                      <a:r>
                        <a:rPr lang="en-US" altLang="zh-CN" sz="1350" kern="1200" dirty="0" smtClean="0">
                          <a:solidFill>
                            <a:schemeClr val="tx1"/>
                          </a:solidFill>
                          <a:latin typeface="Times New Roman" panose="02020603050405020304" pitchFamily="18" charset="0"/>
                          <a:ea typeface="黑体" panose="02010609060101010101" pitchFamily="49" charset="-122"/>
                          <a:cs typeface="Times New Roman" panose="02020603050405020304" pitchFamily="18" charset="0"/>
                        </a:rPr>
                        <a:t>6.71</a:t>
                      </a:r>
                      <a:endParaRPr lang="zh-CN" altLang="en-US" sz="1350" kern="12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28575" cap="flat" cmpd="sng" algn="ctr">
                      <a:noFill/>
                      <a:prstDash val="solid"/>
                      <a:round/>
                      <a:headEnd type="none" w="med" len="med"/>
                      <a:tailEnd type="none" w="med" len="med"/>
                    </a:lnTlToBr>
                    <a:lnBlToTr w="12700" cmpd="sng">
                      <a:noFill/>
                      <a:prstDash val="solid"/>
                    </a:lnBlToTr>
                  </a:tcPr>
                </a:tc>
                <a:tc>
                  <a:txBody>
                    <a:bodyPr/>
                    <a:lstStyle/>
                    <a:p>
                      <a:pPr marL="0" algn="ctr" defTabSz="685800" rtl="0" eaLnBrk="1" latinLnBrk="0" hangingPunct="1"/>
                      <a:r>
                        <a:rPr lang="en-US" altLang="zh-CN" sz="1350" kern="1200" dirty="0" smtClean="0">
                          <a:solidFill>
                            <a:schemeClr val="tx1"/>
                          </a:solidFill>
                          <a:latin typeface="Times New Roman" panose="02020603050405020304" pitchFamily="18" charset="0"/>
                          <a:ea typeface="黑体" panose="02010609060101010101" pitchFamily="49" charset="-122"/>
                          <a:cs typeface="Times New Roman" panose="02020603050405020304" pitchFamily="18" charset="0"/>
                        </a:rPr>
                        <a:t>14.15</a:t>
                      </a:r>
                      <a:endParaRPr lang="zh-CN" altLang="en-US" sz="1350" kern="12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28575" cap="flat" cmpd="sng" algn="ctr">
                      <a:noFill/>
                      <a:prstDash val="solid"/>
                      <a:round/>
                      <a:headEnd type="none" w="med" len="med"/>
                      <a:tailEnd type="none" w="med" len="med"/>
                    </a:lnTlToBr>
                    <a:lnBlToTr w="12700" cmpd="sng">
                      <a:noFill/>
                      <a:prstDash val="solid"/>
                    </a:lnBlToTr>
                  </a:tcPr>
                </a:tc>
                <a:tc>
                  <a:txBody>
                    <a:bodyPr/>
                    <a:lstStyle/>
                    <a:p>
                      <a:pPr marL="0" algn="ctr" defTabSz="685800" rtl="0" eaLnBrk="1" latinLnBrk="0" hangingPunct="1"/>
                      <a:r>
                        <a:rPr lang="en-US" altLang="zh-CN" sz="1350" kern="1200" dirty="0" smtClean="0">
                          <a:solidFill>
                            <a:schemeClr val="tx1"/>
                          </a:solidFill>
                          <a:latin typeface="Times New Roman" panose="02020603050405020304" pitchFamily="18" charset="0"/>
                          <a:ea typeface="黑体" panose="02010609060101010101" pitchFamily="49" charset="-122"/>
                          <a:cs typeface="Times New Roman" panose="02020603050405020304" pitchFamily="18" charset="0"/>
                        </a:rPr>
                        <a:t>10.85</a:t>
                      </a:r>
                      <a:endParaRPr lang="zh-CN" altLang="en-US" sz="1350" kern="12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anchor="ctr">
                    <a:lnL w="28575"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28575" cap="flat" cmpd="sng" algn="ctr">
                      <a:noFill/>
                      <a:prstDash val="solid"/>
                      <a:round/>
                      <a:headEnd type="none" w="med" len="med"/>
                      <a:tailEnd type="none" w="med" len="med"/>
                    </a:lnTlToBr>
                    <a:lnBlToTr w="12700" cmpd="sng">
                      <a:noFill/>
                      <a:prstDash val="solid"/>
                    </a:lnBlToTr>
                  </a:tcPr>
                </a:tc>
                <a:extLst>
                  <a:ext uri="{0D108BD9-81ED-4DB2-BD59-A6C34878D82A}">
                    <a16:rowId xmlns:a16="http://schemas.microsoft.com/office/drawing/2014/main" val="140921681"/>
                  </a:ext>
                </a:extLst>
              </a:tr>
            </a:tbl>
          </a:graphicData>
        </a:graphic>
      </p:graphicFrame>
      <p:sp>
        <p:nvSpPr>
          <p:cNvPr id="19" name="矩形 18"/>
          <p:cNvSpPr/>
          <p:nvPr/>
        </p:nvSpPr>
        <p:spPr bwMode="auto">
          <a:xfrm>
            <a:off x="6799315" y="5490670"/>
            <a:ext cx="2020487" cy="911900"/>
          </a:xfrm>
          <a:prstGeom prst="rect">
            <a:avLst/>
          </a:prstGeom>
          <a:noFill/>
          <a:ln w="28575" cap="flat" cmpd="sng" algn="ctr">
            <a:solidFill>
              <a:srgbClr val="FF0000"/>
            </a:solidFill>
            <a:prstDash val="sysDash"/>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defTabSz="914400" rtl="0" eaLnBrk="1" fontAlgn="ctr" latinLnBrk="0" hangingPunct="1">
              <a:lnSpc>
                <a:spcPct val="100000"/>
              </a:lnSpc>
              <a:spcBef>
                <a:spcPct val="0"/>
              </a:spcBef>
              <a:spcAft>
                <a:spcPct val="0"/>
              </a:spcAft>
              <a:buClrTx/>
              <a:buSzTx/>
              <a:buFontTx/>
              <a:buNone/>
              <a:tabLst/>
            </a:pPr>
            <a:r>
              <a:rPr kumimoji="0" lang="zh-CN" altLang="en-US" sz="1600" b="1" i="0" u="none" strike="noStrike" cap="none" normalizeH="0" baseline="0" dirty="0" smtClean="0">
                <a:ln>
                  <a:noFill/>
                </a:ln>
                <a:solidFill>
                  <a:srgbClr val="C00000"/>
                </a:solidFill>
                <a:effectLst/>
                <a:latin typeface="黑体" panose="02010609060101010101" pitchFamily="49" charset="-122"/>
                <a:ea typeface="黑体" panose="02010609060101010101" pitchFamily="49" charset="-122"/>
              </a:rPr>
              <a:t>结论：</a:t>
            </a:r>
            <a:endParaRPr kumimoji="0" lang="en-US" altLang="zh-CN" sz="1600" b="1" i="0" u="none" strike="noStrike" cap="none" normalizeH="0" baseline="0" dirty="0" smtClean="0">
              <a:ln>
                <a:noFill/>
              </a:ln>
              <a:solidFill>
                <a:srgbClr val="C00000"/>
              </a:solidFill>
              <a:effectLst/>
              <a:latin typeface="黑体" panose="02010609060101010101" pitchFamily="49" charset="-122"/>
              <a:ea typeface="黑体" panose="02010609060101010101" pitchFamily="49" charset="-122"/>
            </a:endParaRPr>
          </a:p>
          <a:p>
            <a:pPr fontAlgn="ctr">
              <a:spcBef>
                <a:spcPct val="0"/>
              </a:spcBef>
              <a:spcAft>
                <a:spcPct val="0"/>
              </a:spcAft>
            </a:pPr>
            <a:r>
              <a:rPr lang="zh-CN" altLang="en-US" sz="1400" dirty="0">
                <a:solidFill>
                  <a:srgbClr val="307790"/>
                </a:solidFill>
                <a:latin typeface="黑体" panose="02010609060101010101" pitchFamily="49" charset="-122"/>
                <a:ea typeface="黑体" panose="02010609060101010101" pitchFamily="49" charset="-122"/>
              </a:rPr>
              <a:t>我们的</a:t>
            </a:r>
            <a:r>
              <a:rPr lang="zh-CN" altLang="en-US" sz="1400" dirty="0" smtClean="0">
                <a:solidFill>
                  <a:srgbClr val="307790"/>
                </a:solidFill>
                <a:latin typeface="黑体" panose="02010609060101010101" pitchFamily="49" charset="-122"/>
                <a:ea typeface="黑体" panose="02010609060101010101" pitchFamily="49" charset="-122"/>
              </a:rPr>
              <a:t>算法在</a:t>
            </a:r>
            <a:r>
              <a:rPr lang="zh-CN" altLang="en-US" sz="1400" dirty="0" smtClean="0">
                <a:solidFill>
                  <a:srgbClr val="C00000"/>
                </a:solidFill>
                <a:latin typeface="黑体" panose="02010609060101010101" pitchFamily="49" charset="-122"/>
                <a:ea typeface="黑体" panose="02010609060101010101" pitchFamily="49" charset="-122"/>
              </a:rPr>
              <a:t>运行速度</a:t>
            </a:r>
            <a:r>
              <a:rPr lang="zh-CN" altLang="en-US" sz="1400" dirty="0" smtClean="0">
                <a:solidFill>
                  <a:srgbClr val="307790"/>
                </a:solidFill>
                <a:latin typeface="黑体" panose="02010609060101010101" pitchFamily="49" charset="-122"/>
                <a:ea typeface="黑体" panose="02010609060101010101" pitchFamily="49" charset="-122"/>
              </a:rPr>
              <a:t>上有较大</a:t>
            </a:r>
            <a:r>
              <a:rPr lang="zh-CN" altLang="en-US" sz="1400" dirty="0" smtClean="0">
                <a:solidFill>
                  <a:srgbClr val="C00000"/>
                </a:solidFill>
                <a:latin typeface="黑体" panose="02010609060101010101" pitchFamily="49" charset="-122"/>
                <a:ea typeface="黑体" panose="02010609060101010101" pitchFamily="49" charset="-122"/>
              </a:rPr>
              <a:t>劣势</a:t>
            </a:r>
            <a:r>
              <a:rPr lang="zh-CN" altLang="en-US" sz="1400" dirty="0" smtClean="0">
                <a:solidFill>
                  <a:srgbClr val="307790"/>
                </a:solidFill>
                <a:latin typeface="黑体" panose="02010609060101010101" pitchFamily="49" charset="-122"/>
                <a:ea typeface="黑体" panose="02010609060101010101" pitchFamily="49" charset="-122"/>
              </a:rPr>
              <a:t>。</a:t>
            </a:r>
            <a:endParaRPr kumimoji="0" lang="en-US" altLang="zh-CN" sz="1400" i="0" u="none" strike="noStrike" cap="none" normalizeH="0" baseline="0" dirty="0" smtClean="0">
              <a:ln>
                <a:noFill/>
              </a:ln>
              <a:solidFill>
                <a:srgbClr val="307790"/>
              </a:solidFill>
              <a:effectLst/>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393785299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a:extLst>
              <a:ext uri="{FF2B5EF4-FFF2-40B4-BE49-F238E27FC236}">
                <a16:creationId xmlns:a16="http://schemas.microsoft.com/office/drawing/2014/main" id="{B416720C-4BE5-4DF2-BD1F-876716C1A88D}"/>
              </a:ext>
            </a:extLst>
          </p:cNvPr>
          <p:cNvCxnSpPr/>
          <p:nvPr/>
        </p:nvCxnSpPr>
        <p:spPr>
          <a:xfrm flipV="1">
            <a:off x="447792" y="849645"/>
            <a:ext cx="8255477" cy="20075"/>
          </a:xfrm>
          <a:prstGeom prst="line">
            <a:avLst/>
          </a:prstGeom>
          <a:ln w="63500">
            <a:solidFill>
              <a:srgbClr val="01779A"/>
            </a:solidFill>
          </a:ln>
        </p:spPr>
        <p:style>
          <a:lnRef idx="1">
            <a:schemeClr val="accent1"/>
          </a:lnRef>
          <a:fillRef idx="0">
            <a:schemeClr val="accent1"/>
          </a:fillRef>
          <a:effectRef idx="0">
            <a:schemeClr val="accent1"/>
          </a:effectRef>
          <a:fontRef idx="minor">
            <a:schemeClr val="tx1"/>
          </a:fontRef>
        </p:style>
      </p:cxnSp>
      <p:sp>
        <p:nvSpPr>
          <p:cNvPr id="5" name="文本框 4">
            <a:extLst>
              <a:ext uri="{FF2B5EF4-FFF2-40B4-BE49-F238E27FC236}">
                <a16:creationId xmlns:a16="http://schemas.microsoft.com/office/drawing/2014/main" id="{9E436595-C7E7-44A0-B901-B85D7D2BDC81}"/>
              </a:ext>
            </a:extLst>
          </p:cNvPr>
          <p:cNvSpPr txBox="1"/>
          <p:nvPr/>
        </p:nvSpPr>
        <p:spPr>
          <a:xfrm>
            <a:off x="1828800" y="93430"/>
            <a:ext cx="5233182" cy="584775"/>
          </a:xfrm>
          <a:prstGeom prst="rect">
            <a:avLst/>
          </a:prstGeom>
          <a:noFill/>
        </p:spPr>
        <p:txBody>
          <a:bodyPr wrap="square" rtlCol="0">
            <a:spAutoFit/>
          </a:bodyPr>
          <a:lstStyle/>
          <a:p>
            <a:pPr algn="ctr"/>
            <a:r>
              <a:rPr lang="zh-CN" altLang="en-US" sz="3200" b="1" dirty="0" smtClean="0">
                <a:solidFill>
                  <a:srgbClr val="01779A"/>
                </a:solidFill>
                <a:latin typeface="黑体" panose="02010609060101010101" pitchFamily="49" charset="-122"/>
                <a:ea typeface="黑体" panose="02010609060101010101" pitchFamily="49" charset="-122"/>
              </a:rPr>
              <a:t>展示</a:t>
            </a:r>
            <a:endParaRPr lang="zh-CN" altLang="en-US" sz="3200" b="1" dirty="0">
              <a:solidFill>
                <a:srgbClr val="01779A"/>
              </a:solidFill>
              <a:latin typeface="黑体" panose="02010609060101010101" pitchFamily="49" charset="-122"/>
              <a:ea typeface="黑体" panose="02010609060101010101" pitchFamily="49" charset="-122"/>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29" y="4860762"/>
            <a:ext cx="9144000" cy="1985949"/>
          </a:xfrm>
          <a:prstGeom prst="rect">
            <a:avLst/>
          </a:prstGeom>
        </p:spPr>
      </p:pic>
    </p:spTree>
    <p:extLst>
      <p:ext uri="{BB962C8B-B14F-4D97-AF65-F5344CB8AC3E}">
        <p14:creationId xmlns:p14="http://schemas.microsoft.com/office/powerpoint/2010/main" val="245475379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a:extLst>
              <a:ext uri="{FF2B5EF4-FFF2-40B4-BE49-F238E27FC236}">
                <a16:creationId xmlns:a16="http://schemas.microsoft.com/office/drawing/2014/main" id="{E600F731-67AF-4054-9E56-2BEECA142B10}"/>
              </a:ext>
            </a:extLst>
          </p:cNvPr>
          <p:cNvCxnSpPr>
            <a:cxnSpLocks/>
          </p:cNvCxnSpPr>
          <p:nvPr/>
        </p:nvCxnSpPr>
        <p:spPr>
          <a:xfrm flipV="1">
            <a:off x="260181" y="1360561"/>
            <a:ext cx="8623637" cy="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文本框 15">
            <a:extLst>
              <a:ext uri="{FF2B5EF4-FFF2-40B4-BE49-F238E27FC236}">
                <a16:creationId xmlns:a16="http://schemas.microsoft.com/office/drawing/2014/main" id="{9E436595-C7E7-44A0-B901-B85D7D2BDC81}"/>
              </a:ext>
            </a:extLst>
          </p:cNvPr>
          <p:cNvSpPr txBox="1"/>
          <p:nvPr/>
        </p:nvSpPr>
        <p:spPr>
          <a:xfrm>
            <a:off x="1955913" y="205367"/>
            <a:ext cx="5233182" cy="1077218"/>
          </a:xfrm>
          <a:prstGeom prst="rect">
            <a:avLst/>
          </a:prstGeom>
          <a:noFill/>
        </p:spPr>
        <p:txBody>
          <a:bodyPr wrap="square" rtlCol="0">
            <a:spAutoFit/>
          </a:bodyPr>
          <a:lstStyle/>
          <a:p>
            <a:pPr algn="ctr"/>
            <a:r>
              <a:rPr lang="en-US" altLang="zh-CN" sz="3200" b="1" dirty="0" smtClean="0">
                <a:solidFill>
                  <a:srgbClr val="01779A"/>
                </a:solidFill>
                <a:latin typeface="黑体" panose="02010609060101010101" pitchFamily="49" charset="-122"/>
                <a:ea typeface="黑体" panose="02010609060101010101" pitchFamily="49" charset="-122"/>
              </a:rPr>
              <a:t>2.4 </a:t>
            </a:r>
            <a:r>
              <a:rPr lang="zh-CN" altLang="en-US" sz="3200" b="1" dirty="0" smtClean="0">
                <a:solidFill>
                  <a:srgbClr val="01779A"/>
                </a:solidFill>
                <a:latin typeface="黑体" panose="02010609060101010101" pitchFamily="49" charset="-122"/>
                <a:ea typeface="黑体" panose="02010609060101010101" pitchFamily="49" charset="-122"/>
              </a:rPr>
              <a:t>基于</a:t>
            </a:r>
            <a:r>
              <a:rPr lang="zh-CN" altLang="en-US" sz="3200" b="1" dirty="0">
                <a:solidFill>
                  <a:srgbClr val="01779A"/>
                </a:solidFill>
                <a:latin typeface="黑体" panose="02010609060101010101" pitchFamily="49" charset="-122"/>
                <a:ea typeface="黑体" panose="02010609060101010101" pitchFamily="49" charset="-122"/>
              </a:rPr>
              <a:t>带权重</a:t>
            </a:r>
            <a:r>
              <a:rPr lang="en-US" altLang="zh-CN" sz="3200" b="1" dirty="0">
                <a:solidFill>
                  <a:srgbClr val="01779A"/>
                </a:solidFill>
                <a:latin typeface="黑体" panose="02010609060101010101" pitchFamily="49" charset="-122"/>
                <a:ea typeface="黑体" panose="02010609060101010101" pitchFamily="49" charset="-122"/>
              </a:rPr>
              <a:t>CPD</a:t>
            </a:r>
            <a:r>
              <a:rPr lang="zh-CN" altLang="en-US" sz="3200" b="1" dirty="0">
                <a:solidFill>
                  <a:srgbClr val="01779A"/>
                </a:solidFill>
                <a:latin typeface="黑体" panose="02010609060101010101" pitchFamily="49" charset="-122"/>
                <a:ea typeface="黑体" panose="02010609060101010101" pitchFamily="49" charset="-122"/>
              </a:rPr>
              <a:t>的精配准方法</a:t>
            </a:r>
          </a:p>
        </p:txBody>
      </p:sp>
      <p:sp>
        <p:nvSpPr>
          <p:cNvPr id="9" name="内容占位符 2">
            <a:extLst>
              <a:ext uri="{FF2B5EF4-FFF2-40B4-BE49-F238E27FC236}">
                <a16:creationId xmlns:a16="http://schemas.microsoft.com/office/drawing/2014/main" id="{F5D83EC4-3D2F-461D-8007-55FE6EE7F53E}"/>
              </a:ext>
            </a:extLst>
          </p:cNvPr>
          <p:cNvSpPr txBox="1">
            <a:spLocks/>
          </p:cNvSpPr>
          <p:nvPr/>
        </p:nvSpPr>
        <p:spPr bwMode="auto">
          <a:xfrm>
            <a:off x="260181" y="1387208"/>
            <a:ext cx="8477250" cy="3014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hlink"/>
              </a:buClr>
              <a:buFont typeface="Wingdings" pitchFamily="2" charset="2"/>
              <a:buChar char="v"/>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itchFamily="2" charset="2"/>
              <a:buChar char="§"/>
              <a:defRPr sz="2800" b="1">
                <a:solidFill>
                  <a:schemeClr val="tx1"/>
                </a:solidFill>
                <a:latin typeface="仿宋_GB2312" pitchFamily="49" charset="-122"/>
                <a:ea typeface="仿宋_GB2312" pitchFamily="49" charset="-122"/>
                <a:cs typeface="仿宋_GB2312"/>
              </a:defRPr>
            </a:lvl2pPr>
            <a:lvl3pPr marL="1143000" indent="-228600" algn="l" rtl="0" eaLnBrk="0" fontAlgn="base" hangingPunct="0">
              <a:spcBef>
                <a:spcPct val="20000"/>
              </a:spcBef>
              <a:spcAft>
                <a:spcPct val="0"/>
              </a:spcAft>
              <a:buClr>
                <a:schemeClr val="tx1"/>
              </a:buClr>
              <a:buChar char="•"/>
              <a:defRPr sz="2400" b="1">
                <a:solidFill>
                  <a:schemeClr val="tx1"/>
                </a:solidFill>
                <a:latin typeface="仿宋_GB2312" pitchFamily="49" charset="-122"/>
                <a:ea typeface="仿宋_GB2312" pitchFamily="49" charset="-122"/>
                <a:cs typeface="仿宋_GB2312"/>
              </a:defRPr>
            </a:lvl3pPr>
            <a:lvl4pPr marL="1600200" indent="-228600" algn="l" rtl="0" eaLnBrk="0" fontAlgn="base" hangingPunct="0">
              <a:spcBef>
                <a:spcPct val="20000"/>
              </a:spcBef>
              <a:spcAft>
                <a:spcPct val="0"/>
              </a:spcAft>
              <a:buChar char="–"/>
              <a:defRPr sz="2000" b="1">
                <a:solidFill>
                  <a:schemeClr val="tx1"/>
                </a:solidFill>
                <a:latin typeface="仿宋_GB2312" pitchFamily="49" charset="-122"/>
                <a:ea typeface="仿宋_GB2312" pitchFamily="49" charset="-122"/>
                <a:cs typeface="仿宋_GB2312"/>
              </a:defRPr>
            </a:lvl4pPr>
            <a:lvl5pPr marL="2057400" indent="-228600" algn="l" rtl="0" eaLnBrk="0" fontAlgn="base" hangingPunct="0">
              <a:spcBef>
                <a:spcPct val="20000"/>
              </a:spcBef>
              <a:spcAft>
                <a:spcPct val="0"/>
              </a:spcAft>
              <a:buChar char="»"/>
              <a:defRPr sz="2000" b="1">
                <a:solidFill>
                  <a:schemeClr val="tx1"/>
                </a:solidFill>
                <a:latin typeface="仿宋_GB2312" pitchFamily="49" charset="-122"/>
                <a:ea typeface="仿宋_GB2312" pitchFamily="49" charset="-122"/>
                <a:cs typeface="仿宋_GB2312"/>
              </a:defRPr>
            </a:lvl5pPr>
            <a:lvl6pPr marL="2514600" indent="-228600" algn="l" rtl="0" eaLnBrk="1" fontAlgn="base" hangingPunct="1">
              <a:spcBef>
                <a:spcPct val="20000"/>
              </a:spcBef>
              <a:spcAft>
                <a:spcPct val="0"/>
              </a:spcAft>
              <a:buChar char="»"/>
              <a:defRPr sz="2000" b="1">
                <a:solidFill>
                  <a:schemeClr val="tx1"/>
                </a:solidFill>
                <a:latin typeface="仿宋_GB2312" pitchFamily="49" charset="-122"/>
                <a:ea typeface="仿宋_GB2312" pitchFamily="49" charset="-122"/>
              </a:defRPr>
            </a:lvl6pPr>
            <a:lvl7pPr marL="2971800" indent="-228600" algn="l" rtl="0" eaLnBrk="1" fontAlgn="base" hangingPunct="1">
              <a:spcBef>
                <a:spcPct val="20000"/>
              </a:spcBef>
              <a:spcAft>
                <a:spcPct val="0"/>
              </a:spcAft>
              <a:buChar char="»"/>
              <a:defRPr sz="2000" b="1">
                <a:solidFill>
                  <a:schemeClr val="tx1"/>
                </a:solidFill>
                <a:latin typeface="仿宋_GB2312" pitchFamily="49" charset="-122"/>
                <a:ea typeface="仿宋_GB2312" pitchFamily="49" charset="-122"/>
              </a:defRPr>
            </a:lvl7pPr>
            <a:lvl8pPr marL="3429000" indent="-228600" algn="l" rtl="0" eaLnBrk="1" fontAlgn="base" hangingPunct="1">
              <a:spcBef>
                <a:spcPct val="20000"/>
              </a:spcBef>
              <a:spcAft>
                <a:spcPct val="0"/>
              </a:spcAft>
              <a:buChar char="»"/>
              <a:defRPr sz="2000" b="1">
                <a:solidFill>
                  <a:schemeClr val="tx1"/>
                </a:solidFill>
                <a:latin typeface="仿宋_GB2312" pitchFamily="49" charset="-122"/>
                <a:ea typeface="仿宋_GB2312" pitchFamily="49" charset="-122"/>
              </a:defRPr>
            </a:lvl8pPr>
            <a:lvl9pPr marL="3886200" indent="-228600" algn="l" rtl="0" eaLnBrk="1" fontAlgn="base" hangingPunct="1">
              <a:spcBef>
                <a:spcPct val="20000"/>
              </a:spcBef>
              <a:spcAft>
                <a:spcPct val="0"/>
              </a:spcAft>
              <a:buChar char="»"/>
              <a:defRPr sz="2000" b="1">
                <a:solidFill>
                  <a:schemeClr val="tx1"/>
                </a:solidFill>
                <a:latin typeface="仿宋_GB2312" pitchFamily="49" charset="-122"/>
                <a:ea typeface="仿宋_GB2312" pitchFamily="49" charset="-122"/>
              </a:defRPr>
            </a:lvl9pPr>
          </a:lstStyle>
          <a:p>
            <a:pPr marL="0" indent="0" algn="just">
              <a:buClr>
                <a:srgbClr val="99CCFF"/>
              </a:buClr>
              <a:buNone/>
            </a:pPr>
            <a:r>
              <a:rPr lang="zh-CN" altLang="en-US" sz="2000" b="1" dirty="0" smtClean="0">
                <a:solidFill>
                  <a:schemeClr val="accent4">
                    <a:lumMod val="75000"/>
                  </a:schemeClr>
                </a:solidFill>
                <a:latin typeface="黑体" panose="02010609060101010101" pitchFamily="49" charset="-122"/>
                <a:ea typeface="黑体" panose="02010609060101010101" pitchFamily="49" charset="-122"/>
              </a:rPr>
              <a:t>难点分析：</a:t>
            </a:r>
            <a:r>
              <a:rPr lang="zh-CN" altLang="en-US" sz="2000" dirty="0" smtClean="0">
                <a:solidFill>
                  <a:srgbClr val="01779A"/>
                </a:solidFill>
                <a:latin typeface="黑体" panose="02010609060101010101" pitchFamily="49" charset="-122"/>
                <a:ea typeface="黑体" panose="02010609060101010101" pitchFamily="49" charset="-122"/>
              </a:rPr>
              <a:t>主要有</a:t>
            </a:r>
            <a:r>
              <a:rPr lang="en-US" altLang="zh-CN" sz="2000" dirty="0" smtClean="0">
                <a:solidFill>
                  <a:srgbClr val="01779A"/>
                </a:solidFill>
                <a:latin typeface="黑体" panose="02010609060101010101" pitchFamily="49" charset="-122"/>
                <a:ea typeface="黑体" panose="02010609060101010101" pitchFamily="49" charset="-122"/>
              </a:rPr>
              <a:t>2</a:t>
            </a:r>
            <a:r>
              <a:rPr lang="zh-CN" altLang="en-US" sz="2000" dirty="0">
                <a:solidFill>
                  <a:srgbClr val="01779A"/>
                </a:solidFill>
                <a:latin typeface="黑体" panose="02010609060101010101" pitchFamily="49" charset="-122"/>
                <a:ea typeface="黑体" panose="02010609060101010101" pitchFamily="49" charset="-122"/>
              </a:rPr>
              <a:t>个难点</a:t>
            </a:r>
            <a:r>
              <a:rPr lang="en-US" altLang="zh-CN" sz="2000" dirty="0" smtClean="0">
                <a:solidFill>
                  <a:srgbClr val="01779A"/>
                </a:solidFill>
                <a:latin typeface="黑体" panose="02010609060101010101" pitchFamily="49" charset="-122"/>
                <a:ea typeface="黑体" panose="02010609060101010101" pitchFamily="49" charset="-122"/>
              </a:rPr>
              <a:t>:</a:t>
            </a:r>
          </a:p>
          <a:p>
            <a:pPr marL="457200" indent="-457200">
              <a:lnSpc>
                <a:spcPct val="150000"/>
              </a:lnSpc>
              <a:buClr>
                <a:srgbClr val="01779A"/>
              </a:buClr>
              <a:buFont typeface="+mj-ea"/>
              <a:buAutoNum type="circleNumDbPlain"/>
            </a:pPr>
            <a:r>
              <a:rPr lang="zh-CN" altLang="en-US" sz="1600" dirty="0" smtClean="0">
                <a:solidFill>
                  <a:srgbClr val="C00000"/>
                </a:solidFill>
                <a:latin typeface="黑体" panose="02010609060101010101" pitchFamily="49" charset="-122"/>
                <a:ea typeface="黑体" panose="02010609060101010101" pitchFamily="49" charset="-122"/>
              </a:rPr>
              <a:t>自由呼吸</a:t>
            </a:r>
            <a:r>
              <a:rPr lang="zh-CN" altLang="en-US" sz="1600" dirty="0" smtClean="0">
                <a:solidFill>
                  <a:srgbClr val="01779A"/>
                </a:solidFill>
                <a:latin typeface="黑体" panose="02010609060101010101" pitchFamily="49" charset="-122"/>
                <a:ea typeface="黑体" panose="02010609060101010101" pitchFamily="49" charset="-122"/>
              </a:rPr>
              <a:t>导致</a:t>
            </a:r>
            <a:r>
              <a:rPr lang="zh-CN" altLang="en-US" sz="1600" dirty="0">
                <a:solidFill>
                  <a:srgbClr val="01779A"/>
                </a:solidFill>
                <a:latin typeface="黑体" panose="02010609060101010101" pitchFamily="49" charset="-122"/>
                <a:ea typeface="黑体" panose="02010609060101010101" pitchFamily="49" charset="-122"/>
              </a:rPr>
              <a:t>体表的配准</a:t>
            </a:r>
            <a:r>
              <a:rPr lang="zh-CN" altLang="en-US" sz="1600" dirty="0" smtClean="0">
                <a:solidFill>
                  <a:srgbClr val="C00000"/>
                </a:solidFill>
                <a:latin typeface="黑体" panose="02010609060101010101" pitchFamily="49" charset="-122"/>
                <a:ea typeface="黑体" panose="02010609060101010101" pitchFamily="49" charset="-122"/>
              </a:rPr>
              <a:t>并非严格</a:t>
            </a:r>
            <a:r>
              <a:rPr lang="zh-CN" altLang="en-US" sz="1600" dirty="0">
                <a:solidFill>
                  <a:srgbClr val="C00000"/>
                </a:solidFill>
                <a:latin typeface="黑体" panose="02010609060101010101" pitchFamily="49" charset="-122"/>
                <a:ea typeface="黑体" panose="02010609060101010101" pitchFamily="49" charset="-122"/>
              </a:rPr>
              <a:t>的刚性配准问题</a:t>
            </a:r>
            <a:r>
              <a:rPr lang="zh-CN" altLang="en-US" sz="1600" dirty="0" smtClean="0">
                <a:solidFill>
                  <a:srgbClr val="01779A"/>
                </a:solidFill>
                <a:latin typeface="黑体" panose="02010609060101010101" pitchFamily="49" charset="-122"/>
                <a:ea typeface="黑体" panose="02010609060101010101" pitchFamily="49" charset="-122"/>
              </a:rPr>
              <a:t>，且体表各部位</a:t>
            </a:r>
            <a:r>
              <a:rPr lang="zh-CN" altLang="en-US" sz="1600" dirty="0" smtClean="0">
                <a:solidFill>
                  <a:srgbClr val="C00000"/>
                </a:solidFill>
                <a:latin typeface="黑体" panose="02010609060101010101" pitchFamily="49" charset="-122"/>
                <a:ea typeface="黑体" panose="02010609060101010101" pitchFamily="49" charset="-122"/>
              </a:rPr>
              <a:t>运动幅度有异</a:t>
            </a:r>
            <a:r>
              <a:rPr lang="zh-CN" altLang="en-US" sz="1600" dirty="0" smtClean="0">
                <a:solidFill>
                  <a:srgbClr val="01779A"/>
                </a:solidFill>
                <a:latin typeface="黑体" panose="02010609060101010101" pitchFamily="49" charset="-122"/>
                <a:ea typeface="黑体" panose="02010609060101010101" pitchFamily="49" charset="-122"/>
              </a:rPr>
              <a:t>。</a:t>
            </a:r>
            <a:endParaRPr lang="en-US" altLang="zh-CN" sz="1600" dirty="0" smtClean="0">
              <a:solidFill>
                <a:srgbClr val="01779A"/>
              </a:solidFill>
              <a:latin typeface="黑体" panose="02010609060101010101" pitchFamily="49" charset="-122"/>
              <a:ea typeface="黑体" panose="02010609060101010101" pitchFamily="49" charset="-122"/>
            </a:endParaRPr>
          </a:p>
          <a:p>
            <a:pPr marL="457200" indent="-457200" algn="just">
              <a:lnSpc>
                <a:spcPct val="150000"/>
              </a:lnSpc>
              <a:buClr>
                <a:srgbClr val="01779A"/>
              </a:buClr>
              <a:buFont typeface="+mj-ea"/>
              <a:buAutoNum type="circleNumDbPlain"/>
            </a:pPr>
            <a:r>
              <a:rPr lang="zh-CN" altLang="en-US" sz="1600" dirty="0" smtClean="0">
                <a:solidFill>
                  <a:srgbClr val="01779A"/>
                </a:solidFill>
                <a:latin typeface="黑体" panose="02010609060101010101" pitchFamily="49" charset="-122"/>
                <a:ea typeface="黑体" panose="02010609060101010101" pitchFamily="49" charset="-122"/>
              </a:rPr>
              <a:t>激光扫描点云</a:t>
            </a:r>
            <a:r>
              <a:rPr lang="zh-CN" altLang="en-US" sz="1600" dirty="0" smtClean="0">
                <a:solidFill>
                  <a:srgbClr val="C00000"/>
                </a:solidFill>
                <a:latin typeface="黑体" panose="02010609060101010101" pitchFamily="49" charset="-122"/>
                <a:ea typeface="黑体" panose="02010609060101010101" pitchFamily="49" charset="-122"/>
              </a:rPr>
              <a:t>非某</a:t>
            </a:r>
            <a:r>
              <a:rPr lang="zh-CN" altLang="en-US" sz="1600" dirty="0">
                <a:solidFill>
                  <a:srgbClr val="C00000"/>
                </a:solidFill>
                <a:latin typeface="黑体" panose="02010609060101010101" pitchFamily="49" charset="-122"/>
                <a:ea typeface="黑体" panose="02010609060101010101" pitchFamily="49" charset="-122"/>
              </a:rPr>
              <a:t>一特定时刻</a:t>
            </a:r>
            <a:r>
              <a:rPr lang="zh-CN" altLang="en-US" sz="1600" dirty="0">
                <a:solidFill>
                  <a:srgbClr val="01779A"/>
                </a:solidFill>
                <a:latin typeface="黑体" panose="02010609060101010101" pitchFamily="49" charset="-122"/>
                <a:ea typeface="黑体" panose="02010609060101010101" pitchFamily="49" charset="-122"/>
              </a:rPr>
              <a:t>的</a:t>
            </a:r>
            <a:r>
              <a:rPr lang="zh-CN" altLang="en-US" sz="1600" dirty="0" smtClean="0">
                <a:solidFill>
                  <a:srgbClr val="01779A"/>
                </a:solidFill>
                <a:latin typeface="黑体" panose="02010609060101010101" pitchFamily="49" charset="-122"/>
                <a:ea typeface="黑体" panose="02010609060101010101" pitchFamily="49" charset="-122"/>
              </a:rPr>
              <a:t>体表数据，导致其与</a:t>
            </a:r>
            <a:r>
              <a:rPr lang="en-US" altLang="zh-CN" sz="1600" dirty="0" smtClean="0">
                <a:solidFill>
                  <a:srgbClr val="01779A"/>
                </a:solidFill>
                <a:latin typeface="黑体" panose="02010609060101010101" pitchFamily="49" charset="-122"/>
                <a:ea typeface="黑体" panose="02010609060101010101" pitchFamily="49" charset="-122"/>
              </a:rPr>
              <a:t>CT</a:t>
            </a:r>
            <a:r>
              <a:rPr lang="zh-CN" altLang="en-US" sz="1600" dirty="0" smtClean="0">
                <a:solidFill>
                  <a:srgbClr val="01779A"/>
                </a:solidFill>
                <a:latin typeface="黑体" panose="02010609060101010101" pitchFamily="49" charset="-122"/>
                <a:ea typeface="黑体" panose="02010609060101010101" pitchFamily="49" charset="-122"/>
              </a:rPr>
              <a:t>体表</a:t>
            </a:r>
            <a:r>
              <a:rPr lang="zh-CN" altLang="en-US" sz="1600" dirty="0">
                <a:solidFill>
                  <a:srgbClr val="01779A"/>
                </a:solidFill>
                <a:latin typeface="黑体" panose="02010609060101010101" pitchFamily="49" charset="-122"/>
                <a:ea typeface="黑体" panose="02010609060101010101" pitchFamily="49" charset="-122"/>
              </a:rPr>
              <a:t>点云</a:t>
            </a:r>
            <a:r>
              <a:rPr lang="zh-CN" altLang="en-US" sz="1600" dirty="0" smtClean="0">
                <a:solidFill>
                  <a:srgbClr val="01779A"/>
                </a:solidFill>
                <a:latin typeface="黑体" panose="02010609060101010101" pitchFamily="49" charset="-122"/>
                <a:ea typeface="黑体" panose="02010609060101010101" pitchFamily="49" charset="-122"/>
              </a:rPr>
              <a:t>数据</a:t>
            </a:r>
            <a:r>
              <a:rPr lang="zh-CN" altLang="en-US" sz="1600" dirty="0" smtClean="0">
                <a:solidFill>
                  <a:srgbClr val="C00000"/>
                </a:solidFill>
                <a:latin typeface="黑体" panose="02010609060101010101" pitchFamily="49" charset="-122"/>
                <a:ea typeface="黑体" panose="02010609060101010101" pitchFamily="49" charset="-122"/>
              </a:rPr>
              <a:t>无法完全匹配上</a:t>
            </a:r>
            <a:r>
              <a:rPr lang="zh-CN" altLang="en-US" sz="1600" dirty="0" smtClean="0">
                <a:solidFill>
                  <a:srgbClr val="01779A"/>
                </a:solidFill>
                <a:latin typeface="黑体" panose="02010609060101010101" pitchFamily="49" charset="-122"/>
                <a:ea typeface="黑体" panose="02010609060101010101" pitchFamily="49" charset="-122"/>
              </a:rPr>
              <a:t>。</a:t>
            </a:r>
            <a:endParaRPr lang="en-US" altLang="zh-CN" sz="1600" dirty="0" smtClean="0">
              <a:solidFill>
                <a:srgbClr val="01779A"/>
              </a:solidFill>
              <a:latin typeface="黑体" panose="02010609060101010101" pitchFamily="49" charset="-122"/>
              <a:ea typeface="黑体" panose="02010609060101010101" pitchFamily="49" charset="-122"/>
            </a:endParaRPr>
          </a:p>
          <a:p>
            <a:pPr marL="0" indent="0" algn="just">
              <a:buClr>
                <a:srgbClr val="99CCFF"/>
              </a:buClr>
              <a:buNone/>
            </a:pPr>
            <a:r>
              <a:rPr lang="zh-CN" altLang="en-US" sz="2000" b="1" dirty="0" smtClean="0">
                <a:solidFill>
                  <a:schemeClr val="accent4">
                    <a:lumMod val="75000"/>
                  </a:schemeClr>
                </a:solidFill>
                <a:latin typeface="黑体" panose="02010609060101010101" pitchFamily="49" charset="-122"/>
                <a:ea typeface="黑体" panose="02010609060101010101" pitchFamily="49" charset="-122"/>
              </a:rPr>
              <a:t>解决思路：</a:t>
            </a:r>
            <a:r>
              <a:rPr lang="zh-CN" altLang="en-US" sz="2000" dirty="0">
                <a:solidFill>
                  <a:srgbClr val="01779A"/>
                </a:solidFill>
                <a:latin typeface="黑体" panose="02010609060101010101" pitchFamily="49" charset="-122"/>
                <a:ea typeface="黑体" panose="02010609060101010101" pitchFamily="49" charset="-122"/>
              </a:rPr>
              <a:t>如下</a:t>
            </a:r>
            <a:r>
              <a:rPr lang="zh-CN" altLang="en-US" sz="2000" dirty="0" smtClean="0">
                <a:solidFill>
                  <a:srgbClr val="01779A"/>
                </a:solidFill>
                <a:latin typeface="黑体" panose="02010609060101010101" pitchFamily="49" charset="-122"/>
                <a:ea typeface="黑体" panose="02010609060101010101" pitchFamily="49" charset="-122"/>
              </a:rPr>
              <a:t>：</a:t>
            </a:r>
            <a:endParaRPr lang="en-US" altLang="zh-CN" sz="2000" dirty="0" smtClean="0">
              <a:solidFill>
                <a:srgbClr val="01779A"/>
              </a:solidFill>
              <a:latin typeface="黑体" panose="02010609060101010101" pitchFamily="49" charset="-122"/>
              <a:ea typeface="黑体" panose="02010609060101010101" pitchFamily="49" charset="-122"/>
            </a:endParaRPr>
          </a:p>
          <a:p>
            <a:pPr algn="just">
              <a:buClr>
                <a:srgbClr val="01779A"/>
              </a:buClr>
              <a:buFont typeface="+mj-ea"/>
              <a:buAutoNum type="circleNumDbPlain"/>
            </a:pPr>
            <a:r>
              <a:rPr lang="zh-CN" altLang="en-US" sz="1600" dirty="0" smtClean="0">
                <a:solidFill>
                  <a:srgbClr val="01779A"/>
                </a:solidFill>
                <a:latin typeface="黑体" panose="02010609060101010101" pitchFamily="49" charset="-122"/>
                <a:ea typeface="黑体" panose="02010609060101010101" pitchFamily="49" charset="-122"/>
              </a:rPr>
              <a:t>通过</a:t>
            </a:r>
            <a:r>
              <a:rPr lang="zh-CN" altLang="en-US" sz="1600" dirty="0">
                <a:solidFill>
                  <a:srgbClr val="01779A"/>
                </a:solidFill>
                <a:latin typeface="黑体" panose="02010609060101010101" pitchFamily="49" charset="-122"/>
                <a:ea typeface="黑体" panose="02010609060101010101" pitchFamily="49" charset="-122"/>
              </a:rPr>
              <a:t>对</a:t>
            </a:r>
            <a:r>
              <a:rPr lang="en-US" altLang="zh-CN" sz="1600" dirty="0">
                <a:solidFill>
                  <a:srgbClr val="C00000"/>
                </a:solidFill>
                <a:latin typeface="黑体" panose="02010609060101010101" pitchFamily="49" charset="-122"/>
                <a:ea typeface="黑体" panose="02010609060101010101" pitchFamily="49" charset="-122"/>
              </a:rPr>
              <a:t>4D-CT</a:t>
            </a:r>
            <a:r>
              <a:rPr lang="zh-CN" altLang="en-US" sz="1600" dirty="0">
                <a:solidFill>
                  <a:srgbClr val="01779A"/>
                </a:solidFill>
                <a:latin typeface="黑体" panose="02010609060101010101" pitchFamily="49" charset="-122"/>
                <a:ea typeface="黑体" panose="02010609060101010101" pitchFamily="49" charset="-122"/>
              </a:rPr>
              <a:t>分析并建立体表的</a:t>
            </a:r>
            <a:r>
              <a:rPr lang="zh-CN" altLang="en-US" sz="1600" dirty="0">
                <a:solidFill>
                  <a:srgbClr val="C00000"/>
                </a:solidFill>
                <a:latin typeface="黑体" panose="02010609060101010101" pitchFamily="49" charset="-122"/>
                <a:ea typeface="黑体" panose="02010609060101010101" pitchFamily="49" charset="-122"/>
              </a:rPr>
              <a:t>运动概率场</a:t>
            </a:r>
            <a:r>
              <a:rPr lang="zh-CN" altLang="en-US" sz="1600" dirty="0" smtClean="0">
                <a:solidFill>
                  <a:srgbClr val="01779A"/>
                </a:solidFill>
                <a:latin typeface="黑体" panose="02010609060101010101" pitchFamily="49" charset="-122"/>
                <a:ea typeface="黑体" panose="02010609060101010101" pitchFamily="49" charset="-122"/>
              </a:rPr>
              <a:t>，将</a:t>
            </a:r>
            <a:r>
              <a:rPr lang="zh-CN" altLang="en-US" sz="1600" dirty="0">
                <a:solidFill>
                  <a:srgbClr val="01779A"/>
                </a:solidFill>
                <a:latin typeface="黑体" panose="02010609060101010101" pitchFamily="49" charset="-122"/>
                <a:ea typeface="黑体" panose="02010609060101010101" pitchFamily="49" charset="-122"/>
              </a:rPr>
              <a:t>非刚性配准问题</a:t>
            </a:r>
            <a:r>
              <a:rPr lang="zh-CN" altLang="en-US" sz="1600" dirty="0" smtClean="0">
                <a:solidFill>
                  <a:srgbClr val="01779A"/>
                </a:solidFill>
                <a:latin typeface="黑体" panose="02010609060101010101" pitchFamily="49" charset="-122"/>
                <a:ea typeface="黑体" panose="02010609060101010101" pitchFamily="49" charset="-122"/>
              </a:rPr>
              <a:t>转换成</a:t>
            </a:r>
            <a:r>
              <a:rPr lang="zh-CN" altLang="en-US" sz="1600" dirty="0" smtClean="0">
                <a:solidFill>
                  <a:srgbClr val="C00000"/>
                </a:solidFill>
                <a:latin typeface="黑体" panose="02010609060101010101" pitchFamily="49" charset="-122"/>
                <a:ea typeface="黑体" panose="02010609060101010101" pitchFamily="49" charset="-122"/>
              </a:rPr>
              <a:t>基于概率模型的配准问题</a:t>
            </a:r>
            <a:r>
              <a:rPr lang="zh-CN" altLang="en-US" sz="1600" dirty="0" smtClean="0">
                <a:solidFill>
                  <a:srgbClr val="01779A"/>
                </a:solidFill>
                <a:latin typeface="黑体" panose="02010609060101010101" pitchFamily="49" charset="-122"/>
                <a:ea typeface="黑体" panose="02010609060101010101" pitchFamily="49" charset="-122"/>
              </a:rPr>
              <a:t>，解决</a:t>
            </a:r>
            <a:r>
              <a:rPr lang="zh-CN" altLang="en-US" sz="1600" dirty="0">
                <a:solidFill>
                  <a:srgbClr val="C00000"/>
                </a:solidFill>
                <a:latin typeface="黑体" panose="02010609060101010101" pitchFamily="49" charset="-122"/>
                <a:ea typeface="黑体" panose="02010609060101010101" pitchFamily="49" charset="-122"/>
              </a:rPr>
              <a:t>非刚性变换</a:t>
            </a:r>
            <a:r>
              <a:rPr lang="zh-CN" altLang="en-US" sz="1600" dirty="0">
                <a:solidFill>
                  <a:srgbClr val="01779A"/>
                </a:solidFill>
                <a:latin typeface="黑体" panose="02010609060101010101" pitchFamily="49" charset="-122"/>
                <a:ea typeface="黑体" panose="02010609060101010101" pitchFamily="49" charset="-122"/>
              </a:rPr>
              <a:t>和</a:t>
            </a:r>
            <a:r>
              <a:rPr lang="zh-CN" altLang="en-US" sz="1600" dirty="0">
                <a:solidFill>
                  <a:srgbClr val="C00000"/>
                </a:solidFill>
                <a:latin typeface="黑体" panose="02010609060101010101" pitchFamily="49" charset="-122"/>
                <a:ea typeface="黑体" panose="02010609060101010101" pitchFamily="49" charset="-122"/>
              </a:rPr>
              <a:t>无法完全匹配</a:t>
            </a:r>
            <a:r>
              <a:rPr lang="zh-CN" altLang="en-US" sz="1600" dirty="0">
                <a:solidFill>
                  <a:srgbClr val="01779A"/>
                </a:solidFill>
                <a:latin typeface="黑体" panose="02010609060101010101" pitchFamily="49" charset="-122"/>
                <a:ea typeface="黑体" panose="02010609060101010101" pitchFamily="49" charset="-122"/>
              </a:rPr>
              <a:t>的问题</a:t>
            </a:r>
            <a:r>
              <a:rPr lang="zh-CN" altLang="en-US" sz="1600" dirty="0" smtClean="0">
                <a:solidFill>
                  <a:srgbClr val="01779A"/>
                </a:solidFill>
                <a:latin typeface="黑体" panose="02010609060101010101" pitchFamily="49" charset="-122"/>
                <a:ea typeface="黑体" panose="02010609060101010101" pitchFamily="49" charset="-122"/>
              </a:rPr>
              <a:t>。</a:t>
            </a:r>
            <a:endParaRPr lang="en-US" altLang="zh-CN" sz="1600" dirty="0" smtClean="0">
              <a:solidFill>
                <a:srgbClr val="01779A"/>
              </a:solidFill>
              <a:latin typeface="黑体" panose="02010609060101010101" pitchFamily="49" charset="-122"/>
              <a:ea typeface="黑体" panose="02010609060101010101" pitchFamily="49" charset="-122"/>
            </a:endParaRPr>
          </a:p>
          <a:p>
            <a:pPr algn="just">
              <a:buClr>
                <a:srgbClr val="01779A"/>
              </a:buClr>
              <a:buFont typeface="+mj-ea"/>
              <a:buAutoNum type="circleNumDbPlain"/>
            </a:pPr>
            <a:endParaRPr lang="en-US" altLang="zh-CN" sz="800" dirty="0">
              <a:solidFill>
                <a:srgbClr val="01779A"/>
              </a:solidFill>
              <a:latin typeface="黑体" panose="02010609060101010101" pitchFamily="49" charset="-122"/>
              <a:ea typeface="黑体" panose="02010609060101010101" pitchFamily="49" charset="-122"/>
            </a:endParaRPr>
          </a:p>
          <a:p>
            <a:pPr algn="just">
              <a:buClr>
                <a:srgbClr val="01779A"/>
              </a:buClr>
              <a:buFont typeface="+mj-ea"/>
              <a:buAutoNum type="circleNumDbPlain"/>
            </a:pPr>
            <a:r>
              <a:rPr lang="zh-CN" altLang="en-US" sz="1600" dirty="0" smtClean="0">
                <a:solidFill>
                  <a:srgbClr val="01779A"/>
                </a:solidFill>
                <a:latin typeface="黑体" panose="02010609060101010101" pitchFamily="49" charset="-122"/>
                <a:ea typeface="黑体" panose="02010609060101010101" pitchFamily="49" charset="-122"/>
              </a:rPr>
              <a:t>利用</a:t>
            </a:r>
            <a:r>
              <a:rPr lang="zh-CN" altLang="en-US" sz="1600" dirty="0">
                <a:solidFill>
                  <a:srgbClr val="C00000"/>
                </a:solidFill>
                <a:latin typeface="黑体" panose="02010609060101010101" pitchFamily="49" charset="-122"/>
                <a:ea typeface="黑体" panose="02010609060101010101" pitchFamily="49" charset="-122"/>
              </a:rPr>
              <a:t>运动幅度信息</a:t>
            </a:r>
            <a:r>
              <a:rPr lang="zh-CN" altLang="en-US" sz="1600" dirty="0">
                <a:solidFill>
                  <a:srgbClr val="01779A"/>
                </a:solidFill>
                <a:latin typeface="黑体" panose="02010609060101010101" pitchFamily="49" charset="-122"/>
                <a:ea typeface="黑体" panose="02010609060101010101" pitchFamily="49" charset="-122"/>
              </a:rPr>
              <a:t>为点云中的各点分配</a:t>
            </a:r>
            <a:r>
              <a:rPr lang="zh-CN" altLang="en-US" sz="1600" dirty="0">
                <a:solidFill>
                  <a:srgbClr val="C00000"/>
                </a:solidFill>
                <a:latin typeface="黑体" panose="02010609060101010101" pitchFamily="49" charset="-122"/>
                <a:ea typeface="黑体" panose="02010609060101010101" pitchFamily="49" charset="-122"/>
              </a:rPr>
              <a:t>不同的配准权重</a:t>
            </a:r>
            <a:r>
              <a:rPr lang="zh-CN" altLang="en-US" sz="1600" dirty="0" smtClean="0">
                <a:solidFill>
                  <a:srgbClr val="01779A"/>
                </a:solidFill>
                <a:latin typeface="黑体" panose="02010609060101010101" pitchFamily="49" charset="-122"/>
                <a:ea typeface="黑体" panose="02010609060101010101" pitchFamily="49" charset="-122"/>
              </a:rPr>
              <a:t>，使得配准结果更加精确。</a:t>
            </a:r>
            <a:endParaRPr lang="en-US" altLang="zh-CN" sz="1600" dirty="0">
              <a:solidFill>
                <a:srgbClr val="01779A"/>
              </a:solidFill>
              <a:latin typeface="黑体" panose="02010609060101010101" pitchFamily="49" charset="-122"/>
              <a:ea typeface="黑体" panose="02010609060101010101" pitchFamily="49" charset="-122"/>
            </a:endParaRPr>
          </a:p>
        </p:txBody>
      </p:sp>
      <p:pic>
        <p:nvPicPr>
          <p:cNvPr id="10" name="图片 9"/>
          <p:cNvPicPr/>
          <p:nvPr/>
        </p:nvPicPr>
        <p:blipFill>
          <a:blip r:embed="rId3"/>
          <a:stretch>
            <a:fillRect/>
          </a:stretch>
        </p:blipFill>
        <p:spPr>
          <a:xfrm>
            <a:off x="3199839" y="4571753"/>
            <a:ext cx="2744320" cy="1787383"/>
          </a:xfrm>
          <a:prstGeom prst="rect">
            <a:avLst/>
          </a:prstGeom>
        </p:spPr>
      </p:pic>
      <p:pic>
        <p:nvPicPr>
          <p:cNvPr id="13" name="图片 1"/>
          <p:cNvPicPr>
            <a:picLocks noChangeAspect="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457200" y="4464178"/>
            <a:ext cx="2474109" cy="18649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图片 1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950186" y="4521827"/>
            <a:ext cx="1593534" cy="1887233"/>
          </a:xfrm>
          <a:prstGeom prst="rect">
            <a:avLst/>
          </a:prstGeom>
        </p:spPr>
      </p:pic>
      <p:sp>
        <p:nvSpPr>
          <p:cNvPr id="15" name="圆角矩形 14"/>
          <p:cNvSpPr/>
          <p:nvPr/>
        </p:nvSpPr>
        <p:spPr>
          <a:xfrm>
            <a:off x="457200" y="4428318"/>
            <a:ext cx="5585012" cy="2304176"/>
          </a:xfrm>
          <a:prstGeom prst="roundRect">
            <a:avLst>
              <a:gd name="adj" fmla="val 4571"/>
            </a:avLst>
          </a:prstGeom>
          <a:noFill/>
          <a:ln w="28575">
            <a:solidFill>
              <a:schemeClr val="accent4">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buClr>
                <a:srgbClr val="01779A"/>
              </a:buClr>
            </a:pPr>
            <a:endParaRPr lang="zh-CN" altLang="en-US" sz="1600" dirty="0">
              <a:solidFill>
                <a:srgbClr val="01779A"/>
              </a:solidFill>
            </a:endParaRPr>
          </a:p>
        </p:txBody>
      </p:sp>
      <p:sp>
        <p:nvSpPr>
          <p:cNvPr id="18" name="文本框 17"/>
          <p:cNvSpPr txBox="1"/>
          <p:nvPr/>
        </p:nvSpPr>
        <p:spPr>
          <a:xfrm>
            <a:off x="2343047" y="6346123"/>
            <a:ext cx="1813317" cy="369332"/>
          </a:xfrm>
          <a:prstGeom prst="rect">
            <a:avLst/>
          </a:prstGeom>
          <a:noFill/>
        </p:spPr>
        <p:txBody>
          <a:bodyPr wrap="none" rtlCol="0">
            <a:spAutoFit/>
          </a:bodyPr>
          <a:lstStyle/>
          <a:p>
            <a:r>
              <a:rPr lang="zh-CN" altLang="en-US" b="1" dirty="0" smtClean="0">
                <a:latin typeface="黑体" panose="02010609060101010101" pitchFamily="49" charset="-122"/>
                <a:ea typeface="黑体" panose="02010609060101010101" pitchFamily="49" charset="-122"/>
              </a:rPr>
              <a:t>动态</a:t>
            </a:r>
            <a:r>
              <a:rPr lang="en-US" altLang="zh-CN" b="1" dirty="0" smtClean="0">
                <a:latin typeface="黑体" panose="02010609060101010101" pitchFamily="49" charset="-122"/>
                <a:ea typeface="黑体" panose="02010609060101010101" pitchFamily="49" charset="-122"/>
              </a:rPr>
              <a:t>CT</a:t>
            </a:r>
            <a:r>
              <a:rPr lang="zh-CN" altLang="en-US" b="1" dirty="0" smtClean="0">
                <a:latin typeface="黑体" panose="02010609060101010101" pitchFamily="49" charset="-122"/>
                <a:ea typeface="黑体" panose="02010609060101010101" pitchFamily="49" charset="-122"/>
              </a:rPr>
              <a:t>体表点云</a:t>
            </a:r>
            <a:endParaRPr lang="zh-CN" altLang="en-US" b="1" dirty="0">
              <a:latin typeface="黑体" panose="02010609060101010101" pitchFamily="49" charset="-122"/>
              <a:ea typeface="黑体" panose="02010609060101010101" pitchFamily="49" charset="-122"/>
            </a:endParaRPr>
          </a:p>
        </p:txBody>
      </p:sp>
      <p:sp>
        <p:nvSpPr>
          <p:cNvPr id="19" name="圆角矩形 18"/>
          <p:cNvSpPr/>
          <p:nvPr/>
        </p:nvSpPr>
        <p:spPr>
          <a:xfrm>
            <a:off x="6800951" y="4428318"/>
            <a:ext cx="1983900" cy="2304176"/>
          </a:xfrm>
          <a:prstGeom prst="roundRect">
            <a:avLst>
              <a:gd name="adj" fmla="val 4571"/>
            </a:avLst>
          </a:prstGeom>
          <a:noFill/>
          <a:ln w="28575">
            <a:solidFill>
              <a:schemeClr val="accent4">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buClr>
                <a:srgbClr val="01779A"/>
              </a:buClr>
            </a:pPr>
            <a:endParaRPr lang="zh-CN" altLang="en-US" sz="1600" dirty="0">
              <a:solidFill>
                <a:srgbClr val="01779A"/>
              </a:solidFill>
            </a:endParaRPr>
          </a:p>
        </p:txBody>
      </p:sp>
      <p:sp>
        <p:nvSpPr>
          <p:cNvPr id="21" name="文本框 20"/>
          <p:cNvSpPr txBox="1"/>
          <p:nvPr/>
        </p:nvSpPr>
        <p:spPr>
          <a:xfrm>
            <a:off x="7003262" y="6340213"/>
            <a:ext cx="1579278" cy="369332"/>
          </a:xfrm>
          <a:prstGeom prst="rect">
            <a:avLst/>
          </a:prstGeom>
          <a:noFill/>
        </p:spPr>
        <p:txBody>
          <a:bodyPr wrap="none" rtlCol="0">
            <a:spAutoFit/>
          </a:bodyPr>
          <a:lstStyle/>
          <a:p>
            <a:r>
              <a:rPr lang="zh-CN" altLang="en-US" b="1" dirty="0" smtClean="0">
                <a:latin typeface="黑体" panose="02010609060101010101" pitchFamily="49" charset="-122"/>
                <a:ea typeface="黑体" panose="02010609060101010101" pitchFamily="49" charset="-122"/>
              </a:rPr>
              <a:t>激光扫描点云</a:t>
            </a:r>
            <a:endParaRPr lang="zh-CN" altLang="en-US" b="1"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200152180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a:extLst>
              <a:ext uri="{FF2B5EF4-FFF2-40B4-BE49-F238E27FC236}">
                <a16:creationId xmlns:a16="http://schemas.microsoft.com/office/drawing/2014/main" id="{E600F731-67AF-4054-9E56-2BEECA142B10}"/>
              </a:ext>
            </a:extLst>
          </p:cNvPr>
          <p:cNvCxnSpPr>
            <a:cxnSpLocks/>
          </p:cNvCxnSpPr>
          <p:nvPr/>
        </p:nvCxnSpPr>
        <p:spPr>
          <a:xfrm flipV="1">
            <a:off x="260181" y="1360561"/>
            <a:ext cx="8623637" cy="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文本框 15">
            <a:extLst>
              <a:ext uri="{FF2B5EF4-FFF2-40B4-BE49-F238E27FC236}">
                <a16:creationId xmlns:a16="http://schemas.microsoft.com/office/drawing/2014/main" id="{9E436595-C7E7-44A0-B901-B85D7D2BDC81}"/>
              </a:ext>
            </a:extLst>
          </p:cNvPr>
          <p:cNvSpPr txBox="1"/>
          <p:nvPr/>
        </p:nvSpPr>
        <p:spPr>
          <a:xfrm>
            <a:off x="1955913" y="205367"/>
            <a:ext cx="5233182" cy="1077218"/>
          </a:xfrm>
          <a:prstGeom prst="rect">
            <a:avLst/>
          </a:prstGeom>
          <a:noFill/>
        </p:spPr>
        <p:txBody>
          <a:bodyPr wrap="square" rtlCol="0">
            <a:spAutoFit/>
          </a:bodyPr>
          <a:lstStyle/>
          <a:p>
            <a:pPr algn="ctr"/>
            <a:r>
              <a:rPr lang="en-US" altLang="zh-CN" sz="3200" b="1" dirty="0" smtClean="0">
                <a:solidFill>
                  <a:srgbClr val="01779A"/>
                </a:solidFill>
                <a:latin typeface="黑体" panose="02010609060101010101" pitchFamily="49" charset="-122"/>
                <a:ea typeface="黑体" panose="02010609060101010101" pitchFamily="49" charset="-122"/>
              </a:rPr>
              <a:t>2.4 </a:t>
            </a:r>
            <a:r>
              <a:rPr lang="zh-CN" altLang="en-US" sz="3200" b="1" dirty="0" smtClean="0">
                <a:solidFill>
                  <a:srgbClr val="01779A"/>
                </a:solidFill>
                <a:latin typeface="黑体" panose="02010609060101010101" pitchFamily="49" charset="-122"/>
                <a:ea typeface="黑体" panose="02010609060101010101" pitchFamily="49" charset="-122"/>
              </a:rPr>
              <a:t>基于</a:t>
            </a:r>
            <a:r>
              <a:rPr lang="zh-CN" altLang="en-US" sz="3200" b="1" dirty="0">
                <a:solidFill>
                  <a:srgbClr val="01779A"/>
                </a:solidFill>
                <a:latin typeface="黑体" panose="02010609060101010101" pitchFamily="49" charset="-122"/>
                <a:ea typeface="黑体" panose="02010609060101010101" pitchFamily="49" charset="-122"/>
              </a:rPr>
              <a:t>带权重</a:t>
            </a:r>
            <a:r>
              <a:rPr lang="en-US" altLang="zh-CN" sz="3200" b="1" dirty="0">
                <a:solidFill>
                  <a:srgbClr val="01779A"/>
                </a:solidFill>
                <a:latin typeface="黑体" panose="02010609060101010101" pitchFamily="49" charset="-122"/>
                <a:ea typeface="黑体" panose="02010609060101010101" pitchFamily="49" charset="-122"/>
              </a:rPr>
              <a:t>CPD</a:t>
            </a:r>
            <a:r>
              <a:rPr lang="zh-CN" altLang="en-US" sz="3200" b="1" dirty="0">
                <a:solidFill>
                  <a:srgbClr val="01779A"/>
                </a:solidFill>
                <a:latin typeface="黑体" panose="02010609060101010101" pitchFamily="49" charset="-122"/>
                <a:ea typeface="黑体" panose="02010609060101010101" pitchFamily="49" charset="-122"/>
              </a:rPr>
              <a:t>的精配准方法</a:t>
            </a:r>
          </a:p>
        </p:txBody>
      </p:sp>
      <p:sp>
        <p:nvSpPr>
          <p:cNvPr id="9" name="内容占位符 2">
            <a:extLst>
              <a:ext uri="{FF2B5EF4-FFF2-40B4-BE49-F238E27FC236}">
                <a16:creationId xmlns:a16="http://schemas.microsoft.com/office/drawing/2014/main" id="{F5D83EC4-3D2F-461D-8007-55FE6EE7F53E}"/>
              </a:ext>
            </a:extLst>
          </p:cNvPr>
          <p:cNvSpPr txBox="1">
            <a:spLocks/>
          </p:cNvSpPr>
          <p:nvPr/>
        </p:nvSpPr>
        <p:spPr bwMode="auto">
          <a:xfrm>
            <a:off x="260181" y="1387208"/>
            <a:ext cx="8477250" cy="12304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hlink"/>
              </a:buClr>
              <a:buFont typeface="Wingdings" pitchFamily="2" charset="2"/>
              <a:buChar char="v"/>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itchFamily="2" charset="2"/>
              <a:buChar char="§"/>
              <a:defRPr sz="2800" b="1">
                <a:solidFill>
                  <a:schemeClr val="tx1"/>
                </a:solidFill>
                <a:latin typeface="仿宋_GB2312" pitchFamily="49" charset="-122"/>
                <a:ea typeface="仿宋_GB2312" pitchFamily="49" charset="-122"/>
                <a:cs typeface="仿宋_GB2312"/>
              </a:defRPr>
            </a:lvl2pPr>
            <a:lvl3pPr marL="1143000" indent="-228600" algn="l" rtl="0" eaLnBrk="0" fontAlgn="base" hangingPunct="0">
              <a:spcBef>
                <a:spcPct val="20000"/>
              </a:spcBef>
              <a:spcAft>
                <a:spcPct val="0"/>
              </a:spcAft>
              <a:buClr>
                <a:schemeClr val="tx1"/>
              </a:buClr>
              <a:buChar char="•"/>
              <a:defRPr sz="2400" b="1">
                <a:solidFill>
                  <a:schemeClr val="tx1"/>
                </a:solidFill>
                <a:latin typeface="仿宋_GB2312" pitchFamily="49" charset="-122"/>
                <a:ea typeface="仿宋_GB2312" pitchFamily="49" charset="-122"/>
                <a:cs typeface="仿宋_GB2312"/>
              </a:defRPr>
            </a:lvl3pPr>
            <a:lvl4pPr marL="1600200" indent="-228600" algn="l" rtl="0" eaLnBrk="0" fontAlgn="base" hangingPunct="0">
              <a:spcBef>
                <a:spcPct val="20000"/>
              </a:spcBef>
              <a:spcAft>
                <a:spcPct val="0"/>
              </a:spcAft>
              <a:buChar char="–"/>
              <a:defRPr sz="2000" b="1">
                <a:solidFill>
                  <a:schemeClr val="tx1"/>
                </a:solidFill>
                <a:latin typeface="仿宋_GB2312" pitchFamily="49" charset="-122"/>
                <a:ea typeface="仿宋_GB2312" pitchFamily="49" charset="-122"/>
                <a:cs typeface="仿宋_GB2312"/>
              </a:defRPr>
            </a:lvl4pPr>
            <a:lvl5pPr marL="2057400" indent="-228600" algn="l" rtl="0" eaLnBrk="0" fontAlgn="base" hangingPunct="0">
              <a:spcBef>
                <a:spcPct val="20000"/>
              </a:spcBef>
              <a:spcAft>
                <a:spcPct val="0"/>
              </a:spcAft>
              <a:buChar char="»"/>
              <a:defRPr sz="2000" b="1">
                <a:solidFill>
                  <a:schemeClr val="tx1"/>
                </a:solidFill>
                <a:latin typeface="仿宋_GB2312" pitchFamily="49" charset="-122"/>
                <a:ea typeface="仿宋_GB2312" pitchFamily="49" charset="-122"/>
                <a:cs typeface="仿宋_GB2312"/>
              </a:defRPr>
            </a:lvl5pPr>
            <a:lvl6pPr marL="2514600" indent="-228600" algn="l" rtl="0" eaLnBrk="1" fontAlgn="base" hangingPunct="1">
              <a:spcBef>
                <a:spcPct val="20000"/>
              </a:spcBef>
              <a:spcAft>
                <a:spcPct val="0"/>
              </a:spcAft>
              <a:buChar char="»"/>
              <a:defRPr sz="2000" b="1">
                <a:solidFill>
                  <a:schemeClr val="tx1"/>
                </a:solidFill>
                <a:latin typeface="仿宋_GB2312" pitchFamily="49" charset="-122"/>
                <a:ea typeface="仿宋_GB2312" pitchFamily="49" charset="-122"/>
              </a:defRPr>
            </a:lvl6pPr>
            <a:lvl7pPr marL="2971800" indent="-228600" algn="l" rtl="0" eaLnBrk="1" fontAlgn="base" hangingPunct="1">
              <a:spcBef>
                <a:spcPct val="20000"/>
              </a:spcBef>
              <a:spcAft>
                <a:spcPct val="0"/>
              </a:spcAft>
              <a:buChar char="»"/>
              <a:defRPr sz="2000" b="1">
                <a:solidFill>
                  <a:schemeClr val="tx1"/>
                </a:solidFill>
                <a:latin typeface="仿宋_GB2312" pitchFamily="49" charset="-122"/>
                <a:ea typeface="仿宋_GB2312" pitchFamily="49" charset="-122"/>
              </a:defRPr>
            </a:lvl7pPr>
            <a:lvl8pPr marL="3429000" indent="-228600" algn="l" rtl="0" eaLnBrk="1" fontAlgn="base" hangingPunct="1">
              <a:spcBef>
                <a:spcPct val="20000"/>
              </a:spcBef>
              <a:spcAft>
                <a:spcPct val="0"/>
              </a:spcAft>
              <a:buChar char="»"/>
              <a:defRPr sz="2000" b="1">
                <a:solidFill>
                  <a:schemeClr val="tx1"/>
                </a:solidFill>
                <a:latin typeface="仿宋_GB2312" pitchFamily="49" charset="-122"/>
                <a:ea typeface="仿宋_GB2312" pitchFamily="49" charset="-122"/>
              </a:defRPr>
            </a:lvl8pPr>
            <a:lvl9pPr marL="3886200" indent="-228600" algn="l" rtl="0" eaLnBrk="1" fontAlgn="base" hangingPunct="1">
              <a:spcBef>
                <a:spcPct val="20000"/>
              </a:spcBef>
              <a:spcAft>
                <a:spcPct val="0"/>
              </a:spcAft>
              <a:buChar char="»"/>
              <a:defRPr sz="2000" b="1">
                <a:solidFill>
                  <a:schemeClr val="tx1"/>
                </a:solidFill>
                <a:latin typeface="仿宋_GB2312" pitchFamily="49" charset="-122"/>
                <a:ea typeface="仿宋_GB2312" pitchFamily="49" charset="-122"/>
              </a:defRPr>
            </a:lvl9pPr>
          </a:lstStyle>
          <a:p>
            <a:pPr marL="0" indent="0" algn="just">
              <a:buClr>
                <a:srgbClr val="99CCFF"/>
              </a:buClr>
              <a:buNone/>
            </a:pPr>
            <a:r>
              <a:rPr lang="zh-CN" altLang="en-US" sz="2000" b="1" dirty="0" smtClean="0">
                <a:solidFill>
                  <a:schemeClr val="accent4">
                    <a:lumMod val="75000"/>
                  </a:schemeClr>
                </a:solidFill>
                <a:latin typeface="黑体" panose="02010609060101010101" pitchFamily="49" charset="-122"/>
                <a:ea typeface="黑体" panose="02010609060101010101" pitchFamily="49" charset="-122"/>
              </a:rPr>
              <a:t>激光</a:t>
            </a:r>
            <a:r>
              <a:rPr lang="zh-CN" altLang="en-US" sz="2000" b="1" dirty="0">
                <a:solidFill>
                  <a:schemeClr val="accent4">
                    <a:lumMod val="75000"/>
                  </a:schemeClr>
                </a:solidFill>
                <a:latin typeface="黑体" panose="02010609060101010101" pitchFamily="49" charset="-122"/>
                <a:ea typeface="黑体" panose="02010609060101010101" pitchFamily="49" charset="-122"/>
              </a:rPr>
              <a:t>扫描点云各点的权重</a:t>
            </a:r>
            <a:r>
              <a:rPr lang="zh-CN" altLang="en-US" sz="2000" b="1" dirty="0" smtClean="0">
                <a:solidFill>
                  <a:schemeClr val="accent4">
                    <a:lumMod val="75000"/>
                  </a:schemeClr>
                </a:solidFill>
                <a:latin typeface="黑体" panose="02010609060101010101" pitchFamily="49" charset="-122"/>
                <a:ea typeface="黑体" panose="02010609060101010101" pitchFamily="49" charset="-122"/>
              </a:rPr>
              <a:t>分配</a:t>
            </a:r>
            <a:endParaRPr lang="en-US" altLang="zh-CN" sz="2000" dirty="0" smtClean="0">
              <a:solidFill>
                <a:srgbClr val="01779A"/>
              </a:solidFill>
              <a:latin typeface="黑体" panose="02010609060101010101" pitchFamily="49" charset="-122"/>
              <a:ea typeface="黑体" panose="02010609060101010101" pitchFamily="49" charset="-122"/>
            </a:endParaRPr>
          </a:p>
          <a:p>
            <a:pPr marL="0" indent="0">
              <a:buClr>
                <a:srgbClr val="01779A"/>
              </a:buClr>
              <a:buNone/>
            </a:pPr>
            <a:r>
              <a:rPr lang="zh-CN" altLang="en-US" sz="1600" dirty="0" smtClean="0">
                <a:solidFill>
                  <a:srgbClr val="01779A"/>
                </a:solidFill>
                <a:latin typeface="黑体" panose="02010609060101010101" pitchFamily="49" charset="-122"/>
                <a:ea typeface="黑体" panose="02010609060101010101" pitchFamily="49" charset="-122"/>
              </a:rPr>
              <a:t>利用</a:t>
            </a:r>
            <a:r>
              <a:rPr lang="zh-CN" altLang="en-US" sz="1600" dirty="0" smtClean="0">
                <a:solidFill>
                  <a:srgbClr val="C00000"/>
                </a:solidFill>
                <a:latin typeface="黑体" panose="02010609060101010101" pitchFamily="49" charset="-122"/>
                <a:ea typeface="黑体" panose="02010609060101010101" pitchFamily="49" charset="-122"/>
              </a:rPr>
              <a:t>粗</a:t>
            </a:r>
            <a:r>
              <a:rPr lang="zh-CN" altLang="en-US" sz="1600" dirty="0">
                <a:solidFill>
                  <a:srgbClr val="C00000"/>
                </a:solidFill>
                <a:latin typeface="黑体" panose="02010609060101010101" pitchFamily="49" charset="-122"/>
                <a:ea typeface="黑体" panose="02010609060101010101" pitchFamily="49" charset="-122"/>
              </a:rPr>
              <a:t>配准</a:t>
            </a:r>
            <a:r>
              <a:rPr lang="zh-CN" altLang="en-US" sz="1600" dirty="0">
                <a:solidFill>
                  <a:srgbClr val="01779A"/>
                </a:solidFill>
                <a:latin typeface="黑体" panose="02010609060101010101" pitchFamily="49" charset="-122"/>
                <a:ea typeface="黑体" panose="02010609060101010101" pitchFamily="49" charset="-122"/>
              </a:rPr>
              <a:t>的结果，将激光</a:t>
            </a:r>
            <a:r>
              <a:rPr lang="zh-CN" altLang="en-US" sz="1600" dirty="0" smtClean="0">
                <a:solidFill>
                  <a:srgbClr val="01779A"/>
                </a:solidFill>
                <a:latin typeface="黑体" panose="02010609060101010101" pitchFamily="49" charset="-122"/>
                <a:ea typeface="黑体" panose="02010609060101010101" pitchFamily="49" charset="-122"/>
              </a:rPr>
              <a:t>扫描点云与</a:t>
            </a:r>
            <a:r>
              <a:rPr lang="en-US" altLang="zh-CN" sz="1600" dirty="0" smtClean="0">
                <a:solidFill>
                  <a:srgbClr val="01779A"/>
                </a:solidFill>
                <a:latin typeface="黑体" panose="02010609060101010101" pitchFamily="49" charset="-122"/>
                <a:ea typeface="黑体" panose="02010609060101010101" pitchFamily="49" charset="-122"/>
              </a:rPr>
              <a:t>4D-CT</a:t>
            </a:r>
            <a:r>
              <a:rPr lang="zh-CN" altLang="en-US" sz="1600" dirty="0" smtClean="0">
                <a:solidFill>
                  <a:srgbClr val="01779A"/>
                </a:solidFill>
                <a:latin typeface="黑体" panose="02010609060101010101" pitchFamily="49" charset="-122"/>
                <a:ea typeface="黑体" panose="02010609060101010101" pitchFamily="49" charset="-122"/>
              </a:rPr>
              <a:t>点云变换</a:t>
            </a:r>
            <a:r>
              <a:rPr lang="zh-CN" altLang="en-US" sz="1600" dirty="0">
                <a:solidFill>
                  <a:srgbClr val="01779A"/>
                </a:solidFill>
                <a:latin typeface="黑体" panose="02010609060101010101" pitchFamily="49" charset="-122"/>
                <a:ea typeface="黑体" panose="02010609060101010101" pitchFamily="49" charset="-122"/>
              </a:rPr>
              <a:t>到</a:t>
            </a:r>
            <a:r>
              <a:rPr lang="zh-CN" altLang="en-US" sz="1600" dirty="0">
                <a:solidFill>
                  <a:srgbClr val="C00000"/>
                </a:solidFill>
                <a:latin typeface="黑体" panose="02010609060101010101" pitchFamily="49" charset="-122"/>
                <a:ea typeface="黑体" panose="02010609060101010101" pitchFamily="49" charset="-122"/>
              </a:rPr>
              <a:t>同一个坐标系</a:t>
            </a:r>
            <a:r>
              <a:rPr lang="zh-CN" altLang="en-US" sz="1600" dirty="0">
                <a:solidFill>
                  <a:srgbClr val="01779A"/>
                </a:solidFill>
                <a:latin typeface="黑体" panose="02010609060101010101" pitchFamily="49" charset="-122"/>
                <a:ea typeface="黑体" panose="02010609060101010101" pitchFamily="49" charset="-122"/>
              </a:rPr>
              <a:t>中，随后为激光</a:t>
            </a:r>
            <a:r>
              <a:rPr lang="zh-CN" altLang="en-US" sz="1600" dirty="0" smtClean="0">
                <a:solidFill>
                  <a:srgbClr val="01779A"/>
                </a:solidFill>
                <a:latin typeface="黑体" panose="02010609060101010101" pitchFamily="49" charset="-122"/>
                <a:ea typeface="黑体" panose="02010609060101010101" pitchFamily="49" charset="-122"/>
              </a:rPr>
              <a:t>扫描点</a:t>
            </a:r>
            <a:r>
              <a:rPr lang="zh-CN" altLang="en-US" sz="1600" dirty="0">
                <a:solidFill>
                  <a:srgbClr val="01779A"/>
                </a:solidFill>
                <a:latin typeface="黑体" panose="02010609060101010101" pitchFamily="49" charset="-122"/>
                <a:ea typeface="黑体" panose="02010609060101010101" pitchFamily="49" charset="-122"/>
              </a:rPr>
              <a:t>云中的各个点找到最相近的</a:t>
            </a:r>
            <a:r>
              <a:rPr lang="en-US" altLang="zh-CN" sz="1600" dirty="0">
                <a:solidFill>
                  <a:srgbClr val="01779A"/>
                </a:solidFill>
                <a:latin typeface="黑体" panose="02010609060101010101" pitchFamily="49" charset="-122"/>
                <a:ea typeface="黑体" panose="02010609060101010101" pitchFamily="49" charset="-122"/>
              </a:rPr>
              <a:t>4D-CT</a:t>
            </a:r>
            <a:r>
              <a:rPr lang="zh-CN" altLang="en-US" sz="1600" dirty="0">
                <a:solidFill>
                  <a:srgbClr val="01779A"/>
                </a:solidFill>
                <a:latin typeface="黑体" panose="02010609060101010101" pitchFamily="49" charset="-122"/>
                <a:ea typeface="黑体" panose="02010609060101010101" pitchFamily="49" charset="-122"/>
              </a:rPr>
              <a:t>体表点</a:t>
            </a:r>
            <a:r>
              <a:rPr lang="zh-CN" altLang="en-US" sz="1600" dirty="0" smtClean="0">
                <a:solidFill>
                  <a:srgbClr val="01779A"/>
                </a:solidFill>
                <a:latin typeface="黑体" panose="02010609060101010101" pitchFamily="49" charset="-122"/>
                <a:ea typeface="黑体" panose="02010609060101010101" pitchFamily="49" charset="-122"/>
              </a:rPr>
              <a:t>，将其</a:t>
            </a:r>
            <a:r>
              <a:rPr lang="zh-CN" altLang="en-US" sz="1600" dirty="0" smtClean="0">
                <a:solidFill>
                  <a:srgbClr val="C00000"/>
                </a:solidFill>
                <a:latin typeface="黑体" panose="02010609060101010101" pitchFamily="49" charset="-122"/>
                <a:ea typeface="黑体" panose="02010609060101010101" pitchFamily="49" charset="-122"/>
              </a:rPr>
              <a:t>运动</a:t>
            </a:r>
            <a:r>
              <a:rPr lang="zh-CN" altLang="en-US" sz="1600" dirty="0">
                <a:solidFill>
                  <a:srgbClr val="C00000"/>
                </a:solidFill>
                <a:latin typeface="黑体" panose="02010609060101010101" pitchFamily="49" charset="-122"/>
                <a:ea typeface="黑体" panose="02010609060101010101" pitchFamily="49" charset="-122"/>
              </a:rPr>
              <a:t>幅</a:t>
            </a:r>
            <a:r>
              <a:rPr lang="zh-CN" altLang="en-US" sz="1600" dirty="0" smtClean="0">
                <a:solidFill>
                  <a:srgbClr val="C00000"/>
                </a:solidFill>
                <a:latin typeface="黑体" panose="02010609060101010101" pitchFamily="49" charset="-122"/>
                <a:ea typeface="黑体" panose="02010609060101010101" pitchFamily="49" charset="-122"/>
              </a:rPr>
              <a:t>值</a:t>
            </a:r>
            <a:r>
              <a:rPr lang="zh-CN" altLang="en-US" sz="1600" dirty="0" smtClean="0">
                <a:solidFill>
                  <a:srgbClr val="01779A"/>
                </a:solidFill>
                <a:latin typeface="黑体" panose="02010609060101010101" pitchFamily="49" charset="-122"/>
                <a:ea typeface="黑体" panose="02010609060101010101" pitchFamily="49" charset="-122"/>
              </a:rPr>
              <a:t>赋以激光</a:t>
            </a:r>
            <a:r>
              <a:rPr lang="zh-CN" altLang="en-US" sz="1600" dirty="0">
                <a:solidFill>
                  <a:srgbClr val="01779A"/>
                </a:solidFill>
                <a:latin typeface="黑体" panose="02010609060101010101" pitchFamily="49" charset="-122"/>
                <a:ea typeface="黑体" panose="02010609060101010101" pitchFamily="49" charset="-122"/>
              </a:rPr>
              <a:t>点，</a:t>
            </a:r>
            <a:r>
              <a:rPr lang="zh-CN" altLang="en-US" sz="1600" dirty="0" smtClean="0">
                <a:solidFill>
                  <a:srgbClr val="01779A"/>
                </a:solidFill>
                <a:latin typeface="黑体" panose="02010609060101010101" pitchFamily="49" charset="-122"/>
                <a:ea typeface="黑体" panose="02010609060101010101" pitchFamily="49" charset="-122"/>
              </a:rPr>
              <a:t>即：</a:t>
            </a:r>
            <a:endParaRPr lang="en-US" altLang="zh-CN" sz="1600" dirty="0" smtClean="0">
              <a:solidFill>
                <a:srgbClr val="01779A"/>
              </a:solidFill>
              <a:latin typeface="黑体" panose="02010609060101010101" pitchFamily="49" charset="-122"/>
              <a:ea typeface="黑体" panose="02010609060101010101" pitchFamily="49" charset="-122"/>
            </a:endParaRPr>
          </a:p>
          <a:p>
            <a:pPr marL="0" indent="0">
              <a:buClr>
                <a:srgbClr val="01779A"/>
              </a:buClr>
              <a:buNone/>
            </a:pPr>
            <a:endParaRPr lang="en-US" altLang="zh-CN" sz="1600" dirty="0" smtClean="0">
              <a:solidFill>
                <a:srgbClr val="01779A"/>
              </a:solidFill>
              <a:latin typeface="黑体" panose="02010609060101010101" pitchFamily="49" charset="-122"/>
              <a:ea typeface="黑体" panose="02010609060101010101" pitchFamily="49" charset="-122"/>
            </a:endParaRPr>
          </a:p>
          <a:p>
            <a:pPr marL="0" indent="0">
              <a:buClr>
                <a:srgbClr val="01779A"/>
              </a:buClr>
              <a:buNone/>
            </a:pPr>
            <a:endParaRPr lang="en-US" altLang="zh-CN" sz="1600" dirty="0" smtClean="0">
              <a:solidFill>
                <a:srgbClr val="01779A"/>
              </a:solidFill>
              <a:latin typeface="黑体" panose="02010609060101010101" pitchFamily="49" charset="-122"/>
              <a:ea typeface="黑体" panose="02010609060101010101" pitchFamily="49" charset="-122"/>
            </a:endParaRPr>
          </a:p>
        </p:txBody>
      </p:sp>
      <p:graphicFrame>
        <p:nvGraphicFramePr>
          <p:cNvPr id="5" name="对象 4"/>
          <p:cNvGraphicFramePr>
            <a:graphicFrameLocks noChangeAspect="1"/>
          </p:cNvGraphicFramePr>
          <p:nvPr>
            <p:extLst>
              <p:ext uri="{D42A27DB-BD31-4B8C-83A1-F6EECF244321}">
                <p14:modId xmlns:p14="http://schemas.microsoft.com/office/powerpoint/2010/main" val="2168008409"/>
              </p:ext>
            </p:extLst>
          </p:nvPr>
        </p:nvGraphicFramePr>
        <p:xfrm>
          <a:off x="1319948" y="2588472"/>
          <a:ext cx="6504101" cy="385688"/>
        </p:xfrm>
        <a:graphic>
          <a:graphicData uri="http://schemas.openxmlformats.org/presentationml/2006/ole">
            <mc:AlternateContent xmlns:mc="http://schemas.openxmlformats.org/markup-compatibility/2006">
              <mc:Choice xmlns:v="urn:schemas-microsoft-com:vml" Requires="v">
                <p:oleObj spid="_x0000_s11364" name="AxMath" r:id="rId4" imgW="4139917" imgH="240214" progId="Equation.AxMath">
                  <p:embed/>
                </p:oleObj>
              </mc:Choice>
              <mc:Fallback>
                <p:oleObj name="AxMath" r:id="rId4" imgW="4139917" imgH="240214" progId="Equation.AxMath">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19948" y="2588472"/>
                        <a:ext cx="6504101" cy="385688"/>
                      </a:xfrm>
                      <a:prstGeom prst="rect">
                        <a:avLst/>
                      </a:prstGeom>
                      <a:noFill/>
                    </p:spPr>
                  </p:pic>
                </p:oleObj>
              </mc:Fallback>
            </mc:AlternateContent>
          </a:graphicData>
        </a:graphic>
      </p:graphicFrame>
      <p:sp>
        <p:nvSpPr>
          <p:cNvPr id="7" name="矩形 6"/>
          <p:cNvSpPr/>
          <p:nvPr/>
        </p:nvSpPr>
        <p:spPr>
          <a:xfrm>
            <a:off x="268707" y="3279121"/>
            <a:ext cx="5594211" cy="338554"/>
          </a:xfrm>
          <a:prstGeom prst="rect">
            <a:avLst/>
          </a:prstGeom>
        </p:spPr>
        <p:txBody>
          <a:bodyPr wrap="square">
            <a:spAutoFit/>
          </a:bodyPr>
          <a:lstStyle/>
          <a:p>
            <a:r>
              <a:rPr lang="zh-CN" altLang="en-US" sz="1600" dirty="0" smtClean="0">
                <a:solidFill>
                  <a:srgbClr val="01779A"/>
                </a:solidFill>
                <a:latin typeface="黑体" panose="02010609060101010101" pitchFamily="49" charset="-122"/>
                <a:ea typeface="黑体" panose="02010609060101010101" pitchFamily="49" charset="-122"/>
              </a:rPr>
              <a:t>各个点的权重使用下式计算，运动</a:t>
            </a:r>
            <a:r>
              <a:rPr lang="zh-CN" altLang="en-US" sz="1600" dirty="0" smtClean="0">
                <a:solidFill>
                  <a:srgbClr val="C00000"/>
                </a:solidFill>
                <a:latin typeface="黑体" panose="02010609060101010101" pitchFamily="49" charset="-122"/>
                <a:ea typeface="黑体" panose="02010609060101010101" pitchFamily="49" charset="-122"/>
              </a:rPr>
              <a:t>幅度越小权重越大</a:t>
            </a:r>
            <a:r>
              <a:rPr lang="zh-CN" altLang="en-US" sz="1600" dirty="0" smtClean="0">
                <a:solidFill>
                  <a:srgbClr val="01779A"/>
                </a:solidFill>
                <a:latin typeface="黑体" panose="02010609060101010101" pitchFamily="49" charset="-122"/>
                <a:ea typeface="黑体" panose="02010609060101010101" pitchFamily="49" charset="-122"/>
              </a:rPr>
              <a:t>：</a:t>
            </a:r>
            <a:endParaRPr lang="zh-CN" altLang="en-US" sz="1600" dirty="0"/>
          </a:p>
        </p:txBody>
      </p:sp>
      <p:graphicFrame>
        <p:nvGraphicFramePr>
          <p:cNvPr id="11" name="对象 10"/>
          <p:cNvGraphicFramePr>
            <a:graphicFrameLocks noChangeAspect="1"/>
          </p:cNvGraphicFramePr>
          <p:nvPr>
            <p:extLst>
              <p:ext uri="{D42A27DB-BD31-4B8C-83A1-F6EECF244321}">
                <p14:modId xmlns:p14="http://schemas.microsoft.com/office/powerpoint/2010/main" val="2359983832"/>
              </p:ext>
            </p:extLst>
          </p:nvPr>
        </p:nvGraphicFramePr>
        <p:xfrm>
          <a:off x="2740023" y="3617675"/>
          <a:ext cx="3663950" cy="679450"/>
        </p:xfrm>
        <a:graphic>
          <a:graphicData uri="http://schemas.openxmlformats.org/presentationml/2006/ole">
            <mc:AlternateContent xmlns:mc="http://schemas.openxmlformats.org/markup-compatibility/2006">
              <mc:Choice xmlns:v="urn:schemas-microsoft-com:vml" Requires="v">
                <p:oleObj spid="_x0000_s11365" name="AxMath" r:id="rId6" imgW="1998000" imgH="363240" progId="Equation.AxMath">
                  <p:embed/>
                </p:oleObj>
              </mc:Choice>
              <mc:Fallback>
                <p:oleObj name="AxMath" r:id="rId6" imgW="1998000" imgH="363240" progId="Equation.AxMath">
                  <p:embed/>
                  <p:pic>
                    <p:nvPicPr>
                      <p:cNvPr id="0" name="Object 3"/>
                      <p:cNvPicPr>
                        <a:picLocks noChangeAspect="1" noChangeArrowheads="1"/>
                      </p:cNvPicPr>
                      <p:nvPr/>
                    </p:nvPicPr>
                    <p:blipFill>
                      <a:blip r:embed="rId7"/>
                      <a:srcRect/>
                      <a:stretch>
                        <a:fillRect/>
                      </a:stretch>
                    </p:blipFill>
                    <p:spPr bwMode="auto">
                      <a:xfrm>
                        <a:off x="2740023" y="3617675"/>
                        <a:ext cx="3663950" cy="679450"/>
                      </a:xfrm>
                      <a:prstGeom prst="rect">
                        <a:avLst/>
                      </a:prstGeom>
                      <a:noFill/>
                    </p:spPr>
                  </p:pic>
                </p:oleObj>
              </mc:Fallback>
            </mc:AlternateContent>
          </a:graphicData>
        </a:graphic>
      </p:graphicFrame>
      <p:pic>
        <p:nvPicPr>
          <p:cNvPr id="20" name="图片 19" descr="C:\Users\hasee\AppData\Local\Temp\WeChat Files\3dd439cab4a89aa1298ac7d04377d1b.png"/>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964180" y="4635679"/>
            <a:ext cx="3064314" cy="1830446"/>
          </a:xfrm>
          <a:prstGeom prst="rect">
            <a:avLst/>
          </a:prstGeom>
          <a:noFill/>
          <a:ln>
            <a:noFill/>
          </a:ln>
        </p:spPr>
      </p:pic>
    </p:spTree>
    <p:extLst>
      <p:ext uri="{BB962C8B-B14F-4D97-AF65-F5344CB8AC3E}">
        <p14:creationId xmlns:p14="http://schemas.microsoft.com/office/powerpoint/2010/main" val="190365324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a:extLst>
              <a:ext uri="{FF2B5EF4-FFF2-40B4-BE49-F238E27FC236}">
                <a16:creationId xmlns:a16="http://schemas.microsoft.com/office/drawing/2014/main" id="{E600F731-67AF-4054-9E56-2BEECA142B10}"/>
              </a:ext>
            </a:extLst>
          </p:cNvPr>
          <p:cNvCxnSpPr>
            <a:cxnSpLocks/>
          </p:cNvCxnSpPr>
          <p:nvPr/>
        </p:nvCxnSpPr>
        <p:spPr>
          <a:xfrm flipV="1">
            <a:off x="260181" y="1360561"/>
            <a:ext cx="8623637" cy="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文本框 15">
            <a:extLst>
              <a:ext uri="{FF2B5EF4-FFF2-40B4-BE49-F238E27FC236}">
                <a16:creationId xmlns:a16="http://schemas.microsoft.com/office/drawing/2014/main" id="{9E436595-C7E7-44A0-B901-B85D7D2BDC81}"/>
              </a:ext>
            </a:extLst>
          </p:cNvPr>
          <p:cNvSpPr txBox="1"/>
          <p:nvPr/>
        </p:nvSpPr>
        <p:spPr>
          <a:xfrm>
            <a:off x="1955913" y="205367"/>
            <a:ext cx="5233182" cy="1077218"/>
          </a:xfrm>
          <a:prstGeom prst="rect">
            <a:avLst/>
          </a:prstGeom>
          <a:noFill/>
        </p:spPr>
        <p:txBody>
          <a:bodyPr wrap="square" rtlCol="0">
            <a:spAutoFit/>
          </a:bodyPr>
          <a:lstStyle/>
          <a:p>
            <a:pPr algn="ctr"/>
            <a:r>
              <a:rPr lang="en-US" altLang="zh-CN" sz="3200" b="1" dirty="0" smtClean="0">
                <a:solidFill>
                  <a:srgbClr val="01779A"/>
                </a:solidFill>
                <a:latin typeface="黑体" panose="02010609060101010101" pitchFamily="49" charset="-122"/>
                <a:ea typeface="黑体" panose="02010609060101010101" pitchFamily="49" charset="-122"/>
              </a:rPr>
              <a:t>2.4 </a:t>
            </a:r>
            <a:r>
              <a:rPr lang="zh-CN" altLang="en-US" sz="3200" b="1" dirty="0" smtClean="0">
                <a:solidFill>
                  <a:srgbClr val="01779A"/>
                </a:solidFill>
                <a:latin typeface="黑体" panose="02010609060101010101" pitchFamily="49" charset="-122"/>
                <a:ea typeface="黑体" panose="02010609060101010101" pitchFamily="49" charset="-122"/>
              </a:rPr>
              <a:t>基于</a:t>
            </a:r>
            <a:r>
              <a:rPr lang="zh-CN" altLang="en-US" sz="3200" b="1" dirty="0">
                <a:solidFill>
                  <a:srgbClr val="01779A"/>
                </a:solidFill>
                <a:latin typeface="黑体" panose="02010609060101010101" pitchFamily="49" charset="-122"/>
                <a:ea typeface="黑体" panose="02010609060101010101" pitchFamily="49" charset="-122"/>
              </a:rPr>
              <a:t>带权重</a:t>
            </a:r>
            <a:r>
              <a:rPr lang="en-US" altLang="zh-CN" sz="3200" b="1" dirty="0">
                <a:solidFill>
                  <a:srgbClr val="01779A"/>
                </a:solidFill>
                <a:latin typeface="黑体" panose="02010609060101010101" pitchFamily="49" charset="-122"/>
                <a:ea typeface="黑体" panose="02010609060101010101" pitchFamily="49" charset="-122"/>
              </a:rPr>
              <a:t>CPD</a:t>
            </a:r>
            <a:r>
              <a:rPr lang="zh-CN" altLang="en-US" sz="3200" b="1" dirty="0">
                <a:solidFill>
                  <a:srgbClr val="01779A"/>
                </a:solidFill>
                <a:latin typeface="黑体" panose="02010609060101010101" pitchFamily="49" charset="-122"/>
                <a:ea typeface="黑体" panose="02010609060101010101" pitchFamily="49" charset="-122"/>
              </a:rPr>
              <a:t>的精配准方法</a:t>
            </a:r>
          </a:p>
        </p:txBody>
      </p:sp>
      <p:sp>
        <p:nvSpPr>
          <p:cNvPr id="12" name="内容占位符 2">
            <a:extLst>
              <a:ext uri="{FF2B5EF4-FFF2-40B4-BE49-F238E27FC236}">
                <a16:creationId xmlns:a16="http://schemas.microsoft.com/office/drawing/2014/main" id="{F5D83EC4-3D2F-461D-8007-55FE6EE7F53E}"/>
              </a:ext>
            </a:extLst>
          </p:cNvPr>
          <p:cNvSpPr txBox="1">
            <a:spLocks/>
          </p:cNvSpPr>
          <p:nvPr/>
        </p:nvSpPr>
        <p:spPr bwMode="auto">
          <a:xfrm>
            <a:off x="260181" y="1387208"/>
            <a:ext cx="8477250" cy="1017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hlink"/>
              </a:buClr>
              <a:buFont typeface="Wingdings" pitchFamily="2" charset="2"/>
              <a:buChar char="v"/>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itchFamily="2" charset="2"/>
              <a:buChar char="§"/>
              <a:defRPr sz="2800" b="1">
                <a:solidFill>
                  <a:schemeClr val="tx1"/>
                </a:solidFill>
                <a:latin typeface="仿宋_GB2312" pitchFamily="49" charset="-122"/>
                <a:ea typeface="仿宋_GB2312" pitchFamily="49" charset="-122"/>
                <a:cs typeface="仿宋_GB2312"/>
              </a:defRPr>
            </a:lvl2pPr>
            <a:lvl3pPr marL="1143000" indent="-228600" algn="l" rtl="0" eaLnBrk="0" fontAlgn="base" hangingPunct="0">
              <a:spcBef>
                <a:spcPct val="20000"/>
              </a:spcBef>
              <a:spcAft>
                <a:spcPct val="0"/>
              </a:spcAft>
              <a:buClr>
                <a:schemeClr val="tx1"/>
              </a:buClr>
              <a:buChar char="•"/>
              <a:defRPr sz="2400" b="1">
                <a:solidFill>
                  <a:schemeClr val="tx1"/>
                </a:solidFill>
                <a:latin typeface="仿宋_GB2312" pitchFamily="49" charset="-122"/>
                <a:ea typeface="仿宋_GB2312" pitchFamily="49" charset="-122"/>
                <a:cs typeface="仿宋_GB2312"/>
              </a:defRPr>
            </a:lvl3pPr>
            <a:lvl4pPr marL="1600200" indent="-228600" algn="l" rtl="0" eaLnBrk="0" fontAlgn="base" hangingPunct="0">
              <a:spcBef>
                <a:spcPct val="20000"/>
              </a:spcBef>
              <a:spcAft>
                <a:spcPct val="0"/>
              </a:spcAft>
              <a:buChar char="–"/>
              <a:defRPr sz="2000" b="1">
                <a:solidFill>
                  <a:schemeClr val="tx1"/>
                </a:solidFill>
                <a:latin typeface="仿宋_GB2312" pitchFamily="49" charset="-122"/>
                <a:ea typeface="仿宋_GB2312" pitchFamily="49" charset="-122"/>
                <a:cs typeface="仿宋_GB2312"/>
              </a:defRPr>
            </a:lvl4pPr>
            <a:lvl5pPr marL="2057400" indent="-228600" algn="l" rtl="0" eaLnBrk="0" fontAlgn="base" hangingPunct="0">
              <a:spcBef>
                <a:spcPct val="20000"/>
              </a:spcBef>
              <a:spcAft>
                <a:spcPct val="0"/>
              </a:spcAft>
              <a:buChar char="»"/>
              <a:defRPr sz="2000" b="1">
                <a:solidFill>
                  <a:schemeClr val="tx1"/>
                </a:solidFill>
                <a:latin typeface="仿宋_GB2312" pitchFamily="49" charset="-122"/>
                <a:ea typeface="仿宋_GB2312" pitchFamily="49" charset="-122"/>
                <a:cs typeface="仿宋_GB2312"/>
              </a:defRPr>
            </a:lvl5pPr>
            <a:lvl6pPr marL="2514600" indent="-228600" algn="l" rtl="0" eaLnBrk="1" fontAlgn="base" hangingPunct="1">
              <a:spcBef>
                <a:spcPct val="20000"/>
              </a:spcBef>
              <a:spcAft>
                <a:spcPct val="0"/>
              </a:spcAft>
              <a:buChar char="»"/>
              <a:defRPr sz="2000" b="1">
                <a:solidFill>
                  <a:schemeClr val="tx1"/>
                </a:solidFill>
                <a:latin typeface="仿宋_GB2312" pitchFamily="49" charset="-122"/>
                <a:ea typeface="仿宋_GB2312" pitchFamily="49" charset="-122"/>
              </a:defRPr>
            </a:lvl6pPr>
            <a:lvl7pPr marL="2971800" indent="-228600" algn="l" rtl="0" eaLnBrk="1" fontAlgn="base" hangingPunct="1">
              <a:spcBef>
                <a:spcPct val="20000"/>
              </a:spcBef>
              <a:spcAft>
                <a:spcPct val="0"/>
              </a:spcAft>
              <a:buChar char="»"/>
              <a:defRPr sz="2000" b="1">
                <a:solidFill>
                  <a:schemeClr val="tx1"/>
                </a:solidFill>
                <a:latin typeface="仿宋_GB2312" pitchFamily="49" charset="-122"/>
                <a:ea typeface="仿宋_GB2312" pitchFamily="49" charset="-122"/>
              </a:defRPr>
            </a:lvl7pPr>
            <a:lvl8pPr marL="3429000" indent="-228600" algn="l" rtl="0" eaLnBrk="1" fontAlgn="base" hangingPunct="1">
              <a:spcBef>
                <a:spcPct val="20000"/>
              </a:spcBef>
              <a:spcAft>
                <a:spcPct val="0"/>
              </a:spcAft>
              <a:buChar char="»"/>
              <a:defRPr sz="2000" b="1">
                <a:solidFill>
                  <a:schemeClr val="tx1"/>
                </a:solidFill>
                <a:latin typeface="仿宋_GB2312" pitchFamily="49" charset="-122"/>
                <a:ea typeface="仿宋_GB2312" pitchFamily="49" charset="-122"/>
              </a:defRPr>
            </a:lvl8pPr>
            <a:lvl9pPr marL="3886200" indent="-228600" algn="l" rtl="0" eaLnBrk="1" fontAlgn="base" hangingPunct="1">
              <a:spcBef>
                <a:spcPct val="20000"/>
              </a:spcBef>
              <a:spcAft>
                <a:spcPct val="0"/>
              </a:spcAft>
              <a:buChar char="»"/>
              <a:defRPr sz="2000" b="1">
                <a:solidFill>
                  <a:schemeClr val="tx1"/>
                </a:solidFill>
                <a:latin typeface="仿宋_GB2312" pitchFamily="49" charset="-122"/>
                <a:ea typeface="仿宋_GB2312" pitchFamily="49" charset="-122"/>
              </a:defRPr>
            </a:lvl9pPr>
          </a:lstStyle>
          <a:p>
            <a:pPr marL="0" indent="0" algn="just">
              <a:buClr>
                <a:srgbClr val="99CCFF"/>
              </a:buClr>
              <a:buNone/>
            </a:pPr>
            <a:r>
              <a:rPr lang="zh-CN" altLang="en-US" sz="2000" b="1" dirty="0" smtClean="0">
                <a:solidFill>
                  <a:schemeClr val="accent4">
                    <a:lumMod val="75000"/>
                  </a:schemeClr>
                </a:solidFill>
                <a:latin typeface="黑体" panose="02010609060101010101" pitchFamily="49" charset="-122"/>
                <a:ea typeface="黑体" panose="02010609060101010101" pitchFamily="49" charset="-122"/>
              </a:rPr>
              <a:t>构造运动概率场</a:t>
            </a:r>
            <a:endParaRPr lang="en-US" altLang="zh-CN" sz="2000" dirty="0" smtClean="0">
              <a:solidFill>
                <a:srgbClr val="01779A"/>
              </a:solidFill>
              <a:latin typeface="黑体" panose="02010609060101010101" pitchFamily="49" charset="-122"/>
              <a:ea typeface="黑体" panose="02010609060101010101" pitchFamily="49" charset="-122"/>
            </a:endParaRPr>
          </a:p>
          <a:p>
            <a:pPr marL="0" indent="0">
              <a:buClr>
                <a:srgbClr val="01779A"/>
              </a:buClr>
              <a:buNone/>
            </a:pPr>
            <a:r>
              <a:rPr lang="zh-CN" altLang="en-US" sz="1600" dirty="0" smtClean="0">
                <a:solidFill>
                  <a:srgbClr val="01779A"/>
                </a:solidFill>
                <a:latin typeface="黑体" panose="02010609060101010101" pitchFamily="49" charset="-122"/>
                <a:ea typeface="黑体" panose="02010609060101010101" pitchFamily="49" charset="-122"/>
              </a:rPr>
              <a:t>通过</a:t>
            </a:r>
            <a:r>
              <a:rPr lang="en-US" altLang="zh-CN" sz="1600" dirty="0" smtClean="0">
                <a:solidFill>
                  <a:srgbClr val="01779A"/>
                </a:solidFill>
                <a:latin typeface="黑体" panose="02010609060101010101" pitchFamily="49" charset="-122"/>
                <a:ea typeface="黑体" panose="02010609060101010101" pitchFamily="49" charset="-122"/>
              </a:rPr>
              <a:t>4D-CT</a:t>
            </a:r>
            <a:r>
              <a:rPr lang="zh-CN" altLang="en-US" sz="1600" dirty="0" smtClean="0">
                <a:solidFill>
                  <a:srgbClr val="01779A"/>
                </a:solidFill>
                <a:latin typeface="黑体" panose="02010609060101010101" pitchFamily="49" charset="-122"/>
                <a:ea typeface="黑体" panose="02010609060101010101" pitchFamily="49" charset="-122"/>
              </a:rPr>
              <a:t>动态点云数据，可以建立</a:t>
            </a:r>
            <a:r>
              <a:rPr lang="zh-CN" altLang="en-US" sz="1600" dirty="0">
                <a:solidFill>
                  <a:srgbClr val="01779A"/>
                </a:solidFill>
                <a:latin typeface="黑体" panose="02010609060101010101" pitchFamily="49" charset="-122"/>
                <a:ea typeface="黑体" panose="02010609060101010101" pitchFamily="49" charset="-122"/>
              </a:rPr>
              <a:t>体表的</a:t>
            </a:r>
            <a:r>
              <a:rPr lang="zh-CN" altLang="en-US" sz="1600" dirty="0">
                <a:solidFill>
                  <a:srgbClr val="C00000"/>
                </a:solidFill>
                <a:latin typeface="黑体" panose="02010609060101010101" pitchFamily="49" charset="-122"/>
                <a:ea typeface="黑体" panose="02010609060101010101" pitchFamily="49" charset="-122"/>
              </a:rPr>
              <a:t>运动概率</a:t>
            </a:r>
            <a:r>
              <a:rPr lang="zh-CN" altLang="en-US" sz="1600" dirty="0" smtClean="0">
                <a:solidFill>
                  <a:srgbClr val="C00000"/>
                </a:solidFill>
                <a:latin typeface="黑体" panose="02010609060101010101" pitchFamily="49" charset="-122"/>
                <a:ea typeface="黑体" panose="02010609060101010101" pitchFamily="49" charset="-122"/>
              </a:rPr>
              <a:t>场</a:t>
            </a:r>
            <a:r>
              <a:rPr lang="zh-CN" altLang="en-US" sz="1600" dirty="0" smtClean="0">
                <a:solidFill>
                  <a:srgbClr val="01779A"/>
                </a:solidFill>
                <a:latin typeface="黑体" panose="02010609060101010101" pitchFamily="49" charset="-122"/>
                <a:ea typeface="黑体" panose="02010609060101010101" pitchFamily="49" charset="-122"/>
              </a:rPr>
              <a:t>，此概率场可通过</a:t>
            </a:r>
            <a:r>
              <a:rPr lang="en-US" altLang="zh-CN" sz="1600" dirty="0">
                <a:solidFill>
                  <a:srgbClr val="C00000"/>
                </a:solidFill>
                <a:latin typeface="黑体" panose="02010609060101010101" pitchFamily="49" charset="-122"/>
                <a:ea typeface="黑体" panose="02010609060101010101" pitchFamily="49" charset="-122"/>
              </a:rPr>
              <a:t>GMM</a:t>
            </a:r>
            <a:r>
              <a:rPr lang="zh-CN" altLang="en-US" sz="1600" dirty="0" smtClean="0">
                <a:solidFill>
                  <a:srgbClr val="C00000"/>
                </a:solidFill>
                <a:latin typeface="黑体" panose="02010609060101010101" pitchFamily="49" charset="-122"/>
                <a:ea typeface="黑体" panose="02010609060101010101" pitchFamily="49" charset="-122"/>
              </a:rPr>
              <a:t>模型</a:t>
            </a:r>
            <a:r>
              <a:rPr lang="zh-CN" altLang="en-US" sz="1600" dirty="0" smtClean="0">
                <a:solidFill>
                  <a:srgbClr val="01779A"/>
                </a:solidFill>
                <a:latin typeface="黑体" panose="02010609060101010101" pitchFamily="49" charset="-122"/>
                <a:ea typeface="黑体" panose="02010609060101010101" pitchFamily="49" charset="-122"/>
              </a:rPr>
              <a:t>来进行拟合，同时在</a:t>
            </a:r>
            <a:r>
              <a:rPr lang="zh-CN" altLang="en-US" sz="1600" dirty="0" smtClean="0">
                <a:solidFill>
                  <a:srgbClr val="C00000"/>
                </a:solidFill>
                <a:latin typeface="黑体" panose="02010609060101010101" pitchFamily="49" charset="-122"/>
                <a:ea typeface="黑体" panose="02010609060101010101" pitchFamily="49" charset="-122"/>
              </a:rPr>
              <a:t>迭代过程</a:t>
            </a:r>
            <a:r>
              <a:rPr lang="zh-CN" altLang="en-US" sz="1600" dirty="0" smtClean="0">
                <a:solidFill>
                  <a:srgbClr val="01779A"/>
                </a:solidFill>
                <a:latin typeface="黑体" panose="02010609060101010101" pitchFamily="49" charset="-122"/>
                <a:ea typeface="黑体" panose="02010609060101010101" pitchFamily="49" charset="-122"/>
              </a:rPr>
              <a:t>不断优化该</a:t>
            </a:r>
            <a:r>
              <a:rPr lang="en-US" altLang="zh-CN" sz="1600" dirty="0" smtClean="0">
                <a:solidFill>
                  <a:srgbClr val="01779A"/>
                </a:solidFill>
                <a:latin typeface="黑体" panose="02010609060101010101" pitchFamily="49" charset="-122"/>
                <a:ea typeface="黑体" panose="02010609060101010101" pitchFamily="49" charset="-122"/>
              </a:rPr>
              <a:t>GMM</a:t>
            </a:r>
            <a:r>
              <a:rPr lang="zh-CN" altLang="en-US" sz="1600" dirty="0" smtClean="0">
                <a:solidFill>
                  <a:srgbClr val="01779A"/>
                </a:solidFill>
                <a:latin typeface="黑体" panose="02010609060101010101" pitchFamily="49" charset="-122"/>
                <a:ea typeface="黑体" panose="02010609060101010101" pitchFamily="49" charset="-122"/>
              </a:rPr>
              <a:t>模型。</a:t>
            </a:r>
            <a:endParaRPr lang="en-US" altLang="zh-CN" sz="1600" dirty="0">
              <a:solidFill>
                <a:srgbClr val="01779A"/>
              </a:solidFill>
              <a:latin typeface="黑体" panose="02010609060101010101" pitchFamily="49" charset="-122"/>
              <a:ea typeface="黑体" panose="02010609060101010101" pitchFamily="49" charset="-122"/>
            </a:endParaRPr>
          </a:p>
        </p:txBody>
      </p:sp>
      <p:graphicFrame>
        <p:nvGraphicFramePr>
          <p:cNvPr id="8" name="对象 7"/>
          <p:cNvGraphicFramePr>
            <a:graphicFrameLocks noChangeAspect="1"/>
          </p:cNvGraphicFramePr>
          <p:nvPr>
            <p:extLst>
              <p:ext uri="{D42A27DB-BD31-4B8C-83A1-F6EECF244321}">
                <p14:modId xmlns:p14="http://schemas.microsoft.com/office/powerpoint/2010/main" val="4069499759"/>
              </p:ext>
            </p:extLst>
          </p:nvPr>
        </p:nvGraphicFramePr>
        <p:xfrm>
          <a:off x="2172411" y="2299144"/>
          <a:ext cx="4652789" cy="593277"/>
        </p:xfrm>
        <a:graphic>
          <a:graphicData uri="http://schemas.openxmlformats.org/presentationml/2006/ole">
            <mc:AlternateContent xmlns:mc="http://schemas.openxmlformats.org/markup-compatibility/2006">
              <mc:Choice xmlns:v="urn:schemas-microsoft-com:vml" Requires="v">
                <p:oleObj spid="_x0000_s21555" name="AxMath" r:id="rId4" imgW="3156021" imgH="424152" progId="Equation.AxMath">
                  <p:embed/>
                </p:oleObj>
              </mc:Choice>
              <mc:Fallback>
                <p:oleObj name="AxMath" r:id="rId4" imgW="3156021" imgH="424152" progId="Equation.AxMath">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72411" y="2299144"/>
                        <a:ext cx="4652789" cy="593277"/>
                      </a:xfrm>
                      <a:prstGeom prst="rect">
                        <a:avLst/>
                      </a:prstGeom>
                      <a:noFill/>
                    </p:spPr>
                  </p:pic>
                </p:oleObj>
              </mc:Fallback>
            </mc:AlternateContent>
          </a:graphicData>
        </a:graphic>
      </p:graphicFrame>
      <p:sp>
        <p:nvSpPr>
          <p:cNvPr id="14" name="内容占位符 2">
            <a:extLst>
              <a:ext uri="{FF2B5EF4-FFF2-40B4-BE49-F238E27FC236}">
                <a16:creationId xmlns:a16="http://schemas.microsoft.com/office/drawing/2014/main" id="{F5D83EC4-3D2F-461D-8007-55FE6EE7F53E}"/>
              </a:ext>
            </a:extLst>
          </p:cNvPr>
          <p:cNvSpPr txBox="1">
            <a:spLocks/>
          </p:cNvSpPr>
          <p:nvPr/>
        </p:nvSpPr>
        <p:spPr bwMode="auto">
          <a:xfrm>
            <a:off x="260180" y="2864252"/>
            <a:ext cx="8477250" cy="940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hlink"/>
              </a:buClr>
              <a:buFont typeface="Wingdings" pitchFamily="2" charset="2"/>
              <a:buChar char="v"/>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itchFamily="2" charset="2"/>
              <a:buChar char="§"/>
              <a:defRPr sz="2800" b="1">
                <a:solidFill>
                  <a:schemeClr val="tx1"/>
                </a:solidFill>
                <a:latin typeface="仿宋_GB2312" pitchFamily="49" charset="-122"/>
                <a:ea typeface="仿宋_GB2312" pitchFamily="49" charset="-122"/>
                <a:cs typeface="仿宋_GB2312"/>
              </a:defRPr>
            </a:lvl2pPr>
            <a:lvl3pPr marL="1143000" indent="-228600" algn="l" rtl="0" eaLnBrk="0" fontAlgn="base" hangingPunct="0">
              <a:spcBef>
                <a:spcPct val="20000"/>
              </a:spcBef>
              <a:spcAft>
                <a:spcPct val="0"/>
              </a:spcAft>
              <a:buClr>
                <a:schemeClr val="tx1"/>
              </a:buClr>
              <a:buChar char="•"/>
              <a:defRPr sz="2400" b="1">
                <a:solidFill>
                  <a:schemeClr val="tx1"/>
                </a:solidFill>
                <a:latin typeface="仿宋_GB2312" pitchFamily="49" charset="-122"/>
                <a:ea typeface="仿宋_GB2312" pitchFamily="49" charset="-122"/>
                <a:cs typeface="仿宋_GB2312"/>
              </a:defRPr>
            </a:lvl3pPr>
            <a:lvl4pPr marL="1600200" indent="-228600" algn="l" rtl="0" eaLnBrk="0" fontAlgn="base" hangingPunct="0">
              <a:spcBef>
                <a:spcPct val="20000"/>
              </a:spcBef>
              <a:spcAft>
                <a:spcPct val="0"/>
              </a:spcAft>
              <a:buChar char="–"/>
              <a:defRPr sz="2000" b="1">
                <a:solidFill>
                  <a:schemeClr val="tx1"/>
                </a:solidFill>
                <a:latin typeface="仿宋_GB2312" pitchFamily="49" charset="-122"/>
                <a:ea typeface="仿宋_GB2312" pitchFamily="49" charset="-122"/>
                <a:cs typeface="仿宋_GB2312"/>
              </a:defRPr>
            </a:lvl4pPr>
            <a:lvl5pPr marL="2057400" indent="-228600" algn="l" rtl="0" eaLnBrk="0" fontAlgn="base" hangingPunct="0">
              <a:spcBef>
                <a:spcPct val="20000"/>
              </a:spcBef>
              <a:spcAft>
                <a:spcPct val="0"/>
              </a:spcAft>
              <a:buChar char="»"/>
              <a:defRPr sz="2000" b="1">
                <a:solidFill>
                  <a:schemeClr val="tx1"/>
                </a:solidFill>
                <a:latin typeface="仿宋_GB2312" pitchFamily="49" charset="-122"/>
                <a:ea typeface="仿宋_GB2312" pitchFamily="49" charset="-122"/>
                <a:cs typeface="仿宋_GB2312"/>
              </a:defRPr>
            </a:lvl5pPr>
            <a:lvl6pPr marL="2514600" indent="-228600" algn="l" rtl="0" eaLnBrk="1" fontAlgn="base" hangingPunct="1">
              <a:spcBef>
                <a:spcPct val="20000"/>
              </a:spcBef>
              <a:spcAft>
                <a:spcPct val="0"/>
              </a:spcAft>
              <a:buChar char="»"/>
              <a:defRPr sz="2000" b="1">
                <a:solidFill>
                  <a:schemeClr val="tx1"/>
                </a:solidFill>
                <a:latin typeface="仿宋_GB2312" pitchFamily="49" charset="-122"/>
                <a:ea typeface="仿宋_GB2312" pitchFamily="49" charset="-122"/>
              </a:defRPr>
            </a:lvl6pPr>
            <a:lvl7pPr marL="2971800" indent="-228600" algn="l" rtl="0" eaLnBrk="1" fontAlgn="base" hangingPunct="1">
              <a:spcBef>
                <a:spcPct val="20000"/>
              </a:spcBef>
              <a:spcAft>
                <a:spcPct val="0"/>
              </a:spcAft>
              <a:buChar char="»"/>
              <a:defRPr sz="2000" b="1">
                <a:solidFill>
                  <a:schemeClr val="tx1"/>
                </a:solidFill>
                <a:latin typeface="仿宋_GB2312" pitchFamily="49" charset="-122"/>
                <a:ea typeface="仿宋_GB2312" pitchFamily="49" charset="-122"/>
              </a:defRPr>
            </a:lvl7pPr>
            <a:lvl8pPr marL="3429000" indent="-228600" algn="l" rtl="0" eaLnBrk="1" fontAlgn="base" hangingPunct="1">
              <a:spcBef>
                <a:spcPct val="20000"/>
              </a:spcBef>
              <a:spcAft>
                <a:spcPct val="0"/>
              </a:spcAft>
              <a:buChar char="»"/>
              <a:defRPr sz="2000" b="1">
                <a:solidFill>
                  <a:schemeClr val="tx1"/>
                </a:solidFill>
                <a:latin typeface="仿宋_GB2312" pitchFamily="49" charset="-122"/>
                <a:ea typeface="仿宋_GB2312" pitchFamily="49" charset="-122"/>
              </a:defRPr>
            </a:lvl8pPr>
            <a:lvl9pPr marL="3886200" indent="-228600" algn="l" rtl="0" eaLnBrk="1" fontAlgn="base" hangingPunct="1">
              <a:spcBef>
                <a:spcPct val="20000"/>
              </a:spcBef>
              <a:spcAft>
                <a:spcPct val="0"/>
              </a:spcAft>
              <a:buChar char="»"/>
              <a:defRPr sz="2000" b="1">
                <a:solidFill>
                  <a:schemeClr val="tx1"/>
                </a:solidFill>
                <a:latin typeface="仿宋_GB2312" pitchFamily="49" charset="-122"/>
                <a:ea typeface="仿宋_GB2312" pitchFamily="49" charset="-122"/>
              </a:defRPr>
            </a:lvl9pPr>
          </a:lstStyle>
          <a:p>
            <a:pPr marL="0" indent="0" algn="just">
              <a:buClr>
                <a:srgbClr val="99CCFF"/>
              </a:buClr>
              <a:buNone/>
            </a:pPr>
            <a:r>
              <a:rPr lang="zh-CN" altLang="en-US" sz="2000" b="1" dirty="0" smtClean="0">
                <a:solidFill>
                  <a:schemeClr val="accent4">
                    <a:lumMod val="75000"/>
                  </a:schemeClr>
                </a:solidFill>
                <a:latin typeface="黑体" panose="02010609060101010101" pitchFamily="49" charset="-122"/>
                <a:ea typeface="黑体" panose="02010609060101010101" pitchFamily="49" charset="-122"/>
              </a:rPr>
              <a:t>目标函数</a:t>
            </a:r>
            <a:endParaRPr lang="en-US" altLang="zh-CN" sz="2000" dirty="0" smtClean="0">
              <a:solidFill>
                <a:srgbClr val="01779A"/>
              </a:solidFill>
              <a:latin typeface="黑体" panose="02010609060101010101" pitchFamily="49" charset="-122"/>
              <a:ea typeface="黑体" panose="02010609060101010101" pitchFamily="49" charset="-122"/>
            </a:endParaRPr>
          </a:p>
          <a:p>
            <a:pPr marL="0" indent="0">
              <a:buClr>
                <a:srgbClr val="01779A"/>
              </a:buClr>
              <a:buNone/>
            </a:pPr>
            <a:r>
              <a:rPr lang="zh-CN" altLang="en-US" sz="1600" dirty="0">
                <a:solidFill>
                  <a:srgbClr val="01779A"/>
                </a:solidFill>
                <a:latin typeface="黑体" panose="02010609060101010101" pitchFamily="49" charset="-122"/>
                <a:ea typeface="黑体" panose="02010609060101010101" pitchFamily="49" charset="-122"/>
              </a:rPr>
              <a:t>原配准问题的求解，即等价于求解下式的对数</a:t>
            </a:r>
            <a:r>
              <a:rPr lang="zh-CN" altLang="en-US" sz="1600" dirty="0" smtClean="0">
                <a:solidFill>
                  <a:srgbClr val="01779A"/>
                </a:solidFill>
                <a:latin typeface="黑体" panose="02010609060101010101" pitchFamily="49" charset="-122"/>
                <a:ea typeface="黑体" panose="02010609060101010101" pitchFamily="49" charset="-122"/>
              </a:rPr>
              <a:t>似然函数的</a:t>
            </a:r>
            <a:r>
              <a:rPr lang="zh-CN" altLang="en-US" sz="1600" dirty="0" smtClean="0">
                <a:solidFill>
                  <a:srgbClr val="C00000"/>
                </a:solidFill>
                <a:latin typeface="黑体" panose="02010609060101010101" pitchFamily="49" charset="-122"/>
                <a:ea typeface="黑体" panose="02010609060101010101" pitchFamily="49" charset="-122"/>
              </a:rPr>
              <a:t>最大值</a:t>
            </a:r>
            <a:r>
              <a:rPr lang="zh-CN" altLang="en-US" sz="1600" dirty="0" smtClean="0">
                <a:solidFill>
                  <a:srgbClr val="01779A"/>
                </a:solidFill>
                <a:latin typeface="黑体" panose="02010609060101010101" pitchFamily="49" charset="-122"/>
                <a:ea typeface="黑体" panose="02010609060101010101" pitchFamily="49" charset="-122"/>
              </a:rPr>
              <a:t>。此函数难以直接求解，可以使用</a:t>
            </a:r>
            <a:r>
              <a:rPr lang="en-US" altLang="zh-CN" sz="1600" dirty="0" smtClean="0">
                <a:solidFill>
                  <a:srgbClr val="C00000"/>
                </a:solidFill>
                <a:latin typeface="黑体" panose="02010609060101010101" pitchFamily="49" charset="-122"/>
                <a:ea typeface="黑体" panose="02010609060101010101" pitchFamily="49" charset="-122"/>
              </a:rPr>
              <a:t>ECM</a:t>
            </a:r>
            <a:r>
              <a:rPr lang="zh-CN" altLang="en-US" sz="1600" dirty="0" smtClean="0">
                <a:solidFill>
                  <a:srgbClr val="C00000"/>
                </a:solidFill>
                <a:latin typeface="黑体" panose="02010609060101010101" pitchFamily="49" charset="-122"/>
                <a:ea typeface="黑体" panose="02010609060101010101" pitchFamily="49" charset="-122"/>
              </a:rPr>
              <a:t>算法</a:t>
            </a:r>
            <a:r>
              <a:rPr lang="zh-CN" altLang="en-US" sz="1600" dirty="0" smtClean="0">
                <a:solidFill>
                  <a:srgbClr val="01779A"/>
                </a:solidFill>
                <a:latin typeface="黑体" panose="02010609060101010101" pitchFamily="49" charset="-122"/>
                <a:ea typeface="黑体" panose="02010609060101010101" pitchFamily="49" charset="-122"/>
              </a:rPr>
              <a:t>进行迭代求解。</a:t>
            </a:r>
            <a:endParaRPr lang="en-US" altLang="zh-CN" sz="1600" dirty="0">
              <a:solidFill>
                <a:srgbClr val="01779A"/>
              </a:solidFill>
              <a:latin typeface="黑体" panose="02010609060101010101" pitchFamily="49" charset="-122"/>
              <a:ea typeface="黑体" panose="02010609060101010101" pitchFamily="49" charset="-122"/>
            </a:endParaRPr>
          </a:p>
        </p:txBody>
      </p:sp>
      <p:graphicFrame>
        <p:nvGraphicFramePr>
          <p:cNvPr id="13" name="对象 12"/>
          <p:cNvGraphicFramePr>
            <a:graphicFrameLocks noChangeAspect="1"/>
          </p:cNvGraphicFramePr>
          <p:nvPr>
            <p:extLst>
              <p:ext uri="{D42A27DB-BD31-4B8C-83A1-F6EECF244321}">
                <p14:modId xmlns:p14="http://schemas.microsoft.com/office/powerpoint/2010/main" val="4179943085"/>
              </p:ext>
            </p:extLst>
          </p:nvPr>
        </p:nvGraphicFramePr>
        <p:xfrm>
          <a:off x="1553357" y="3723530"/>
          <a:ext cx="5773132" cy="603546"/>
        </p:xfrm>
        <a:graphic>
          <a:graphicData uri="http://schemas.openxmlformats.org/presentationml/2006/ole">
            <mc:AlternateContent xmlns:mc="http://schemas.openxmlformats.org/markup-compatibility/2006">
              <mc:Choice xmlns:v="urn:schemas-microsoft-com:vml" Requires="v">
                <p:oleObj spid="_x0000_s21556" name="AxMath" r:id="rId6" imgW="4282686" imgH="446058" progId="Equation.AxMath">
                  <p:embed/>
                </p:oleObj>
              </mc:Choice>
              <mc:Fallback>
                <p:oleObj name="AxMath" r:id="rId6" imgW="4282686" imgH="446058" progId="Equation.AxMath">
                  <p:embed/>
                  <p:pic>
                    <p:nvPicPr>
                      <p:cNvPr id="0"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53357" y="3723530"/>
                        <a:ext cx="5773132" cy="603546"/>
                      </a:xfrm>
                      <a:prstGeom prst="rect">
                        <a:avLst/>
                      </a:prstGeom>
                      <a:noFill/>
                    </p:spPr>
                  </p:pic>
                </p:oleObj>
              </mc:Fallback>
            </mc:AlternateContent>
          </a:graphicData>
        </a:graphic>
      </p:graphicFrame>
      <p:sp>
        <p:nvSpPr>
          <p:cNvPr id="15" name="等腰三角形 14"/>
          <p:cNvSpPr/>
          <p:nvPr/>
        </p:nvSpPr>
        <p:spPr>
          <a:xfrm>
            <a:off x="2659668" y="4113886"/>
            <a:ext cx="94821" cy="101600"/>
          </a:xfrm>
          <a:prstGeom prst="triangl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等腰三角形 17"/>
          <p:cNvSpPr/>
          <p:nvPr/>
        </p:nvSpPr>
        <p:spPr>
          <a:xfrm>
            <a:off x="6097135" y="4187264"/>
            <a:ext cx="94821" cy="101600"/>
          </a:xfrm>
          <a:prstGeom prst="triangl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9" name="图片 18"/>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659667" y="4339507"/>
            <a:ext cx="3862247" cy="2485124"/>
          </a:xfrm>
          <a:prstGeom prst="rect">
            <a:avLst/>
          </a:prstGeom>
          <a:noFill/>
        </p:spPr>
      </p:pic>
    </p:spTree>
    <p:extLst>
      <p:ext uri="{BB962C8B-B14F-4D97-AF65-F5344CB8AC3E}">
        <p14:creationId xmlns:p14="http://schemas.microsoft.com/office/powerpoint/2010/main" val="352940744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a:extLst>
              <a:ext uri="{FF2B5EF4-FFF2-40B4-BE49-F238E27FC236}">
                <a16:creationId xmlns:a16="http://schemas.microsoft.com/office/drawing/2014/main" id="{E600F731-67AF-4054-9E56-2BEECA142B10}"/>
              </a:ext>
            </a:extLst>
          </p:cNvPr>
          <p:cNvCxnSpPr>
            <a:cxnSpLocks/>
          </p:cNvCxnSpPr>
          <p:nvPr/>
        </p:nvCxnSpPr>
        <p:spPr>
          <a:xfrm flipV="1">
            <a:off x="260181" y="1360561"/>
            <a:ext cx="8623637" cy="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文本框 15">
            <a:extLst>
              <a:ext uri="{FF2B5EF4-FFF2-40B4-BE49-F238E27FC236}">
                <a16:creationId xmlns:a16="http://schemas.microsoft.com/office/drawing/2014/main" id="{9E436595-C7E7-44A0-B901-B85D7D2BDC81}"/>
              </a:ext>
            </a:extLst>
          </p:cNvPr>
          <p:cNvSpPr txBox="1"/>
          <p:nvPr/>
        </p:nvSpPr>
        <p:spPr>
          <a:xfrm>
            <a:off x="1955913" y="205367"/>
            <a:ext cx="5233182" cy="1077218"/>
          </a:xfrm>
          <a:prstGeom prst="rect">
            <a:avLst/>
          </a:prstGeom>
          <a:noFill/>
        </p:spPr>
        <p:txBody>
          <a:bodyPr wrap="square" rtlCol="0">
            <a:spAutoFit/>
          </a:bodyPr>
          <a:lstStyle/>
          <a:p>
            <a:pPr algn="ctr"/>
            <a:r>
              <a:rPr lang="en-US" altLang="zh-CN" sz="3200" b="1" dirty="0" smtClean="0">
                <a:solidFill>
                  <a:srgbClr val="01779A"/>
                </a:solidFill>
                <a:latin typeface="黑体" panose="02010609060101010101" pitchFamily="49" charset="-122"/>
                <a:ea typeface="黑体" panose="02010609060101010101" pitchFamily="49" charset="-122"/>
              </a:rPr>
              <a:t>2.4 </a:t>
            </a:r>
            <a:r>
              <a:rPr lang="zh-CN" altLang="en-US" sz="3200" b="1" dirty="0" smtClean="0">
                <a:solidFill>
                  <a:srgbClr val="01779A"/>
                </a:solidFill>
                <a:latin typeface="黑体" panose="02010609060101010101" pitchFamily="49" charset="-122"/>
                <a:ea typeface="黑体" panose="02010609060101010101" pitchFamily="49" charset="-122"/>
              </a:rPr>
              <a:t>基于</a:t>
            </a:r>
            <a:r>
              <a:rPr lang="zh-CN" altLang="en-US" sz="3200" b="1" dirty="0">
                <a:solidFill>
                  <a:srgbClr val="01779A"/>
                </a:solidFill>
                <a:latin typeface="黑体" panose="02010609060101010101" pitchFamily="49" charset="-122"/>
                <a:ea typeface="黑体" panose="02010609060101010101" pitchFamily="49" charset="-122"/>
              </a:rPr>
              <a:t>带权重</a:t>
            </a:r>
            <a:r>
              <a:rPr lang="en-US" altLang="zh-CN" sz="3200" b="1" dirty="0">
                <a:solidFill>
                  <a:srgbClr val="01779A"/>
                </a:solidFill>
                <a:latin typeface="黑体" panose="02010609060101010101" pitchFamily="49" charset="-122"/>
                <a:ea typeface="黑体" panose="02010609060101010101" pitchFamily="49" charset="-122"/>
              </a:rPr>
              <a:t>CPD</a:t>
            </a:r>
            <a:r>
              <a:rPr lang="zh-CN" altLang="en-US" sz="3200" b="1" dirty="0">
                <a:solidFill>
                  <a:srgbClr val="01779A"/>
                </a:solidFill>
                <a:latin typeface="黑体" panose="02010609060101010101" pitchFamily="49" charset="-122"/>
                <a:ea typeface="黑体" panose="02010609060101010101" pitchFamily="49" charset="-122"/>
              </a:rPr>
              <a:t>的精配准方法</a:t>
            </a:r>
          </a:p>
        </p:txBody>
      </p:sp>
      <p:graphicFrame>
        <p:nvGraphicFramePr>
          <p:cNvPr id="45" name="对象 44"/>
          <p:cNvGraphicFramePr>
            <a:graphicFrameLocks noChangeAspect="1"/>
          </p:cNvGraphicFramePr>
          <p:nvPr>
            <p:extLst>
              <p:ext uri="{D42A27DB-BD31-4B8C-83A1-F6EECF244321}">
                <p14:modId xmlns:p14="http://schemas.microsoft.com/office/powerpoint/2010/main" val="1254545799"/>
              </p:ext>
            </p:extLst>
          </p:nvPr>
        </p:nvGraphicFramePr>
        <p:xfrm>
          <a:off x="1398055" y="1882388"/>
          <a:ext cx="6380252" cy="5154905"/>
        </p:xfrm>
        <a:graphic>
          <a:graphicData uri="http://schemas.openxmlformats.org/presentationml/2006/ole">
            <mc:AlternateContent xmlns:mc="http://schemas.openxmlformats.org/markup-compatibility/2006">
              <mc:Choice xmlns:v="urn:schemas-microsoft-com:vml" Requires="v">
                <p:oleObj spid="_x0000_s20607" name="文档" r:id="rId4" imgW="5771722" imgH="4643997" progId="Word.Document.12">
                  <p:embed/>
                </p:oleObj>
              </mc:Choice>
              <mc:Fallback>
                <p:oleObj name="文档" r:id="rId4" imgW="5771722" imgH="4643997" progId="Word.Document.12">
                  <p:embed/>
                  <p:pic>
                    <p:nvPicPr>
                      <p:cNvPr id="0" name=""/>
                      <p:cNvPicPr/>
                      <p:nvPr/>
                    </p:nvPicPr>
                    <p:blipFill>
                      <a:blip r:embed="rId5"/>
                      <a:stretch>
                        <a:fillRect/>
                      </a:stretch>
                    </p:blipFill>
                    <p:spPr>
                      <a:xfrm>
                        <a:off x="1398055" y="1882388"/>
                        <a:ext cx="6380252" cy="5154905"/>
                      </a:xfrm>
                      <a:prstGeom prst="rect">
                        <a:avLst/>
                      </a:prstGeom>
                    </p:spPr>
                  </p:pic>
                </p:oleObj>
              </mc:Fallback>
            </mc:AlternateContent>
          </a:graphicData>
        </a:graphic>
      </p:graphicFrame>
      <p:sp>
        <p:nvSpPr>
          <p:cNvPr id="46" name="内容占位符 2">
            <a:extLst>
              <a:ext uri="{FF2B5EF4-FFF2-40B4-BE49-F238E27FC236}">
                <a16:creationId xmlns:a16="http://schemas.microsoft.com/office/drawing/2014/main" id="{F5D83EC4-3D2F-461D-8007-55FE6EE7F53E}"/>
              </a:ext>
            </a:extLst>
          </p:cNvPr>
          <p:cNvSpPr txBox="1">
            <a:spLocks/>
          </p:cNvSpPr>
          <p:nvPr/>
        </p:nvSpPr>
        <p:spPr bwMode="auto">
          <a:xfrm>
            <a:off x="228415" y="1380707"/>
            <a:ext cx="8477250" cy="432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hlink"/>
              </a:buClr>
              <a:buFont typeface="Wingdings" pitchFamily="2" charset="2"/>
              <a:buChar char="v"/>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itchFamily="2" charset="2"/>
              <a:buChar char="§"/>
              <a:defRPr sz="2800" b="1">
                <a:solidFill>
                  <a:schemeClr val="tx1"/>
                </a:solidFill>
                <a:latin typeface="仿宋_GB2312" pitchFamily="49" charset="-122"/>
                <a:ea typeface="仿宋_GB2312" pitchFamily="49" charset="-122"/>
                <a:cs typeface="仿宋_GB2312"/>
              </a:defRPr>
            </a:lvl2pPr>
            <a:lvl3pPr marL="1143000" indent="-228600" algn="l" rtl="0" eaLnBrk="0" fontAlgn="base" hangingPunct="0">
              <a:spcBef>
                <a:spcPct val="20000"/>
              </a:spcBef>
              <a:spcAft>
                <a:spcPct val="0"/>
              </a:spcAft>
              <a:buClr>
                <a:schemeClr val="tx1"/>
              </a:buClr>
              <a:buChar char="•"/>
              <a:defRPr sz="2400" b="1">
                <a:solidFill>
                  <a:schemeClr val="tx1"/>
                </a:solidFill>
                <a:latin typeface="仿宋_GB2312" pitchFamily="49" charset="-122"/>
                <a:ea typeface="仿宋_GB2312" pitchFamily="49" charset="-122"/>
                <a:cs typeface="仿宋_GB2312"/>
              </a:defRPr>
            </a:lvl3pPr>
            <a:lvl4pPr marL="1600200" indent="-228600" algn="l" rtl="0" eaLnBrk="0" fontAlgn="base" hangingPunct="0">
              <a:spcBef>
                <a:spcPct val="20000"/>
              </a:spcBef>
              <a:spcAft>
                <a:spcPct val="0"/>
              </a:spcAft>
              <a:buChar char="–"/>
              <a:defRPr sz="2000" b="1">
                <a:solidFill>
                  <a:schemeClr val="tx1"/>
                </a:solidFill>
                <a:latin typeface="仿宋_GB2312" pitchFamily="49" charset="-122"/>
                <a:ea typeface="仿宋_GB2312" pitchFamily="49" charset="-122"/>
                <a:cs typeface="仿宋_GB2312"/>
              </a:defRPr>
            </a:lvl4pPr>
            <a:lvl5pPr marL="2057400" indent="-228600" algn="l" rtl="0" eaLnBrk="0" fontAlgn="base" hangingPunct="0">
              <a:spcBef>
                <a:spcPct val="20000"/>
              </a:spcBef>
              <a:spcAft>
                <a:spcPct val="0"/>
              </a:spcAft>
              <a:buChar char="»"/>
              <a:defRPr sz="2000" b="1">
                <a:solidFill>
                  <a:schemeClr val="tx1"/>
                </a:solidFill>
                <a:latin typeface="仿宋_GB2312" pitchFamily="49" charset="-122"/>
                <a:ea typeface="仿宋_GB2312" pitchFamily="49" charset="-122"/>
                <a:cs typeface="仿宋_GB2312"/>
              </a:defRPr>
            </a:lvl5pPr>
            <a:lvl6pPr marL="2514600" indent="-228600" algn="l" rtl="0" eaLnBrk="1" fontAlgn="base" hangingPunct="1">
              <a:spcBef>
                <a:spcPct val="20000"/>
              </a:spcBef>
              <a:spcAft>
                <a:spcPct val="0"/>
              </a:spcAft>
              <a:buChar char="»"/>
              <a:defRPr sz="2000" b="1">
                <a:solidFill>
                  <a:schemeClr val="tx1"/>
                </a:solidFill>
                <a:latin typeface="仿宋_GB2312" pitchFamily="49" charset="-122"/>
                <a:ea typeface="仿宋_GB2312" pitchFamily="49" charset="-122"/>
              </a:defRPr>
            </a:lvl6pPr>
            <a:lvl7pPr marL="2971800" indent="-228600" algn="l" rtl="0" eaLnBrk="1" fontAlgn="base" hangingPunct="1">
              <a:spcBef>
                <a:spcPct val="20000"/>
              </a:spcBef>
              <a:spcAft>
                <a:spcPct val="0"/>
              </a:spcAft>
              <a:buChar char="»"/>
              <a:defRPr sz="2000" b="1">
                <a:solidFill>
                  <a:schemeClr val="tx1"/>
                </a:solidFill>
                <a:latin typeface="仿宋_GB2312" pitchFamily="49" charset="-122"/>
                <a:ea typeface="仿宋_GB2312" pitchFamily="49" charset="-122"/>
              </a:defRPr>
            </a:lvl7pPr>
            <a:lvl8pPr marL="3429000" indent="-228600" algn="l" rtl="0" eaLnBrk="1" fontAlgn="base" hangingPunct="1">
              <a:spcBef>
                <a:spcPct val="20000"/>
              </a:spcBef>
              <a:spcAft>
                <a:spcPct val="0"/>
              </a:spcAft>
              <a:buChar char="»"/>
              <a:defRPr sz="2000" b="1">
                <a:solidFill>
                  <a:schemeClr val="tx1"/>
                </a:solidFill>
                <a:latin typeface="仿宋_GB2312" pitchFamily="49" charset="-122"/>
                <a:ea typeface="仿宋_GB2312" pitchFamily="49" charset="-122"/>
              </a:defRPr>
            </a:lvl8pPr>
            <a:lvl9pPr marL="3886200" indent="-228600" algn="l" rtl="0" eaLnBrk="1" fontAlgn="base" hangingPunct="1">
              <a:spcBef>
                <a:spcPct val="20000"/>
              </a:spcBef>
              <a:spcAft>
                <a:spcPct val="0"/>
              </a:spcAft>
              <a:buChar char="»"/>
              <a:defRPr sz="2000" b="1">
                <a:solidFill>
                  <a:schemeClr val="tx1"/>
                </a:solidFill>
                <a:latin typeface="仿宋_GB2312" pitchFamily="49" charset="-122"/>
                <a:ea typeface="仿宋_GB2312" pitchFamily="49" charset="-122"/>
              </a:defRPr>
            </a:lvl9pPr>
          </a:lstStyle>
          <a:p>
            <a:pPr marL="0" indent="0" algn="just">
              <a:buClr>
                <a:srgbClr val="99CCFF"/>
              </a:buClr>
              <a:buNone/>
            </a:pPr>
            <a:r>
              <a:rPr lang="en-US" altLang="zh-CN" sz="2000" b="1" dirty="0" smtClean="0">
                <a:solidFill>
                  <a:schemeClr val="accent4">
                    <a:lumMod val="75000"/>
                  </a:schemeClr>
                </a:solidFill>
                <a:latin typeface="黑体" panose="02010609060101010101" pitchFamily="49" charset="-122"/>
                <a:ea typeface="黑体" panose="02010609060101010101" pitchFamily="49" charset="-122"/>
              </a:rPr>
              <a:t>EMC</a:t>
            </a:r>
            <a:r>
              <a:rPr lang="zh-CN" altLang="en-US" sz="2000" b="1" dirty="0" smtClean="0">
                <a:solidFill>
                  <a:schemeClr val="accent4">
                    <a:lumMod val="75000"/>
                  </a:schemeClr>
                </a:solidFill>
                <a:latin typeface="黑体" panose="02010609060101010101" pitchFamily="49" charset="-122"/>
                <a:ea typeface="黑体" panose="02010609060101010101" pitchFamily="49" charset="-122"/>
              </a:rPr>
              <a:t>算法迭代求解</a:t>
            </a:r>
            <a:endParaRPr lang="en-US" altLang="zh-CN" sz="1600" dirty="0" smtClean="0">
              <a:solidFill>
                <a:srgbClr val="01779A"/>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240035964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a:extLst>
              <a:ext uri="{FF2B5EF4-FFF2-40B4-BE49-F238E27FC236}">
                <a16:creationId xmlns:a16="http://schemas.microsoft.com/office/drawing/2014/main" id="{E600F731-67AF-4054-9E56-2BEECA142B10}"/>
              </a:ext>
            </a:extLst>
          </p:cNvPr>
          <p:cNvCxnSpPr>
            <a:cxnSpLocks/>
          </p:cNvCxnSpPr>
          <p:nvPr/>
        </p:nvCxnSpPr>
        <p:spPr>
          <a:xfrm flipV="1">
            <a:off x="260181" y="1360561"/>
            <a:ext cx="8623637" cy="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文本框 15">
            <a:extLst>
              <a:ext uri="{FF2B5EF4-FFF2-40B4-BE49-F238E27FC236}">
                <a16:creationId xmlns:a16="http://schemas.microsoft.com/office/drawing/2014/main" id="{9E436595-C7E7-44A0-B901-B85D7D2BDC81}"/>
              </a:ext>
            </a:extLst>
          </p:cNvPr>
          <p:cNvSpPr txBox="1"/>
          <p:nvPr/>
        </p:nvSpPr>
        <p:spPr>
          <a:xfrm>
            <a:off x="1955913" y="205367"/>
            <a:ext cx="5233182" cy="1077218"/>
          </a:xfrm>
          <a:prstGeom prst="rect">
            <a:avLst/>
          </a:prstGeom>
          <a:noFill/>
        </p:spPr>
        <p:txBody>
          <a:bodyPr wrap="square" rtlCol="0">
            <a:spAutoFit/>
          </a:bodyPr>
          <a:lstStyle/>
          <a:p>
            <a:pPr algn="ctr"/>
            <a:r>
              <a:rPr lang="en-US" altLang="zh-CN" sz="3200" b="1" dirty="0" smtClean="0">
                <a:solidFill>
                  <a:srgbClr val="01779A"/>
                </a:solidFill>
                <a:latin typeface="黑体" panose="02010609060101010101" pitchFamily="49" charset="-122"/>
                <a:ea typeface="黑体" panose="02010609060101010101" pitchFamily="49" charset="-122"/>
              </a:rPr>
              <a:t>2.4 </a:t>
            </a:r>
            <a:r>
              <a:rPr lang="zh-CN" altLang="en-US" sz="3200" b="1" dirty="0" smtClean="0">
                <a:solidFill>
                  <a:srgbClr val="01779A"/>
                </a:solidFill>
                <a:latin typeface="黑体" panose="02010609060101010101" pitchFamily="49" charset="-122"/>
                <a:ea typeface="黑体" panose="02010609060101010101" pitchFamily="49" charset="-122"/>
              </a:rPr>
              <a:t>基于</a:t>
            </a:r>
            <a:r>
              <a:rPr lang="zh-CN" altLang="en-US" sz="3200" b="1" dirty="0">
                <a:solidFill>
                  <a:srgbClr val="01779A"/>
                </a:solidFill>
                <a:latin typeface="黑体" panose="02010609060101010101" pitchFamily="49" charset="-122"/>
                <a:ea typeface="黑体" panose="02010609060101010101" pitchFamily="49" charset="-122"/>
              </a:rPr>
              <a:t>带权重</a:t>
            </a:r>
            <a:r>
              <a:rPr lang="en-US" altLang="zh-CN" sz="3200" b="1" dirty="0">
                <a:solidFill>
                  <a:srgbClr val="01779A"/>
                </a:solidFill>
                <a:latin typeface="黑体" panose="02010609060101010101" pitchFamily="49" charset="-122"/>
                <a:ea typeface="黑体" panose="02010609060101010101" pitchFamily="49" charset="-122"/>
              </a:rPr>
              <a:t>CPD</a:t>
            </a:r>
            <a:r>
              <a:rPr lang="zh-CN" altLang="en-US" sz="3200" b="1" dirty="0">
                <a:solidFill>
                  <a:srgbClr val="01779A"/>
                </a:solidFill>
                <a:latin typeface="黑体" panose="02010609060101010101" pitchFamily="49" charset="-122"/>
                <a:ea typeface="黑体" panose="02010609060101010101" pitchFamily="49" charset="-122"/>
              </a:rPr>
              <a:t>的精配准方法</a:t>
            </a:r>
          </a:p>
        </p:txBody>
      </p:sp>
      <p:sp>
        <p:nvSpPr>
          <p:cNvPr id="8" name="内容占位符 2">
            <a:extLst>
              <a:ext uri="{FF2B5EF4-FFF2-40B4-BE49-F238E27FC236}">
                <a16:creationId xmlns:a16="http://schemas.microsoft.com/office/drawing/2014/main" id="{F5D83EC4-3D2F-461D-8007-55FE6EE7F53E}"/>
              </a:ext>
            </a:extLst>
          </p:cNvPr>
          <p:cNvSpPr txBox="1">
            <a:spLocks/>
          </p:cNvSpPr>
          <p:nvPr/>
        </p:nvSpPr>
        <p:spPr bwMode="auto">
          <a:xfrm>
            <a:off x="260181" y="1556541"/>
            <a:ext cx="8477250" cy="2383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hlink"/>
              </a:buClr>
              <a:buFont typeface="Wingdings" pitchFamily="2" charset="2"/>
              <a:buChar char="v"/>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itchFamily="2" charset="2"/>
              <a:buChar char="§"/>
              <a:defRPr sz="2800" b="1">
                <a:solidFill>
                  <a:schemeClr val="tx1"/>
                </a:solidFill>
                <a:latin typeface="仿宋_GB2312" pitchFamily="49" charset="-122"/>
                <a:ea typeface="仿宋_GB2312" pitchFamily="49" charset="-122"/>
                <a:cs typeface="仿宋_GB2312"/>
              </a:defRPr>
            </a:lvl2pPr>
            <a:lvl3pPr marL="1143000" indent="-228600" algn="l" rtl="0" eaLnBrk="0" fontAlgn="base" hangingPunct="0">
              <a:spcBef>
                <a:spcPct val="20000"/>
              </a:spcBef>
              <a:spcAft>
                <a:spcPct val="0"/>
              </a:spcAft>
              <a:buClr>
                <a:schemeClr val="tx1"/>
              </a:buClr>
              <a:buChar char="•"/>
              <a:defRPr sz="2400" b="1">
                <a:solidFill>
                  <a:schemeClr val="tx1"/>
                </a:solidFill>
                <a:latin typeface="仿宋_GB2312" pitchFamily="49" charset="-122"/>
                <a:ea typeface="仿宋_GB2312" pitchFamily="49" charset="-122"/>
                <a:cs typeface="仿宋_GB2312"/>
              </a:defRPr>
            </a:lvl3pPr>
            <a:lvl4pPr marL="1600200" indent="-228600" algn="l" rtl="0" eaLnBrk="0" fontAlgn="base" hangingPunct="0">
              <a:spcBef>
                <a:spcPct val="20000"/>
              </a:spcBef>
              <a:spcAft>
                <a:spcPct val="0"/>
              </a:spcAft>
              <a:buChar char="–"/>
              <a:defRPr sz="2000" b="1">
                <a:solidFill>
                  <a:schemeClr val="tx1"/>
                </a:solidFill>
                <a:latin typeface="仿宋_GB2312" pitchFamily="49" charset="-122"/>
                <a:ea typeface="仿宋_GB2312" pitchFamily="49" charset="-122"/>
                <a:cs typeface="仿宋_GB2312"/>
              </a:defRPr>
            </a:lvl4pPr>
            <a:lvl5pPr marL="2057400" indent="-228600" algn="l" rtl="0" eaLnBrk="0" fontAlgn="base" hangingPunct="0">
              <a:spcBef>
                <a:spcPct val="20000"/>
              </a:spcBef>
              <a:spcAft>
                <a:spcPct val="0"/>
              </a:spcAft>
              <a:buChar char="»"/>
              <a:defRPr sz="2000" b="1">
                <a:solidFill>
                  <a:schemeClr val="tx1"/>
                </a:solidFill>
                <a:latin typeface="仿宋_GB2312" pitchFamily="49" charset="-122"/>
                <a:ea typeface="仿宋_GB2312" pitchFamily="49" charset="-122"/>
                <a:cs typeface="仿宋_GB2312"/>
              </a:defRPr>
            </a:lvl5pPr>
            <a:lvl6pPr marL="2514600" indent="-228600" algn="l" rtl="0" eaLnBrk="1" fontAlgn="base" hangingPunct="1">
              <a:spcBef>
                <a:spcPct val="20000"/>
              </a:spcBef>
              <a:spcAft>
                <a:spcPct val="0"/>
              </a:spcAft>
              <a:buChar char="»"/>
              <a:defRPr sz="2000" b="1">
                <a:solidFill>
                  <a:schemeClr val="tx1"/>
                </a:solidFill>
                <a:latin typeface="仿宋_GB2312" pitchFamily="49" charset="-122"/>
                <a:ea typeface="仿宋_GB2312" pitchFamily="49" charset="-122"/>
              </a:defRPr>
            </a:lvl6pPr>
            <a:lvl7pPr marL="2971800" indent="-228600" algn="l" rtl="0" eaLnBrk="1" fontAlgn="base" hangingPunct="1">
              <a:spcBef>
                <a:spcPct val="20000"/>
              </a:spcBef>
              <a:spcAft>
                <a:spcPct val="0"/>
              </a:spcAft>
              <a:buChar char="»"/>
              <a:defRPr sz="2000" b="1">
                <a:solidFill>
                  <a:schemeClr val="tx1"/>
                </a:solidFill>
                <a:latin typeface="仿宋_GB2312" pitchFamily="49" charset="-122"/>
                <a:ea typeface="仿宋_GB2312" pitchFamily="49" charset="-122"/>
              </a:defRPr>
            </a:lvl7pPr>
            <a:lvl8pPr marL="3429000" indent="-228600" algn="l" rtl="0" eaLnBrk="1" fontAlgn="base" hangingPunct="1">
              <a:spcBef>
                <a:spcPct val="20000"/>
              </a:spcBef>
              <a:spcAft>
                <a:spcPct val="0"/>
              </a:spcAft>
              <a:buChar char="»"/>
              <a:defRPr sz="2000" b="1">
                <a:solidFill>
                  <a:schemeClr val="tx1"/>
                </a:solidFill>
                <a:latin typeface="仿宋_GB2312" pitchFamily="49" charset="-122"/>
                <a:ea typeface="仿宋_GB2312" pitchFamily="49" charset="-122"/>
              </a:defRPr>
            </a:lvl8pPr>
            <a:lvl9pPr marL="3886200" indent="-228600" algn="l" rtl="0" eaLnBrk="1" fontAlgn="base" hangingPunct="1">
              <a:spcBef>
                <a:spcPct val="20000"/>
              </a:spcBef>
              <a:spcAft>
                <a:spcPct val="0"/>
              </a:spcAft>
              <a:buChar char="»"/>
              <a:defRPr sz="2000" b="1">
                <a:solidFill>
                  <a:schemeClr val="tx1"/>
                </a:solidFill>
                <a:latin typeface="仿宋_GB2312" pitchFamily="49" charset="-122"/>
                <a:ea typeface="仿宋_GB2312" pitchFamily="49" charset="-122"/>
              </a:defRPr>
            </a:lvl9pPr>
          </a:lstStyle>
          <a:p>
            <a:pPr marL="0" indent="0" algn="just">
              <a:buClr>
                <a:srgbClr val="99CCFF"/>
              </a:buClr>
              <a:buNone/>
            </a:pPr>
            <a:r>
              <a:rPr lang="zh-CN" altLang="en-US" sz="2000" b="1" dirty="0" smtClean="0">
                <a:solidFill>
                  <a:schemeClr val="accent4">
                    <a:lumMod val="75000"/>
                  </a:schemeClr>
                </a:solidFill>
                <a:latin typeface="黑体" panose="02010609060101010101" pitchFamily="49" charset="-122"/>
                <a:ea typeface="黑体" panose="02010609060101010101" pitchFamily="49" charset="-122"/>
              </a:rPr>
              <a:t>实验设计</a:t>
            </a:r>
          </a:p>
          <a:p>
            <a:pPr marL="0" indent="0" algn="just">
              <a:buClr>
                <a:srgbClr val="01779A"/>
              </a:buClr>
              <a:buNone/>
            </a:pPr>
            <a:r>
              <a:rPr lang="zh-CN" altLang="en-US" sz="1800" dirty="0" smtClean="0">
                <a:solidFill>
                  <a:srgbClr val="01779A"/>
                </a:solidFill>
                <a:latin typeface="黑体" panose="02010609060101010101" pitchFamily="49" charset="-122"/>
                <a:ea typeface="黑体" panose="02010609060101010101" pitchFamily="49" charset="-122"/>
              </a:rPr>
              <a:t>使用</a:t>
            </a:r>
            <a:r>
              <a:rPr lang="zh-CN" altLang="en-US" sz="1800" dirty="0">
                <a:solidFill>
                  <a:srgbClr val="01779A"/>
                </a:solidFill>
                <a:latin typeface="黑体" panose="02010609060101010101" pitchFamily="49" charset="-122"/>
                <a:ea typeface="黑体" panose="02010609060101010101" pitchFamily="49" charset="-122"/>
              </a:rPr>
              <a:t>如下</a:t>
            </a:r>
            <a:r>
              <a:rPr lang="zh-CN" altLang="en-US" sz="1800" dirty="0" smtClean="0">
                <a:solidFill>
                  <a:srgbClr val="01779A"/>
                </a:solidFill>
                <a:latin typeface="黑体" panose="02010609060101010101" pitchFamily="49" charset="-122"/>
                <a:ea typeface="黑体" panose="02010609060101010101" pitchFamily="49" charset="-122"/>
              </a:rPr>
              <a:t>方案：</a:t>
            </a:r>
            <a:endParaRPr lang="en-US" altLang="zh-CN" sz="1800" dirty="0" smtClean="0">
              <a:solidFill>
                <a:srgbClr val="01779A"/>
              </a:solidFill>
              <a:latin typeface="黑体" panose="02010609060101010101" pitchFamily="49" charset="-122"/>
              <a:ea typeface="黑体" panose="02010609060101010101" pitchFamily="49" charset="-122"/>
            </a:endParaRPr>
          </a:p>
          <a:p>
            <a:pPr algn="just">
              <a:buClr>
                <a:srgbClr val="01779A"/>
              </a:buClr>
              <a:buFont typeface="+mj-ea"/>
              <a:buAutoNum type="circleNumDbPlain"/>
            </a:pPr>
            <a:r>
              <a:rPr lang="zh-CN" altLang="en-US" sz="1600" dirty="0" smtClean="0">
                <a:solidFill>
                  <a:srgbClr val="01779A"/>
                </a:solidFill>
                <a:latin typeface="黑体" panose="02010609060101010101" pitchFamily="49" charset="-122"/>
                <a:ea typeface="黑体" panose="02010609060101010101" pitchFamily="49" charset="-122"/>
              </a:rPr>
              <a:t>从</a:t>
            </a:r>
            <a:r>
              <a:rPr lang="en-US" altLang="zh-CN" sz="1600" dirty="0" smtClean="0">
                <a:solidFill>
                  <a:srgbClr val="C00000"/>
                </a:solidFill>
                <a:latin typeface="黑体" panose="02010609060101010101" pitchFamily="49" charset="-122"/>
                <a:ea typeface="黑体" panose="02010609060101010101" pitchFamily="49" charset="-122"/>
              </a:rPr>
              <a:t>4D-CT</a:t>
            </a:r>
            <a:r>
              <a:rPr lang="zh-CN" altLang="en-US" sz="1600" dirty="0" smtClean="0">
                <a:solidFill>
                  <a:srgbClr val="01779A"/>
                </a:solidFill>
                <a:latin typeface="黑体" panose="02010609060101010101" pitchFamily="49" charset="-122"/>
                <a:ea typeface="黑体" panose="02010609060101010101" pitchFamily="49" charset="-122"/>
              </a:rPr>
              <a:t>提取</a:t>
            </a:r>
            <a:r>
              <a:rPr lang="en-US" altLang="zh-CN" sz="1600" dirty="0" smtClean="0">
                <a:solidFill>
                  <a:srgbClr val="C00000"/>
                </a:solidFill>
                <a:latin typeface="黑体" panose="02010609060101010101" pitchFamily="49" charset="-122"/>
                <a:ea typeface="黑体" panose="02010609060101010101" pitchFamily="49" charset="-122"/>
              </a:rPr>
              <a:t>N</a:t>
            </a:r>
            <a:r>
              <a:rPr lang="zh-CN" altLang="en-US" sz="1600" dirty="0" smtClean="0">
                <a:solidFill>
                  <a:srgbClr val="C00000"/>
                </a:solidFill>
                <a:latin typeface="黑体" panose="02010609060101010101" pitchFamily="49" charset="-122"/>
                <a:ea typeface="黑体" panose="02010609060101010101" pitchFamily="49" charset="-122"/>
              </a:rPr>
              <a:t>个</a:t>
            </a:r>
            <a:r>
              <a:rPr lang="zh-CN" altLang="en-US" sz="1600" dirty="0">
                <a:solidFill>
                  <a:srgbClr val="C00000"/>
                </a:solidFill>
                <a:latin typeface="黑体" panose="02010609060101010101" pitchFamily="49" charset="-122"/>
                <a:ea typeface="黑体" panose="02010609060101010101" pitchFamily="49" charset="-122"/>
              </a:rPr>
              <a:t>时刻</a:t>
            </a:r>
            <a:r>
              <a:rPr lang="zh-CN" altLang="en-US" sz="1600" dirty="0">
                <a:solidFill>
                  <a:srgbClr val="01779A"/>
                </a:solidFill>
                <a:latin typeface="黑体" panose="02010609060101010101" pitchFamily="49" charset="-122"/>
                <a:ea typeface="黑体" panose="02010609060101010101" pitchFamily="49" charset="-122"/>
              </a:rPr>
              <a:t>的</a:t>
            </a:r>
            <a:r>
              <a:rPr lang="zh-CN" altLang="en-US" sz="1600" dirty="0" smtClean="0">
                <a:solidFill>
                  <a:srgbClr val="01779A"/>
                </a:solidFill>
                <a:latin typeface="黑体" panose="02010609060101010101" pitchFamily="49" charset="-122"/>
                <a:ea typeface="黑体" panose="02010609060101010101" pitchFamily="49" charset="-122"/>
              </a:rPr>
              <a:t>体表点云集；</a:t>
            </a:r>
            <a:endParaRPr lang="en-US" altLang="zh-CN" sz="1600" dirty="0" smtClean="0">
              <a:solidFill>
                <a:srgbClr val="01779A"/>
              </a:solidFill>
              <a:latin typeface="黑体" panose="02010609060101010101" pitchFamily="49" charset="-122"/>
              <a:ea typeface="黑体" panose="02010609060101010101" pitchFamily="49" charset="-122"/>
            </a:endParaRPr>
          </a:p>
          <a:p>
            <a:pPr algn="just">
              <a:buClr>
                <a:srgbClr val="01779A"/>
              </a:buClr>
              <a:buFont typeface="+mj-ea"/>
              <a:buAutoNum type="circleNumDbPlain"/>
            </a:pPr>
            <a:r>
              <a:rPr lang="zh-CN" altLang="en-US" sz="1600" dirty="0" smtClean="0">
                <a:solidFill>
                  <a:srgbClr val="01779A"/>
                </a:solidFill>
                <a:latin typeface="黑体" panose="02010609060101010101" pitchFamily="49" charset="-122"/>
                <a:ea typeface="黑体" panose="02010609060101010101" pitchFamily="49" charset="-122"/>
              </a:rPr>
              <a:t>从这</a:t>
            </a:r>
            <a:r>
              <a:rPr lang="en-US" altLang="zh-CN" sz="1600" dirty="0" smtClean="0">
                <a:solidFill>
                  <a:srgbClr val="01779A"/>
                </a:solidFill>
                <a:latin typeface="黑体" panose="02010609060101010101" pitchFamily="49" charset="-122"/>
                <a:ea typeface="黑体" panose="02010609060101010101" pitchFamily="49" charset="-122"/>
              </a:rPr>
              <a:t>N</a:t>
            </a:r>
            <a:r>
              <a:rPr lang="zh-CN" altLang="en-US" sz="1600" dirty="0" smtClean="0">
                <a:solidFill>
                  <a:srgbClr val="01779A"/>
                </a:solidFill>
                <a:latin typeface="黑体" panose="02010609060101010101" pitchFamily="49" charset="-122"/>
                <a:ea typeface="黑体" panose="02010609060101010101" pitchFamily="49" charset="-122"/>
              </a:rPr>
              <a:t>个</a:t>
            </a:r>
            <a:r>
              <a:rPr lang="zh-CN" altLang="en-US" sz="1600" dirty="0">
                <a:solidFill>
                  <a:srgbClr val="01779A"/>
                </a:solidFill>
                <a:latin typeface="黑体" panose="02010609060101010101" pitchFamily="49" charset="-122"/>
                <a:ea typeface="黑体" panose="02010609060101010101" pitchFamily="49" charset="-122"/>
              </a:rPr>
              <a:t>体表点云集中，</a:t>
            </a:r>
            <a:r>
              <a:rPr lang="zh-CN" altLang="en-US" sz="1600" dirty="0">
                <a:solidFill>
                  <a:srgbClr val="C00000"/>
                </a:solidFill>
                <a:latin typeface="黑体" panose="02010609060101010101" pitchFamily="49" charset="-122"/>
                <a:ea typeface="黑体" panose="02010609060101010101" pitchFamily="49" charset="-122"/>
              </a:rPr>
              <a:t>随机抽取</a:t>
            </a:r>
            <a:r>
              <a:rPr lang="zh-CN" altLang="en-US" sz="1600" dirty="0" smtClean="0">
                <a:solidFill>
                  <a:srgbClr val="01779A"/>
                </a:solidFill>
                <a:latin typeface="黑体" panose="02010609060101010101" pitchFamily="49" charset="-122"/>
                <a:ea typeface="黑体" panose="02010609060101010101" pitchFamily="49" charset="-122"/>
              </a:rPr>
              <a:t>出</a:t>
            </a:r>
            <a:r>
              <a:rPr lang="en-US" altLang="zh-CN" sz="1600" dirty="0" smtClean="0">
                <a:solidFill>
                  <a:srgbClr val="01779A"/>
                </a:solidFill>
                <a:latin typeface="黑体" panose="02010609060101010101" pitchFamily="49" charset="-122"/>
                <a:ea typeface="黑体" panose="02010609060101010101" pitchFamily="49" charset="-122"/>
              </a:rPr>
              <a:t>1</a:t>
            </a:r>
            <a:r>
              <a:rPr lang="zh-CN" altLang="en-US" sz="1600" dirty="0" smtClean="0">
                <a:solidFill>
                  <a:srgbClr val="01779A"/>
                </a:solidFill>
                <a:latin typeface="黑体" panose="02010609060101010101" pitchFamily="49" charset="-122"/>
                <a:ea typeface="黑体" panose="02010609060101010101" pitchFamily="49" charset="-122"/>
              </a:rPr>
              <a:t>个</a:t>
            </a:r>
            <a:r>
              <a:rPr lang="zh-CN" altLang="en-US" sz="1600" dirty="0">
                <a:solidFill>
                  <a:srgbClr val="01779A"/>
                </a:solidFill>
                <a:latin typeface="黑体" panose="02010609060101010101" pitchFamily="49" charset="-122"/>
                <a:ea typeface="黑体" panose="02010609060101010101" pitchFamily="49" charset="-122"/>
              </a:rPr>
              <a:t>点云做为</a:t>
            </a:r>
            <a:r>
              <a:rPr lang="zh-CN" altLang="en-US" sz="1600" dirty="0">
                <a:solidFill>
                  <a:srgbClr val="C00000"/>
                </a:solidFill>
                <a:latin typeface="黑体" panose="02010609060101010101" pitchFamily="49" charset="-122"/>
                <a:ea typeface="黑体" panose="02010609060101010101" pitchFamily="49" charset="-122"/>
              </a:rPr>
              <a:t>场景点</a:t>
            </a:r>
            <a:r>
              <a:rPr lang="zh-CN" altLang="en-US" sz="1600" dirty="0" smtClean="0">
                <a:solidFill>
                  <a:srgbClr val="C00000"/>
                </a:solidFill>
                <a:latin typeface="黑体" panose="02010609060101010101" pitchFamily="49" charset="-122"/>
                <a:ea typeface="黑体" panose="02010609060101010101" pitchFamily="49" charset="-122"/>
              </a:rPr>
              <a:t>云</a:t>
            </a:r>
            <a:r>
              <a:rPr lang="zh-CN" altLang="en-US" sz="1600" dirty="0">
                <a:solidFill>
                  <a:srgbClr val="01779A"/>
                </a:solidFill>
                <a:latin typeface="黑体" panose="02010609060101010101" pitchFamily="49" charset="-122"/>
                <a:ea typeface="黑体" panose="02010609060101010101" pitchFamily="49" charset="-122"/>
              </a:rPr>
              <a:t>（模拟</a:t>
            </a:r>
            <a:r>
              <a:rPr lang="zh-CN" altLang="en-US" sz="1600" dirty="0">
                <a:solidFill>
                  <a:srgbClr val="C00000"/>
                </a:solidFill>
                <a:latin typeface="黑体" panose="02010609060101010101" pitchFamily="49" charset="-122"/>
                <a:ea typeface="黑体" panose="02010609060101010101" pitchFamily="49" charset="-122"/>
              </a:rPr>
              <a:t>激光扫描点云</a:t>
            </a:r>
            <a:r>
              <a:rPr lang="zh-CN" altLang="en-US" sz="1600" dirty="0">
                <a:solidFill>
                  <a:srgbClr val="01779A"/>
                </a:solidFill>
                <a:latin typeface="黑体" panose="02010609060101010101" pitchFamily="49" charset="-122"/>
                <a:ea typeface="黑体" panose="02010609060101010101" pitchFamily="49" charset="-122"/>
              </a:rPr>
              <a:t>），</a:t>
            </a:r>
            <a:r>
              <a:rPr lang="zh-CN" altLang="en-US" sz="1600" dirty="0" smtClean="0">
                <a:solidFill>
                  <a:srgbClr val="C00000"/>
                </a:solidFill>
                <a:latin typeface="黑体" panose="02010609060101010101" pitchFamily="49" charset="-122"/>
                <a:ea typeface="黑体" panose="02010609060101010101" pitchFamily="49" charset="-122"/>
              </a:rPr>
              <a:t>剩余</a:t>
            </a:r>
            <a:r>
              <a:rPr lang="en-US" altLang="zh-CN" sz="1600" dirty="0" smtClean="0">
                <a:solidFill>
                  <a:srgbClr val="C00000"/>
                </a:solidFill>
                <a:latin typeface="黑体" panose="02010609060101010101" pitchFamily="49" charset="-122"/>
                <a:ea typeface="黑体" panose="02010609060101010101" pitchFamily="49" charset="-122"/>
              </a:rPr>
              <a:t>N-1</a:t>
            </a:r>
            <a:r>
              <a:rPr lang="zh-CN" altLang="en-US" sz="1600" dirty="0">
                <a:solidFill>
                  <a:srgbClr val="C00000"/>
                </a:solidFill>
                <a:latin typeface="黑体" panose="02010609060101010101" pitchFamily="49" charset="-122"/>
                <a:ea typeface="黑体" panose="02010609060101010101" pitchFamily="49" charset="-122"/>
              </a:rPr>
              <a:t>个点云集</a:t>
            </a:r>
            <a:r>
              <a:rPr lang="zh-CN" altLang="en-US" sz="1600" dirty="0">
                <a:solidFill>
                  <a:srgbClr val="01779A"/>
                </a:solidFill>
                <a:latin typeface="黑体" panose="02010609060101010101" pitchFamily="49" charset="-122"/>
                <a:ea typeface="黑体" panose="02010609060101010101" pitchFamily="49" charset="-122"/>
              </a:rPr>
              <a:t>则做为</a:t>
            </a:r>
            <a:r>
              <a:rPr lang="zh-CN" altLang="en-US" sz="1600" dirty="0">
                <a:solidFill>
                  <a:srgbClr val="C00000"/>
                </a:solidFill>
                <a:latin typeface="黑体" panose="02010609060101010101" pitchFamily="49" charset="-122"/>
                <a:ea typeface="黑体" panose="02010609060101010101" pitchFamily="49" charset="-122"/>
              </a:rPr>
              <a:t>模板点云</a:t>
            </a:r>
            <a:r>
              <a:rPr lang="zh-CN" altLang="en-US" sz="1600" dirty="0" smtClean="0">
                <a:solidFill>
                  <a:srgbClr val="01779A"/>
                </a:solidFill>
                <a:latin typeface="黑体" panose="02010609060101010101" pitchFamily="49" charset="-122"/>
                <a:ea typeface="黑体" panose="02010609060101010101" pitchFamily="49" charset="-122"/>
              </a:rPr>
              <a:t>；</a:t>
            </a:r>
            <a:endParaRPr lang="en-US" altLang="zh-CN" sz="1600" dirty="0" smtClean="0">
              <a:solidFill>
                <a:srgbClr val="01779A"/>
              </a:solidFill>
              <a:latin typeface="黑体" panose="02010609060101010101" pitchFamily="49" charset="-122"/>
              <a:ea typeface="黑体" panose="02010609060101010101" pitchFamily="49" charset="-122"/>
            </a:endParaRPr>
          </a:p>
          <a:p>
            <a:pPr algn="just">
              <a:buClr>
                <a:srgbClr val="01779A"/>
              </a:buClr>
              <a:buFont typeface="+mj-ea"/>
              <a:buAutoNum type="circleNumDbPlain"/>
            </a:pPr>
            <a:r>
              <a:rPr lang="zh-CN" altLang="en-US" sz="1600" dirty="0" smtClean="0">
                <a:solidFill>
                  <a:srgbClr val="01779A"/>
                </a:solidFill>
                <a:latin typeface="黑体" panose="02010609060101010101" pitchFamily="49" charset="-122"/>
                <a:ea typeface="黑体" panose="02010609060101010101" pitchFamily="49" charset="-122"/>
              </a:rPr>
              <a:t>使用各个精配准方法进行</a:t>
            </a:r>
            <a:r>
              <a:rPr lang="zh-CN" altLang="en-US" sz="1600" dirty="0" smtClean="0">
                <a:solidFill>
                  <a:srgbClr val="C00000"/>
                </a:solidFill>
                <a:latin typeface="黑体" panose="02010609060101010101" pitchFamily="49" charset="-122"/>
                <a:ea typeface="黑体" panose="02010609060101010101" pitchFamily="49" charset="-122"/>
              </a:rPr>
              <a:t>配准</a:t>
            </a:r>
            <a:r>
              <a:rPr lang="zh-CN" altLang="en-US" sz="1600" dirty="0" smtClean="0">
                <a:solidFill>
                  <a:srgbClr val="01779A"/>
                </a:solidFill>
                <a:latin typeface="黑体" panose="02010609060101010101" pitchFamily="49" charset="-122"/>
                <a:ea typeface="黑体" panose="02010609060101010101" pitchFamily="49" charset="-122"/>
              </a:rPr>
              <a:t>模板点云与场景点云。</a:t>
            </a:r>
            <a:endParaRPr lang="en-US" altLang="zh-CN" sz="1600" dirty="0" smtClean="0">
              <a:solidFill>
                <a:srgbClr val="01779A"/>
              </a:solidFill>
              <a:latin typeface="黑体" panose="02010609060101010101" pitchFamily="49" charset="-122"/>
              <a:ea typeface="黑体" panose="02010609060101010101" pitchFamily="49" charset="-122"/>
            </a:endParaRPr>
          </a:p>
        </p:txBody>
      </p:sp>
      <p:pic>
        <p:nvPicPr>
          <p:cNvPr id="9" name="图片 8"/>
          <p:cNvPicPr>
            <a:picLocks noChangeAspect="1"/>
          </p:cNvPicPr>
          <p:nvPr/>
        </p:nvPicPr>
        <p:blipFill>
          <a:blip r:embed="rId3"/>
          <a:stretch>
            <a:fillRect/>
          </a:stretch>
        </p:blipFill>
        <p:spPr>
          <a:xfrm>
            <a:off x="260181" y="3544711"/>
            <a:ext cx="4733250" cy="3206045"/>
          </a:xfrm>
          <a:prstGeom prst="rect">
            <a:avLst/>
          </a:prstGeom>
        </p:spPr>
      </p:pic>
      <p:sp>
        <p:nvSpPr>
          <p:cNvPr id="10" name="圆角矩形 9"/>
          <p:cNvSpPr/>
          <p:nvPr/>
        </p:nvSpPr>
        <p:spPr>
          <a:xfrm>
            <a:off x="5492773" y="3544711"/>
            <a:ext cx="3392644" cy="2146091"/>
          </a:xfrm>
          <a:prstGeom prst="roundRect">
            <a:avLst>
              <a:gd name="adj" fmla="val 4571"/>
            </a:avLst>
          </a:prstGeom>
          <a:noFill/>
          <a:ln w="28575">
            <a:solidFill>
              <a:schemeClr val="accent4">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dirty="0">
                <a:solidFill>
                  <a:srgbClr val="01779A"/>
                </a:solidFill>
                <a:latin typeface="黑体" panose="02010609060101010101" pitchFamily="49" charset="-122"/>
                <a:ea typeface="黑体" panose="02010609060101010101" pitchFamily="49" charset="-122"/>
              </a:rPr>
              <a:t>可用于</a:t>
            </a:r>
            <a:r>
              <a:rPr lang="zh-CN" altLang="en-US" sz="1600" dirty="0">
                <a:solidFill>
                  <a:srgbClr val="C00000"/>
                </a:solidFill>
                <a:latin typeface="黑体" panose="02010609060101010101" pitchFamily="49" charset="-122"/>
                <a:ea typeface="黑体" panose="02010609060101010101" pitchFamily="49" charset="-122"/>
              </a:rPr>
              <a:t>模拟</a:t>
            </a:r>
            <a:r>
              <a:rPr lang="zh-CN" altLang="en-US" sz="1600" dirty="0">
                <a:solidFill>
                  <a:srgbClr val="01779A"/>
                </a:solidFill>
                <a:latin typeface="黑体" panose="02010609060101010101" pitchFamily="49" charset="-122"/>
                <a:ea typeface="黑体" panose="02010609060101010101" pitchFamily="49" charset="-122"/>
              </a:rPr>
              <a:t>激光扫描点云，</a:t>
            </a:r>
            <a:r>
              <a:rPr lang="zh-CN" altLang="en-US" sz="1600" dirty="0">
                <a:solidFill>
                  <a:srgbClr val="C00000"/>
                </a:solidFill>
                <a:latin typeface="黑体" panose="02010609060101010101" pitchFamily="49" charset="-122"/>
                <a:ea typeface="黑体" panose="02010609060101010101" pitchFamily="49" charset="-122"/>
              </a:rPr>
              <a:t>原因</a:t>
            </a:r>
            <a:r>
              <a:rPr lang="zh-CN" altLang="en-US" sz="1600" dirty="0">
                <a:solidFill>
                  <a:srgbClr val="01779A"/>
                </a:solidFill>
                <a:latin typeface="黑体" panose="02010609060101010101" pitchFamily="49" charset="-122"/>
                <a:ea typeface="黑体" panose="02010609060101010101" pitchFamily="49" charset="-122"/>
              </a:rPr>
              <a:t>如下：</a:t>
            </a:r>
            <a:endParaRPr lang="en-US" altLang="zh-CN" sz="1600" dirty="0">
              <a:solidFill>
                <a:srgbClr val="01779A"/>
              </a:solidFill>
              <a:latin typeface="黑体" panose="02010609060101010101" pitchFamily="49" charset="-122"/>
              <a:ea typeface="黑体" panose="02010609060101010101" pitchFamily="49" charset="-122"/>
            </a:endParaRPr>
          </a:p>
          <a:p>
            <a:pPr marL="342900" indent="-342900">
              <a:buFont typeface="+mj-ea"/>
              <a:buAutoNum type="circleNumDbPlain"/>
            </a:pPr>
            <a:r>
              <a:rPr lang="zh-CN" altLang="en-US" sz="1600" dirty="0">
                <a:solidFill>
                  <a:srgbClr val="01779A"/>
                </a:solidFill>
                <a:latin typeface="黑体" panose="02010609060101010101" pitchFamily="49" charset="-122"/>
                <a:ea typeface="黑体" panose="02010609060101010101" pitchFamily="49" charset="-122"/>
              </a:rPr>
              <a:t>当前点云与激光扫描点云，</a:t>
            </a:r>
            <a:r>
              <a:rPr lang="zh-CN" altLang="en-US" sz="1600" dirty="0">
                <a:solidFill>
                  <a:srgbClr val="C00000"/>
                </a:solidFill>
                <a:latin typeface="黑体" panose="02010609060101010101" pitchFamily="49" charset="-122"/>
                <a:ea typeface="黑体" panose="02010609060101010101" pitchFamily="49" charset="-122"/>
              </a:rPr>
              <a:t>均无法</a:t>
            </a:r>
            <a:r>
              <a:rPr lang="zh-CN" altLang="en-US" sz="1600" dirty="0">
                <a:solidFill>
                  <a:srgbClr val="01779A"/>
                </a:solidFill>
                <a:latin typeface="黑体" panose="02010609060101010101" pitchFamily="49" charset="-122"/>
                <a:ea typeface="黑体" panose="02010609060101010101" pitchFamily="49" charset="-122"/>
              </a:rPr>
              <a:t>与动态</a:t>
            </a:r>
            <a:r>
              <a:rPr lang="en-US" altLang="zh-CN" sz="1600" dirty="0">
                <a:solidFill>
                  <a:srgbClr val="01779A"/>
                </a:solidFill>
                <a:latin typeface="黑体" panose="02010609060101010101" pitchFamily="49" charset="-122"/>
                <a:ea typeface="黑体" panose="02010609060101010101" pitchFamily="49" charset="-122"/>
              </a:rPr>
              <a:t>CT</a:t>
            </a:r>
            <a:r>
              <a:rPr lang="zh-CN" altLang="en-US" sz="1600" dirty="0">
                <a:solidFill>
                  <a:srgbClr val="01779A"/>
                </a:solidFill>
                <a:latin typeface="黑体" panose="02010609060101010101" pitchFamily="49" charset="-122"/>
                <a:ea typeface="黑体" panose="02010609060101010101" pitchFamily="49" charset="-122"/>
              </a:rPr>
              <a:t>点云数据</a:t>
            </a:r>
            <a:r>
              <a:rPr lang="zh-CN" altLang="en-US" sz="1600" dirty="0">
                <a:solidFill>
                  <a:srgbClr val="C00000"/>
                </a:solidFill>
                <a:latin typeface="黑体" panose="02010609060101010101" pitchFamily="49" charset="-122"/>
                <a:ea typeface="黑体" panose="02010609060101010101" pitchFamily="49" charset="-122"/>
              </a:rPr>
              <a:t>完全匹配</a:t>
            </a:r>
            <a:r>
              <a:rPr lang="zh-CN" altLang="en-US" sz="1600" dirty="0">
                <a:solidFill>
                  <a:srgbClr val="01779A"/>
                </a:solidFill>
                <a:latin typeface="黑体" panose="02010609060101010101" pitchFamily="49" charset="-122"/>
                <a:ea typeface="黑体" panose="02010609060101010101" pitchFamily="49" charset="-122"/>
              </a:rPr>
              <a:t>上</a:t>
            </a:r>
            <a:r>
              <a:rPr lang="zh-CN" altLang="en-US" sz="1600" dirty="0" smtClean="0">
                <a:solidFill>
                  <a:srgbClr val="01779A"/>
                </a:solidFill>
                <a:latin typeface="黑体" panose="02010609060101010101" pitchFamily="49" charset="-122"/>
                <a:ea typeface="黑体" panose="02010609060101010101" pitchFamily="49" charset="-122"/>
              </a:rPr>
              <a:t>。</a:t>
            </a:r>
            <a:endParaRPr lang="en-US" altLang="zh-CN" sz="1600" dirty="0" smtClean="0">
              <a:solidFill>
                <a:srgbClr val="01779A"/>
              </a:solidFill>
              <a:latin typeface="黑体" panose="02010609060101010101" pitchFamily="49" charset="-122"/>
              <a:ea typeface="黑体" panose="02010609060101010101" pitchFamily="49" charset="-122"/>
            </a:endParaRPr>
          </a:p>
          <a:p>
            <a:pPr marL="342900" indent="-342900">
              <a:buFont typeface="+mj-ea"/>
              <a:buAutoNum type="circleNumDbPlain"/>
            </a:pPr>
            <a:r>
              <a:rPr lang="zh-CN" altLang="en-US" sz="1600" dirty="0">
                <a:solidFill>
                  <a:srgbClr val="01779A"/>
                </a:solidFill>
                <a:latin typeface="黑体" panose="02010609060101010101" pitchFamily="49" charset="-122"/>
                <a:ea typeface="黑体" panose="02010609060101010101" pitchFamily="49" charset="-122"/>
              </a:rPr>
              <a:t>当前点云与激光扫描点</a:t>
            </a:r>
            <a:r>
              <a:rPr lang="zh-CN" altLang="en-US" sz="1600" dirty="0" smtClean="0">
                <a:solidFill>
                  <a:srgbClr val="01779A"/>
                </a:solidFill>
                <a:latin typeface="黑体" panose="02010609060101010101" pitchFamily="49" charset="-122"/>
                <a:ea typeface="黑体" panose="02010609060101010101" pitchFamily="49" charset="-122"/>
              </a:rPr>
              <a:t>云，</a:t>
            </a:r>
            <a:r>
              <a:rPr lang="zh-CN" altLang="en-US" sz="1600" dirty="0" smtClean="0">
                <a:solidFill>
                  <a:srgbClr val="C00000"/>
                </a:solidFill>
                <a:latin typeface="黑体" panose="02010609060101010101" pitchFamily="49" charset="-122"/>
                <a:ea typeface="黑体" panose="02010609060101010101" pitchFamily="49" charset="-122"/>
              </a:rPr>
              <a:t>均位于</a:t>
            </a:r>
            <a:r>
              <a:rPr lang="zh-CN" altLang="en-US" sz="1600" dirty="0" smtClean="0">
                <a:solidFill>
                  <a:srgbClr val="01779A"/>
                </a:solidFill>
                <a:latin typeface="黑体" panose="02010609060101010101" pitchFamily="49" charset="-122"/>
                <a:ea typeface="黑体" panose="02010609060101010101" pitchFamily="49" charset="-122"/>
              </a:rPr>
              <a:t>动态</a:t>
            </a:r>
            <a:r>
              <a:rPr lang="en-US" altLang="zh-CN" sz="1600" dirty="0" smtClean="0">
                <a:solidFill>
                  <a:srgbClr val="01779A"/>
                </a:solidFill>
                <a:latin typeface="黑体" panose="02010609060101010101" pitchFamily="49" charset="-122"/>
                <a:ea typeface="黑体" panose="02010609060101010101" pitchFamily="49" charset="-122"/>
              </a:rPr>
              <a:t>CT</a:t>
            </a:r>
            <a:r>
              <a:rPr lang="zh-CN" altLang="en-US" sz="1600" dirty="0" smtClean="0">
                <a:solidFill>
                  <a:srgbClr val="01779A"/>
                </a:solidFill>
                <a:latin typeface="黑体" panose="02010609060101010101" pitchFamily="49" charset="-122"/>
                <a:ea typeface="黑体" panose="02010609060101010101" pitchFamily="49" charset="-122"/>
              </a:rPr>
              <a:t>点云构造的</a:t>
            </a:r>
            <a:r>
              <a:rPr lang="zh-CN" altLang="en-US" sz="1600" dirty="0" smtClean="0">
                <a:solidFill>
                  <a:srgbClr val="C00000"/>
                </a:solidFill>
                <a:latin typeface="黑体" panose="02010609060101010101" pitchFamily="49" charset="-122"/>
                <a:ea typeface="黑体" panose="02010609060101010101" pitchFamily="49" charset="-122"/>
              </a:rPr>
              <a:t>运动概率场</a:t>
            </a:r>
            <a:r>
              <a:rPr lang="zh-CN" altLang="en-US" sz="1600" dirty="0" smtClean="0">
                <a:solidFill>
                  <a:srgbClr val="01779A"/>
                </a:solidFill>
                <a:latin typeface="黑体" panose="02010609060101010101" pitchFamily="49" charset="-122"/>
                <a:ea typeface="黑体" panose="02010609060101010101" pitchFamily="49" charset="-122"/>
              </a:rPr>
              <a:t>中。</a:t>
            </a:r>
            <a:endParaRPr lang="en-US" altLang="zh-CN" sz="1600" dirty="0" smtClean="0">
              <a:solidFill>
                <a:srgbClr val="01779A"/>
              </a:solidFill>
              <a:latin typeface="黑体" panose="02010609060101010101" pitchFamily="49" charset="-122"/>
              <a:ea typeface="黑体" panose="02010609060101010101" pitchFamily="49" charset="-122"/>
            </a:endParaRPr>
          </a:p>
        </p:txBody>
      </p:sp>
      <p:sp>
        <p:nvSpPr>
          <p:cNvPr id="5" name="左右箭头 4"/>
          <p:cNvSpPr/>
          <p:nvPr/>
        </p:nvSpPr>
        <p:spPr>
          <a:xfrm>
            <a:off x="4876924" y="4135802"/>
            <a:ext cx="609618" cy="340658"/>
          </a:xfrm>
          <a:prstGeom prst="lef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18301331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a:extLst>
              <a:ext uri="{FF2B5EF4-FFF2-40B4-BE49-F238E27FC236}">
                <a16:creationId xmlns:a16="http://schemas.microsoft.com/office/drawing/2014/main" id="{E600F731-67AF-4054-9E56-2BEECA142B10}"/>
              </a:ext>
            </a:extLst>
          </p:cNvPr>
          <p:cNvCxnSpPr>
            <a:cxnSpLocks/>
          </p:cNvCxnSpPr>
          <p:nvPr/>
        </p:nvCxnSpPr>
        <p:spPr>
          <a:xfrm flipV="1">
            <a:off x="260181" y="1360561"/>
            <a:ext cx="8623637" cy="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文本框 15">
            <a:extLst>
              <a:ext uri="{FF2B5EF4-FFF2-40B4-BE49-F238E27FC236}">
                <a16:creationId xmlns:a16="http://schemas.microsoft.com/office/drawing/2014/main" id="{9E436595-C7E7-44A0-B901-B85D7D2BDC81}"/>
              </a:ext>
            </a:extLst>
          </p:cNvPr>
          <p:cNvSpPr txBox="1"/>
          <p:nvPr/>
        </p:nvSpPr>
        <p:spPr>
          <a:xfrm>
            <a:off x="1955913" y="205367"/>
            <a:ext cx="5233182" cy="1077218"/>
          </a:xfrm>
          <a:prstGeom prst="rect">
            <a:avLst/>
          </a:prstGeom>
          <a:noFill/>
        </p:spPr>
        <p:txBody>
          <a:bodyPr wrap="square" rtlCol="0">
            <a:spAutoFit/>
          </a:bodyPr>
          <a:lstStyle/>
          <a:p>
            <a:pPr algn="ctr"/>
            <a:r>
              <a:rPr lang="en-US" altLang="zh-CN" sz="3200" b="1" dirty="0" smtClean="0">
                <a:solidFill>
                  <a:srgbClr val="01779A"/>
                </a:solidFill>
                <a:latin typeface="黑体" panose="02010609060101010101" pitchFamily="49" charset="-122"/>
                <a:ea typeface="黑体" panose="02010609060101010101" pitchFamily="49" charset="-122"/>
              </a:rPr>
              <a:t>2.4 </a:t>
            </a:r>
            <a:r>
              <a:rPr lang="zh-CN" altLang="en-US" sz="3200" b="1" dirty="0" smtClean="0">
                <a:solidFill>
                  <a:srgbClr val="01779A"/>
                </a:solidFill>
                <a:latin typeface="黑体" panose="02010609060101010101" pitchFamily="49" charset="-122"/>
                <a:ea typeface="黑体" panose="02010609060101010101" pitchFamily="49" charset="-122"/>
              </a:rPr>
              <a:t>基于</a:t>
            </a:r>
            <a:r>
              <a:rPr lang="zh-CN" altLang="en-US" sz="3200" b="1" dirty="0">
                <a:solidFill>
                  <a:srgbClr val="01779A"/>
                </a:solidFill>
                <a:latin typeface="黑体" panose="02010609060101010101" pitchFamily="49" charset="-122"/>
                <a:ea typeface="黑体" panose="02010609060101010101" pitchFamily="49" charset="-122"/>
              </a:rPr>
              <a:t>带权重</a:t>
            </a:r>
            <a:r>
              <a:rPr lang="en-US" altLang="zh-CN" sz="3200" b="1" dirty="0">
                <a:solidFill>
                  <a:srgbClr val="01779A"/>
                </a:solidFill>
                <a:latin typeface="黑体" panose="02010609060101010101" pitchFamily="49" charset="-122"/>
                <a:ea typeface="黑体" panose="02010609060101010101" pitchFamily="49" charset="-122"/>
              </a:rPr>
              <a:t>CPD</a:t>
            </a:r>
            <a:r>
              <a:rPr lang="zh-CN" altLang="en-US" sz="3200" b="1" dirty="0">
                <a:solidFill>
                  <a:srgbClr val="01779A"/>
                </a:solidFill>
                <a:latin typeface="黑体" panose="02010609060101010101" pitchFamily="49" charset="-122"/>
                <a:ea typeface="黑体" panose="02010609060101010101" pitchFamily="49" charset="-122"/>
              </a:rPr>
              <a:t>的精配准方法</a:t>
            </a:r>
          </a:p>
        </p:txBody>
      </p:sp>
      <p:sp>
        <p:nvSpPr>
          <p:cNvPr id="7" name="内容占位符 2">
            <a:extLst>
              <a:ext uri="{FF2B5EF4-FFF2-40B4-BE49-F238E27FC236}">
                <a16:creationId xmlns:a16="http://schemas.microsoft.com/office/drawing/2014/main" id="{F5D83EC4-3D2F-461D-8007-55FE6EE7F53E}"/>
              </a:ext>
            </a:extLst>
          </p:cNvPr>
          <p:cNvSpPr txBox="1">
            <a:spLocks/>
          </p:cNvSpPr>
          <p:nvPr/>
        </p:nvSpPr>
        <p:spPr bwMode="auto">
          <a:xfrm>
            <a:off x="260181" y="1387207"/>
            <a:ext cx="8477250" cy="7387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hlink"/>
              </a:buClr>
              <a:buFont typeface="Wingdings" pitchFamily="2" charset="2"/>
              <a:buChar char="v"/>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itchFamily="2" charset="2"/>
              <a:buChar char="§"/>
              <a:defRPr sz="2800" b="1">
                <a:solidFill>
                  <a:schemeClr val="tx1"/>
                </a:solidFill>
                <a:latin typeface="仿宋_GB2312" pitchFamily="49" charset="-122"/>
                <a:ea typeface="仿宋_GB2312" pitchFamily="49" charset="-122"/>
                <a:cs typeface="仿宋_GB2312"/>
              </a:defRPr>
            </a:lvl2pPr>
            <a:lvl3pPr marL="1143000" indent="-228600" algn="l" rtl="0" eaLnBrk="0" fontAlgn="base" hangingPunct="0">
              <a:spcBef>
                <a:spcPct val="20000"/>
              </a:spcBef>
              <a:spcAft>
                <a:spcPct val="0"/>
              </a:spcAft>
              <a:buClr>
                <a:schemeClr val="tx1"/>
              </a:buClr>
              <a:buChar char="•"/>
              <a:defRPr sz="2400" b="1">
                <a:solidFill>
                  <a:schemeClr val="tx1"/>
                </a:solidFill>
                <a:latin typeface="仿宋_GB2312" pitchFamily="49" charset="-122"/>
                <a:ea typeface="仿宋_GB2312" pitchFamily="49" charset="-122"/>
                <a:cs typeface="仿宋_GB2312"/>
              </a:defRPr>
            </a:lvl3pPr>
            <a:lvl4pPr marL="1600200" indent="-228600" algn="l" rtl="0" eaLnBrk="0" fontAlgn="base" hangingPunct="0">
              <a:spcBef>
                <a:spcPct val="20000"/>
              </a:spcBef>
              <a:spcAft>
                <a:spcPct val="0"/>
              </a:spcAft>
              <a:buChar char="–"/>
              <a:defRPr sz="2000" b="1">
                <a:solidFill>
                  <a:schemeClr val="tx1"/>
                </a:solidFill>
                <a:latin typeface="仿宋_GB2312" pitchFamily="49" charset="-122"/>
                <a:ea typeface="仿宋_GB2312" pitchFamily="49" charset="-122"/>
                <a:cs typeface="仿宋_GB2312"/>
              </a:defRPr>
            </a:lvl4pPr>
            <a:lvl5pPr marL="2057400" indent="-228600" algn="l" rtl="0" eaLnBrk="0" fontAlgn="base" hangingPunct="0">
              <a:spcBef>
                <a:spcPct val="20000"/>
              </a:spcBef>
              <a:spcAft>
                <a:spcPct val="0"/>
              </a:spcAft>
              <a:buChar char="»"/>
              <a:defRPr sz="2000" b="1">
                <a:solidFill>
                  <a:schemeClr val="tx1"/>
                </a:solidFill>
                <a:latin typeface="仿宋_GB2312" pitchFamily="49" charset="-122"/>
                <a:ea typeface="仿宋_GB2312" pitchFamily="49" charset="-122"/>
                <a:cs typeface="仿宋_GB2312"/>
              </a:defRPr>
            </a:lvl5pPr>
            <a:lvl6pPr marL="2514600" indent="-228600" algn="l" rtl="0" eaLnBrk="1" fontAlgn="base" hangingPunct="1">
              <a:spcBef>
                <a:spcPct val="20000"/>
              </a:spcBef>
              <a:spcAft>
                <a:spcPct val="0"/>
              </a:spcAft>
              <a:buChar char="»"/>
              <a:defRPr sz="2000" b="1">
                <a:solidFill>
                  <a:schemeClr val="tx1"/>
                </a:solidFill>
                <a:latin typeface="仿宋_GB2312" pitchFamily="49" charset="-122"/>
                <a:ea typeface="仿宋_GB2312" pitchFamily="49" charset="-122"/>
              </a:defRPr>
            </a:lvl6pPr>
            <a:lvl7pPr marL="2971800" indent="-228600" algn="l" rtl="0" eaLnBrk="1" fontAlgn="base" hangingPunct="1">
              <a:spcBef>
                <a:spcPct val="20000"/>
              </a:spcBef>
              <a:spcAft>
                <a:spcPct val="0"/>
              </a:spcAft>
              <a:buChar char="»"/>
              <a:defRPr sz="2000" b="1">
                <a:solidFill>
                  <a:schemeClr val="tx1"/>
                </a:solidFill>
                <a:latin typeface="仿宋_GB2312" pitchFamily="49" charset="-122"/>
                <a:ea typeface="仿宋_GB2312" pitchFamily="49" charset="-122"/>
              </a:defRPr>
            </a:lvl7pPr>
            <a:lvl8pPr marL="3429000" indent="-228600" algn="l" rtl="0" eaLnBrk="1" fontAlgn="base" hangingPunct="1">
              <a:spcBef>
                <a:spcPct val="20000"/>
              </a:spcBef>
              <a:spcAft>
                <a:spcPct val="0"/>
              </a:spcAft>
              <a:buChar char="»"/>
              <a:defRPr sz="2000" b="1">
                <a:solidFill>
                  <a:schemeClr val="tx1"/>
                </a:solidFill>
                <a:latin typeface="仿宋_GB2312" pitchFamily="49" charset="-122"/>
                <a:ea typeface="仿宋_GB2312" pitchFamily="49" charset="-122"/>
              </a:defRPr>
            </a:lvl8pPr>
            <a:lvl9pPr marL="3886200" indent="-228600" algn="l" rtl="0" eaLnBrk="1" fontAlgn="base" hangingPunct="1">
              <a:spcBef>
                <a:spcPct val="20000"/>
              </a:spcBef>
              <a:spcAft>
                <a:spcPct val="0"/>
              </a:spcAft>
              <a:buChar char="»"/>
              <a:defRPr sz="2000" b="1">
                <a:solidFill>
                  <a:schemeClr val="tx1"/>
                </a:solidFill>
                <a:latin typeface="仿宋_GB2312" pitchFamily="49" charset="-122"/>
                <a:ea typeface="仿宋_GB2312" pitchFamily="49" charset="-122"/>
              </a:defRPr>
            </a:lvl9pPr>
          </a:lstStyle>
          <a:p>
            <a:pPr marL="0" indent="0" algn="just">
              <a:buClr>
                <a:srgbClr val="99CCFF"/>
              </a:buClr>
              <a:buNone/>
            </a:pPr>
            <a:r>
              <a:rPr lang="zh-CN" altLang="en-US" sz="2000" b="1" dirty="0" smtClean="0">
                <a:solidFill>
                  <a:schemeClr val="accent4">
                    <a:lumMod val="75000"/>
                  </a:schemeClr>
                </a:solidFill>
                <a:latin typeface="黑体" panose="02010609060101010101" pitchFamily="49" charset="-122"/>
                <a:ea typeface="黑体" panose="02010609060101010101" pitchFamily="49" charset="-122"/>
              </a:rPr>
              <a:t>实验结果分析：</a:t>
            </a:r>
            <a:endParaRPr lang="en-US" altLang="zh-CN" sz="2000" dirty="0" smtClean="0">
              <a:solidFill>
                <a:srgbClr val="01779A"/>
              </a:solidFill>
              <a:latin typeface="黑体" panose="02010609060101010101" pitchFamily="49" charset="-122"/>
              <a:ea typeface="黑体" panose="02010609060101010101" pitchFamily="49" charset="-122"/>
            </a:endParaRPr>
          </a:p>
          <a:p>
            <a:pPr algn="just">
              <a:buClr>
                <a:srgbClr val="01779A"/>
              </a:buClr>
              <a:buFont typeface="+mj-ea"/>
              <a:buAutoNum type="circleNumDbPlain"/>
            </a:pPr>
            <a:r>
              <a:rPr lang="zh-CN" altLang="en-US" sz="1600" dirty="0" smtClean="0">
                <a:solidFill>
                  <a:srgbClr val="01779A"/>
                </a:solidFill>
                <a:latin typeface="黑体" panose="02010609060101010101" pitchFamily="49" charset="-122"/>
                <a:ea typeface="黑体" panose="02010609060101010101" pitchFamily="49" charset="-122"/>
              </a:rPr>
              <a:t>基于</a:t>
            </a:r>
            <a:r>
              <a:rPr lang="zh-CN" altLang="en-US" sz="1600" dirty="0">
                <a:solidFill>
                  <a:srgbClr val="01779A"/>
                </a:solidFill>
                <a:latin typeface="黑体" panose="02010609060101010101" pitchFamily="49" charset="-122"/>
                <a:ea typeface="黑体" panose="02010609060101010101" pitchFamily="49" charset="-122"/>
              </a:rPr>
              <a:t>粗配准结果的精配准</a:t>
            </a:r>
            <a:r>
              <a:rPr lang="zh-CN" altLang="en-US" sz="1600" dirty="0" smtClean="0">
                <a:solidFill>
                  <a:srgbClr val="01779A"/>
                </a:solidFill>
                <a:latin typeface="黑体" panose="02010609060101010101" pitchFamily="49" charset="-122"/>
                <a:ea typeface="黑体" panose="02010609060101010101" pitchFamily="49" charset="-122"/>
              </a:rPr>
              <a:t>实验</a:t>
            </a:r>
            <a:endParaRPr lang="en-US" altLang="zh-CN" sz="1600" dirty="0" smtClean="0">
              <a:solidFill>
                <a:srgbClr val="01779A"/>
              </a:solidFill>
              <a:latin typeface="黑体" panose="02010609060101010101" pitchFamily="49" charset="-122"/>
              <a:ea typeface="黑体" panose="02010609060101010101" pitchFamily="49" charset="-122"/>
            </a:endParaRPr>
          </a:p>
        </p:txBody>
      </p:sp>
      <p:graphicFrame>
        <p:nvGraphicFramePr>
          <p:cNvPr id="4" name="表格 3"/>
          <p:cNvGraphicFramePr>
            <a:graphicFrameLocks noGrp="1"/>
          </p:cNvGraphicFramePr>
          <p:nvPr>
            <p:extLst>
              <p:ext uri="{D42A27DB-BD31-4B8C-83A1-F6EECF244321}">
                <p14:modId xmlns:p14="http://schemas.microsoft.com/office/powerpoint/2010/main" val="579775458"/>
              </p:ext>
            </p:extLst>
          </p:nvPr>
        </p:nvGraphicFramePr>
        <p:xfrm>
          <a:off x="503237" y="3174629"/>
          <a:ext cx="3642156" cy="3454288"/>
        </p:xfrm>
        <a:graphic>
          <a:graphicData uri="http://schemas.openxmlformats.org/drawingml/2006/table">
            <a:tbl>
              <a:tblPr firstRow="1" firstCol="1" bandRow="1"/>
              <a:tblGrid>
                <a:gridCol w="540000">
                  <a:extLst>
                    <a:ext uri="{9D8B030D-6E8A-4147-A177-3AD203B41FA5}">
                      <a16:colId xmlns:a16="http://schemas.microsoft.com/office/drawing/2014/main" val="1626890395"/>
                    </a:ext>
                  </a:extLst>
                </a:gridCol>
                <a:gridCol w="517026">
                  <a:extLst>
                    <a:ext uri="{9D8B030D-6E8A-4147-A177-3AD203B41FA5}">
                      <a16:colId xmlns:a16="http://schemas.microsoft.com/office/drawing/2014/main" val="2044251950"/>
                    </a:ext>
                  </a:extLst>
                </a:gridCol>
                <a:gridCol w="517026">
                  <a:extLst>
                    <a:ext uri="{9D8B030D-6E8A-4147-A177-3AD203B41FA5}">
                      <a16:colId xmlns:a16="http://schemas.microsoft.com/office/drawing/2014/main" val="3122134631"/>
                    </a:ext>
                  </a:extLst>
                </a:gridCol>
                <a:gridCol w="517026">
                  <a:extLst>
                    <a:ext uri="{9D8B030D-6E8A-4147-A177-3AD203B41FA5}">
                      <a16:colId xmlns:a16="http://schemas.microsoft.com/office/drawing/2014/main" val="534473185"/>
                    </a:ext>
                  </a:extLst>
                </a:gridCol>
                <a:gridCol w="517026">
                  <a:extLst>
                    <a:ext uri="{9D8B030D-6E8A-4147-A177-3AD203B41FA5}">
                      <a16:colId xmlns:a16="http://schemas.microsoft.com/office/drawing/2014/main" val="781777613"/>
                    </a:ext>
                  </a:extLst>
                </a:gridCol>
                <a:gridCol w="517026">
                  <a:extLst>
                    <a:ext uri="{9D8B030D-6E8A-4147-A177-3AD203B41FA5}">
                      <a16:colId xmlns:a16="http://schemas.microsoft.com/office/drawing/2014/main" val="672964608"/>
                    </a:ext>
                  </a:extLst>
                </a:gridCol>
                <a:gridCol w="517026">
                  <a:extLst>
                    <a:ext uri="{9D8B030D-6E8A-4147-A177-3AD203B41FA5}">
                      <a16:colId xmlns:a16="http://schemas.microsoft.com/office/drawing/2014/main" val="1753170442"/>
                    </a:ext>
                  </a:extLst>
                </a:gridCol>
              </a:tblGrid>
              <a:tr h="213379">
                <a:tc>
                  <a:txBody>
                    <a:bodyPr/>
                    <a:lstStyle/>
                    <a:p>
                      <a:pPr algn="ctr">
                        <a:spcAft>
                          <a:spcPts val="0"/>
                        </a:spcAft>
                      </a:pPr>
                      <a:r>
                        <a:rPr lang="zh-CN" sz="800" b="1" kern="100" dirty="0" smtClean="0">
                          <a:effectLst/>
                          <a:latin typeface="Times New Roman" panose="02020603050405020304" pitchFamily="18" charset="0"/>
                          <a:ea typeface="宋体" panose="02010600030101010101" pitchFamily="2" charset="-122"/>
                          <a:cs typeface="Times New Roman" panose="02020603050405020304" pitchFamily="18" charset="0"/>
                        </a:rPr>
                        <a:t>患者序号</a:t>
                      </a:r>
                      <a:endParaRPr lang="zh-CN" sz="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59707" marR="59707" marT="0" marB="0" anchor="ctr">
                    <a:lnL>
                      <a:noFill/>
                    </a:lnL>
                    <a:lnR>
                      <a:noFill/>
                    </a:lnR>
                    <a:lnT w="47625" cap="flat" cmpd="dbl"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spcAft>
                          <a:spcPts val="0"/>
                        </a:spcAft>
                      </a:pPr>
                      <a:r>
                        <a:rPr lang="zh-CN" sz="800" b="1" kern="100">
                          <a:effectLst/>
                          <a:latin typeface="Times New Roman" panose="02020603050405020304" pitchFamily="18" charset="0"/>
                          <a:ea typeface="宋体" panose="02010600030101010101" pitchFamily="2" charset="-122"/>
                          <a:cs typeface="Times New Roman" panose="02020603050405020304" pitchFamily="18" charset="0"/>
                        </a:rPr>
                        <a:t>算法</a:t>
                      </a:r>
                      <a:endParaRPr lang="zh-CN" sz="800" kern="100">
                        <a:effectLst/>
                        <a:latin typeface="等线" panose="02010600030101010101" pitchFamily="2" charset="-122"/>
                        <a:ea typeface="等线" panose="02010600030101010101" pitchFamily="2" charset="-122"/>
                        <a:cs typeface="Times New Roman" panose="02020603050405020304" pitchFamily="18" charset="0"/>
                      </a:endParaRPr>
                    </a:p>
                  </a:txBody>
                  <a:tcPr marL="59707" marR="59707" marT="0" marB="0" anchor="ctr">
                    <a:lnL>
                      <a:noFill/>
                    </a:lnL>
                    <a:lnR>
                      <a:noFill/>
                    </a:lnR>
                    <a:lnT w="47625" cap="flat" cmpd="dbl"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spcAft>
                          <a:spcPts val="0"/>
                        </a:spcAft>
                      </a:pPr>
                      <a:r>
                        <a:rPr lang="zh-CN" sz="800" b="1" kern="100">
                          <a:effectLst/>
                          <a:latin typeface="Times New Roman" panose="02020603050405020304" pitchFamily="18" charset="0"/>
                          <a:ea typeface="宋体" panose="02010600030101010101" pitchFamily="2" charset="-122"/>
                          <a:cs typeface="Times New Roman" panose="02020603050405020304" pitchFamily="18" charset="0"/>
                        </a:rPr>
                        <a:t>粗配准</a:t>
                      </a:r>
                      <a:endParaRPr lang="zh-CN" sz="800" kern="100">
                        <a:effectLst/>
                        <a:latin typeface="等线" panose="02010600030101010101" pitchFamily="2" charset="-122"/>
                        <a:ea typeface="等线" panose="02010600030101010101" pitchFamily="2" charset="-122"/>
                        <a:cs typeface="Times New Roman" panose="02020603050405020304" pitchFamily="18" charset="0"/>
                      </a:endParaRPr>
                    </a:p>
                  </a:txBody>
                  <a:tcPr marL="59707" marR="59707" marT="0" marB="0" anchor="ctr">
                    <a:lnL>
                      <a:noFill/>
                    </a:lnL>
                    <a:lnR>
                      <a:noFill/>
                    </a:lnR>
                    <a:lnT w="47625" cap="flat" cmpd="dbl"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spcAft>
                          <a:spcPts val="0"/>
                        </a:spcAft>
                      </a:pPr>
                      <a:r>
                        <a:rPr lang="en-US" sz="800" b="1" kern="100">
                          <a:effectLst/>
                          <a:latin typeface="Times New Roman" panose="02020603050405020304" pitchFamily="18" charset="0"/>
                          <a:ea typeface="宋体" panose="02010600030101010101" pitchFamily="2" charset="-122"/>
                          <a:cs typeface="Times New Roman" panose="02020603050405020304" pitchFamily="18" charset="0"/>
                        </a:rPr>
                        <a:t>NDT</a:t>
                      </a:r>
                      <a:endParaRPr lang="zh-CN" sz="800" kern="100">
                        <a:effectLst/>
                        <a:latin typeface="等线" panose="02010600030101010101" pitchFamily="2" charset="-122"/>
                        <a:ea typeface="等线" panose="02010600030101010101" pitchFamily="2" charset="-122"/>
                        <a:cs typeface="Times New Roman" panose="02020603050405020304" pitchFamily="18" charset="0"/>
                      </a:endParaRPr>
                    </a:p>
                  </a:txBody>
                  <a:tcPr marL="59707" marR="59707" marT="0" marB="0" anchor="ctr">
                    <a:lnL>
                      <a:noFill/>
                    </a:lnL>
                    <a:lnR>
                      <a:noFill/>
                    </a:lnR>
                    <a:lnT w="47625" cap="flat" cmpd="dbl"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spcAft>
                          <a:spcPts val="0"/>
                        </a:spcAft>
                      </a:pPr>
                      <a:r>
                        <a:rPr lang="en-US" sz="800" b="1" kern="100">
                          <a:effectLst/>
                          <a:latin typeface="Times New Roman" panose="02020603050405020304" pitchFamily="18" charset="0"/>
                          <a:ea typeface="宋体" panose="02010600030101010101" pitchFamily="2" charset="-122"/>
                          <a:cs typeface="Times New Roman" panose="02020603050405020304" pitchFamily="18" charset="0"/>
                        </a:rPr>
                        <a:t>ICP</a:t>
                      </a:r>
                      <a:endParaRPr lang="zh-CN" sz="800" kern="100">
                        <a:effectLst/>
                        <a:latin typeface="等线" panose="02010600030101010101" pitchFamily="2" charset="-122"/>
                        <a:ea typeface="等线" panose="02010600030101010101" pitchFamily="2" charset="-122"/>
                        <a:cs typeface="Times New Roman" panose="02020603050405020304" pitchFamily="18" charset="0"/>
                      </a:endParaRPr>
                    </a:p>
                  </a:txBody>
                  <a:tcPr marL="59707" marR="59707" marT="0" marB="0" anchor="ctr">
                    <a:lnL>
                      <a:noFill/>
                    </a:lnL>
                    <a:lnR>
                      <a:noFill/>
                    </a:lnR>
                    <a:lnT w="47625" cap="flat" cmpd="dbl"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spcAft>
                          <a:spcPts val="0"/>
                        </a:spcAft>
                      </a:pPr>
                      <a:r>
                        <a:rPr lang="en-US" sz="800" b="1" kern="100">
                          <a:effectLst/>
                          <a:latin typeface="Times New Roman" panose="02020603050405020304" pitchFamily="18" charset="0"/>
                          <a:ea typeface="宋体" panose="02010600030101010101" pitchFamily="2" charset="-122"/>
                          <a:cs typeface="Times New Roman" panose="02020603050405020304" pitchFamily="18" charset="0"/>
                        </a:rPr>
                        <a:t>GMJR</a:t>
                      </a:r>
                      <a:endParaRPr lang="zh-CN" sz="800" kern="100">
                        <a:effectLst/>
                        <a:latin typeface="等线" panose="02010600030101010101" pitchFamily="2" charset="-122"/>
                        <a:ea typeface="等线" panose="02010600030101010101" pitchFamily="2" charset="-122"/>
                        <a:cs typeface="Times New Roman" panose="02020603050405020304" pitchFamily="18" charset="0"/>
                      </a:endParaRPr>
                    </a:p>
                  </a:txBody>
                  <a:tcPr marL="59707" marR="59707" marT="0" marB="0" anchor="ctr">
                    <a:lnL>
                      <a:noFill/>
                    </a:lnL>
                    <a:lnR>
                      <a:noFill/>
                    </a:lnR>
                    <a:lnT w="47625" cap="flat" cmpd="dbl"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spcAft>
                          <a:spcPts val="0"/>
                        </a:spcAft>
                      </a:pPr>
                      <a:r>
                        <a:rPr lang="en-US" sz="800" b="1" kern="100">
                          <a:effectLst/>
                          <a:latin typeface="Times New Roman" panose="02020603050405020304" pitchFamily="18" charset="0"/>
                          <a:ea typeface="宋体" panose="02010600030101010101" pitchFamily="2" charset="-122"/>
                          <a:cs typeface="Times New Roman" panose="02020603050405020304" pitchFamily="18" charset="0"/>
                        </a:rPr>
                        <a:t>Ours</a:t>
                      </a:r>
                      <a:endParaRPr lang="zh-CN" sz="800" kern="100">
                        <a:effectLst/>
                        <a:latin typeface="等线" panose="02010600030101010101" pitchFamily="2" charset="-122"/>
                        <a:ea typeface="等线" panose="02010600030101010101" pitchFamily="2" charset="-122"/>
                        <a:cs typeface="Times New Roman" panose="02020603050405020304" pitchFamily="18" charset="0"/>
                      </a:endParaRPr>
                    </a:p>
                  </a:txBody>
                  <a:tcPr marL="59707" marR="59707" marT="0" marB="0" anchor="ctr">
                    <a:lnL>
                      <a:noFill/>
                    </a:lnL>
                    <a:lnR>
                      <a:noFill/>
                    </a:lnR>
                    <a:lnT w="47625" cap="flat" cmpd="dbl"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24660144"/>
                  </a:ext>
                </a:extLst>
              </a:tr>
              <a:tr h="154329">
                <a:tc rowSpan="3">
                  <a:txBody>
                    <a:bodyPr/>
                    <a:lstStyle/>
                    <a:p>
                      <a:pPr algn="ctr">
                        <a:spcAft>
                          <a:spcPts val="0"/>
                        </a:spcAft>
                      </a:pPr>
                      <a:r>
                        <a:rPr lang="en-US" sz="800" b="1" i="1" kern="100" dirty="0">
                          <a:effectLst/>
                          <a:latin typeface="Times New Roman" panose="02020603050405020304" pitchFamily="18" charset="0"/>
                          <a:ea typeface="宋体" panose="02010600030101010101" pitchFamily="2" charset="-122"/>
                          <a:cs typeface="Times New Roman" panose="02020603050405020304" pitchFamily="18" charset="0"/>
                        </a:rPr>
                        <a:t>0</a:t>
                      </a:r>
                      <a:endParaRPr lang="zh-CN" sz="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59707" marR="59707"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800" b="1" i="1" kern="100" dirty="0">
                          <a:effectLst/>
                          <a:latin typeface="Times New Roman" panose="02020603050405020304" pitchFamily="18" charset="0"/>
                          <a:ea typeface="宋体" panose="02010600030101010101" pitchFamily="2" charset="-122"/>
                          <a:cs typeface="Times New Roman" panose="02020603050405020304" pitchFamily="18" charset="0"/>
                        </a:rPr>
                        <a:t>RMES</a:t>
                      </a:r>
                      <a:endParaRPr lang="zh-CN" sz="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59707" marR="59707" marT="0" marB="0" anchor="ctr">
                    <a:lnL>
                      <a:noFill/>
                    </a:lnL>
                    <a:lnR>
                      <a:noFill/>
                    </a:lnR>
                    <a:lnT w="19050" cap="flat" cmpd="sng" algn="ctr">
                      <a:solidFill>
                        <a:srgbClr val="000000"/>
                      </a:solidFill>
                      <a:prstDash val="solid"/>
                      <a:round/>
                      <a:headEnd type="none" w="med" len="med"/>
                      <a:tailEnd type="none" w="med" len="med"/>
                    </a:lnT>
                    <a:lnB>
                      <a:noFill/>
                    </a:lnB>
                  </a:tcPr>
                </a:tc>
                <a:tc>
                  <a:txBody>
                    <a:bodyPr/>
                    <a:lstStyle/>
                    <a:p>
                      <a:pPr algn="ctr">
                        <a:spcAft>
                          <a:spcPts val="0"/>
                        </a:spcAft>
                      </a:pPr>
                      <a:r>
                        <a:rPr lang="en-US" sz="800" kern="100">
                          <a:effectLst/>
                          <a:latin typeface="Times New Roman" panose="02020603050405020304" pitchFamily="18" charset="0"/>
                          <a:ea typeface="宋体" panose="02010600030101010101" pitchFamily="2" charset="-122"/>
                          <a:cs typeface="Times New Roman" panose="02020603050405020304" pitchFamily="18" charset="0"/>
                        </a:rPr>
                        <a:t>2.183</a:t>
                      </a:r>
                      <a:endParaRPr lang="zh-CN" sz="800" kern="100">
                        <a:effectLst/>
                        <a:latin typeface="等线" panose="02010600030101010101" pitchFamily="2" charset="-122"/>
                        <a:ea typeface="等线" panose="02010600030101010101" pitchFamily="2" charset="-122"/>
                        <a:cs typeface="Times New Roman" panose="02020603050405020304" pitchFamily="18" charset="0"/>
                      </a:endParaRPr>
                    </a:p>
                  </a:txBody>
                  <a:tcPr marL="59707" marR="59707" marT="0" marB="0" anchor="ctr">
                    <a:lnL>
                      <a:noFill/>
                    </a:lnL>
                    <a:lnR>
                      <a:noFill/>
                    </a:lnR>
                    <a:lnT w="19050" cap="flat" cmpd="sng" algn="ctr">
                      <a:solidFill>
                        <a:srgbClr val="000000"/>
                      </a:solidFill>
                      <a:prstDash val="solid"/>
                      <a:round/>
                      <a:headEnd type="none" w="med" len="med"/>
                      <a:tailEnd type="none" w="med" len="med"/>
                    </a:lnT>
                    <a:lnB>
                      <a:noFill/>
                    </a:lnB>
                  </a:tcPr>
                </a:tc>
                <a:tc>
                  <a:txBody>
                    <a:bodyPr/>
                    <a:lstStyle/>
                    <a:p>
                      <a:pPr algn="ctr">
                        <a:spcAft>
                          <a:spcPts val="0"/>
                        </a:spcAft>
                      </a:pPr>
                      <a:r>
                        <a:rPr lang="en-US" sz="800" kern="100">
                          <a:effectLst/>
                          <a:latin typeface="Times New Roman" panose="02020603050405020304" pitchFamily="18" charset="0"/>
                          <a:ea typeface="宋体" panose="02010600030101010101" pitchFamily="2" charset="-122"/>
                          <a:cs typeface="Times New Roman" panose="02020603050405020304" pitchFamily="18" charset="0"/>
                        </a:rPr>
                        <a:t>0.271</a:t>
                      </a:r>
                      <a:endParaRPr lang="zh-CN" sz="800" kern="100">
                        <a:effectLst/>
                        <a:latin typeface="等线" panose="02010600030101010101" pitchFamily="2" charset="-122"/>
                        <a:ea typeface="等线" panose="02010600030101010101" pitchFamily="2" charset="-122"/>
                        <a:cs typeface="Times New Roman" panose="02020603050405020304" pitchFamily="18" charset="0"/>
                      </a:endParaRPr>
                    </a:p>
                  </a:txBody>
                  <a:tcPr marL="59707" marR="59707" marT="0" marB="0" anchor="ctr">
                    <a:lnL>
                      <a:noFill/>
                    </a:lnL>
                    <a:lnR>
                      <a:noFill/>
                    </a:lnR>
                    <a:lnT w="19050" cap="flat" cmpd="sng" algn="ctr">
                      <a:solidFill>
                        <a:srgbClr val="000000"/>
                      </a:solidFill>
                      <a:prstDash val="solid"/>
                      <a:round/>
                      <a:headEnd type="none" w="med" len="med"/>
                      <a:tailEnd type="none" w="med" len="med"/>
                    </a:lnT>
                    <a:lnB>
                      <a:noFill/>
                    </a:lnB>
                  </a:tcPr>
                </a:tc>
                <a:tc>
                  <a:txBody>
                    <a:bodyPr/>
                    <a:lstStyle/>
                    <a:p>
                      <a:pPr algn="ctr">
                        <a:spcAft>
                          <a:spcPts val="0"/>
                        </a:spcAft>
                      </a:pPr>
                      <a:r>
                        <a:rPr lang="en-US" sz="800" kern="100">
                          <a:effectLst/>
                          <a:latin typeface="Times New Roman" panose="02020603050405020304" pitchFamily="18" charset="0"/>
                          <a:ea typeface="宋体" panose="02010600030101010101" pitchFamily="2" charset="-122"/>
                          <a:cs typeface="Times New Roman" panose="02020603050405020304" pitchFamily="18" charset="0"/>
                        </a:rPr>
                        <a:t>0.211</a:t>
                      </a:r>
                      <a:endParaRPr lang="zh-CN" sz="800" kern="100">
                        <a:effectLst/>
                        <a:latin typeface="等线" panose="02010600030101010101" pitchFamily="2" charset="-122"/>
                        <a:ea typeface="等线" panose="02010600030101010101" pitchFamily="2" charset="-122"/>
                        <a:cs typeface="Times New Roman" panose="02020603050405020304" pitchFamily="18" charset="0"/>
                      </a:endParaRPr>
                    </a:p>
                  </a:txBody>
                  <a:tcPr marL="59707" marR="59707" marT="0" marB="0" anchor="ctr">
                    <a:lnL>
                      <a:noFill/>
                    </a:lnL>
                    <a:lnR>
                      <a:noFill/>
                    </a:lnR>
                    <a:lnT w="19050" cap="flat" cmpd="sng" algn="ctr">
                      <a:solidFill>
                        <a:srgbClr val="000000"/>
                      </a:solidFill>
                      <a:prstDash val="solid"/>
                      <a:round/>
                      <a:headEnd type="none" w="med" len="med"/>
                      <a:tailEnd type="none" w="med" len="med"/>
                    </a:lnT>
                    <a:lnB>
                      <a:noFill/>
                    </a:lnB>
                  </a:tcPr>
                </a:tc>
                <a:tc>
                  <a:txBody>
                    <a:bodyPr/>
                    <a:lstStyle/>
                    <a:p>
                      <a:pPr algn="ctr">
                        <a:spcAft>
                          <a:spcPts val="0"/>
                        </a:spcAft>
                      </a:pPr>
                      <a:r>
                        <a:rPr lang="en-US" sz="800" kern="100">
                          <a:effectLst/>
                          <a:latin typeface="Times New Roman" panose="02020603050405020304" pitchFamily="18" charset="0"/>
                          <a:ea typeface="宋体" panose="02010600030101010101" pitchFamily="2" charset="-122"/>
                          <a:cs typeface="Times New Roman" panose="02020603050405020304" pitchFamily="18" charset="0"/>
                        </a:rPr>
                        <a:t>0.172</a:t>
                      </a:r>
                      <a:endParaRPr lang="zh-CN" sz="800" kern="100">
                        <a:effectLst/>
                        <a:latin typeface="等线" panose="02010600030101010101" pitchFamily="2" charset="-122"/>
                        <a:ea typeface="等线" panose="02010600030101010101" pitchFamily="2" charset="-122"/>
                        <a:cs typeface="Times New Roman" panose="02020603050405020304" pitchFamily="18" charset="0"/>
                      </a:endParaRPr>
                    </a:p>
                  </a:txBody>
                  <a:tcPr marL="59707" marR="59707" marT="0" marB="0" anchor="ctr">
                    <a:lnL>
                      <a:noFill/>
                    </a:lnL>
                    <a:lnR>
                      <a:noFill/>
                    </a:lnR>
                    <a:lnT w="19050" cap="flat" cmpd="sng" algn="ctr">
                      <a:solidFill>
                        <a:srgbClr val="000000"/>
                      </a:solidFill>
                      <a:prstDash val="solid"/>
                      <a:round/>
                      <a:headEnd type="none" w="med" len="med"/>
                      <a:tailEnd type="none" w="med" len="med"/>
                    </a:lnT>
                    <a:lnB>
                      <a:noFill/>
                    </a:lnB>
                  </a:tcPr>
                </a:tc>
                <a:tc>
                  <a:txBody>
                    <a:bodyPr/>
                    <a:lstStyle/>
                    <a:p>
                      <a:pPr algn="ctr">
                        <a:spcAft>
                          <a:spcPts val="0"/>
                        </a:spcAft>
                      </a:pPr>
                      <a:r>
                        <a:rPr lang="en-US" sz="800" b="1" kern="100" dirty="0">
                          <a:solidFill>
                            <a:srgbClr val="C00000"/>
                          </a:solidFill>
                          <a:effectLst/>
                          <a:latin typeface="Times New Roman" panose="02020603050405020304" pitchFamily="18" charset="0"/>
                          <a:ea typeface="宋体" panose="02010600030101010101" pitchFamily="2" charset="-122"/>
                          <a:cs typeface="Times New Roman" panose="02020603050405020304" pitchFamily="18" charset="0"/>
                        </a:rPr>
                        <a:t>4.54E-05</a:t>
                      </a:r>
                      <a:endParaRPr lang="zh-CN" sz="800" kern="100" dirty="0">
                        <a:solidFill>
                          <a:srgbClr val="C00000"/>
                        </a:solidFill>
                        <a:effectLst/>
                        <a:latin typeface="等线" panose="02010600030101010101" pitchFamily="2" charset="-122"/>
                        <a:ea typeface="等线" panose="02010600030101010101" pitchFamily="2" charset="-122"/>
                        <a:cs typeface="Times New Roman" panose="02020603050405020304" pitchFamily="18" charset="0"/>
                      </a:endParaRPr>
                    </a:p>
                  </a:txBody>
                  <a:tcPr marL="59707" marR="59707" marT="0" marB="0" anchor="ctr">
                    <a:lnL>
                      <a:noFill/>
                    </a:lnL>
                    <a:lnR>
                      <a:noFill/>
                    </a:lnR>
                    <a:lnT w="190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2951998813"/>
                  </a:ext>
                </a:extLst>
              </a:tr>
              <a:tr h="154329">
                <a:tc vMerge="1">
                  <a:txBody>
                    <a:bodyPr/>
                    <a:lstStyle/>
                    <a:p>
                      <a:endParaRPr lang="zh-CN" altLang="en-US"/>
                    </a:p>
                  </a:txBody>
                  <a:tcPr/>
                </a:tc>
                <a:tc>
                  <a:txBody>
                    <a:bodyPr/>
                    <a:lstStyle/>
                    <a:p>
                      <a:pPr algn="ctr">
                        <a:spcAft>
                          <a:spcPts val="0"/>
                        </a:spcAft>
                      </a:pPr>
                      <a:r>
                        <a:rPr lang="en-US" sz="800" b="1" i="1" kern="100">
                          <a:effectLst/>
                          <a:latin typeface="Times New Roman" panose="02020603050405020304" pitchFamily="18" charset="0"/>
                          <a:ea typeface="宋体" panose="02010600030101010101" pitchFamily="2" charset="-122"/>
                          <a:cs typeface="Times New Roman" panose="02020603050405020304" pitchFamily="18" charset="0"/>
                        </a:rPr>
                        <a:t>angErr</a:t>
                      </a:r>
                      <a:endParaRPr lang="zh-CN" sz="800" kern="100">
                        <a:effectLst/>
                        <a:latin typeface="等线" panose="02010600030101010101" pitchFamily="2" charset="-122"/>
                        <a:ea typeface="等线" panose="02010600030101010101" pitchFamily="2" charset="-122"/>
                        <a:cs typeface="Times New Roman" panose="02020603050405020304" pitchFamily="18" charset="0"/>
                      </a:endParaRPr>
                    </a:p>
                  </a:txBody>
                  <a:tcPr marL="59707" marR="59707" marT="0" marB="0" anchor="ctr">
                    <a:lnL>
                      <a:noFill/>
                    </a:lnL>
                    <a:lnR>
                      <a:noFill/>
                    </a:lnR>
                    <a:lnT>
                      <a:noFill/>
                    </a:lnT>
                    <a:lnB>
                      <a:noFill/>
                    </a:lnB>
                  </a:tcPr>
                </a:tc>
                <a:tc>
                  <a:txBody>
                    <a:bodyPr/>
                    <a:lstStyle/>
                    <a:p>
                      <a:pPr algn="ctr">
                        <a:spcAft>
                          <a:spcPts val="0"/>
                        </a:spcAft>
                      </a:pPr>
                      <a:r>
                        <a:rPr lang="en-US" sz="800" kern="100">
                          <a:effectLst/>
                          <a:latin typeface="Times New Roman" panose="02020603050405020304" pitchFamily="18" charset="0"/>
                          <a:ea typeface="宋体" panose="02010600030101010101" pitchFamily="2" charset="-122"/>
                          <a:cs typeface="Times New Roman" panose="02020603050405020304" pitchFamily="18" charset="0"/>
                        </a:rPr>
                        <a:t>0.117</a:t>
                      </a:r>
                      <a:endParaRPr lang="zh-CN" sz="800" kern="100">
                        <a:effectLst/>
                        <a:latin typeface="等线" panose="02010600030101010101" pitchFamily="2" charset="-122"/>
                        <a:ea typeface="等线" panose="02010600030101010101" pitchFamily="2" charset="-122"/>
                        <a:cs typeface="Times New Roman" panose="02020603050405020304" pitchFamily="18" charset="0"/>
                      </a:endParaRPr>
                    </a:p>
                  </a:txBody>
                  <a:tcPr marL="59707" marR="59707" marT="0" marB="0" anchor="ctr">
                    <a:lnL>
                      <a:noFill/>
                    </a:lnL>
                    <a:lnR>
                      <a:noFill/>
                    </a:lnR>
                    <a:lnT>
                      <a:noFill/>
                    </a:lnT>
                    <a:lnB>
                      <a:noFill/>
                    </a:lnB>
                  </a:tcPr>
                </a:tc>
                <a:tc>
                  <a:txBody>
                    <a:bodyPr/>
                    <a:lstStyle/>
                    <a:p>
                      <a:pPr algn="ctr">
                        <a:spcAft>
                          <a:spcPts val="0"/>
                        </a:spcAft>
                      </a:pPr>
                      <a:r>
                        <a:rPr lang="en-US" sz="800" kern="100">
                          <a:effectLst/>
                          <a:latin typeface="Times New Roman" panose="02020603050405020304" pitchFamily="18" charset="0"/>
                          <a:ea typeface="宋体" panose="02010600030101010101" pitchFamily="2" charset="-122"/>
                          <a:cs typeface="Times New Roman" panose="02020603050405020304" pitchFamily="18" charset="0"/>
                        </a:rPr>
                        <a:t>0.001</a:t>
                      </a:r>
                      <a:endParaRPr lang="zh-CN" sz="800" kern="100">
                        <a:effectLst/>
                        <a:latin typeface="等线" panose="02010600030101010101" pitchFamily="2" charset="-122"/>
                        <a:ea typeface="等线" panose="02010600030101010101" pitchFamily="2" charset="-122"/>
                        <a:cs typeface="Times New Roman" panose="02020603050405020304" pitchFamily="18" charset="0"/>
                      </a:endParaRPr>
                    </a:p>
                  </a:txBody>
                  <a:tcPr marL="59707" marR="59707" marT="0" marB="0" anchor="ctr">
                    <a:lnL>
                      <a:noFill/>
                    </a:lnL>
                    <a:lnR>
                      <a:noFill/>
                    </a:lnR>
                    <a:lnT>
                      <a:noFill/>
                    </a:lnT>
                    <a:lnB>
                      <a:noFill/>
                    </a:lnB>
                  </a:tcPr>
                </a:tc>
                <a:tc>
                  <a:txBody>
                    <a:bodyPr/>
                    <a:lstStyle/>
                    <a:p>
                      <a:pPr algn="ctr">
                        <a:spcAft>
                          <a:spcPts val="0"/>
                        </a:spcAft>
                      </a:pPr>
                      <a:r>
                        <a:rPr lang="en-US" sz="800" kern="100">
                          <a:effectLst/>
                          <a:latin typeface="Times New Roman" panose="02020603050405020304" pitchFamily="18" charset="0"/>
                          <a:ea typeface="宋体" panose="02010600030101010101" pitchFamily="2" charset="-122"/>
                          <a:cs typeface="Times New Roman" panose="02020603050405020304" pitchFamily="18" charset="0"/>
                        </a:rPr>
                        <a:t>0</a:t>
                      </a:r>
                      <a:endParaRPr lang="zh-CN" sz="800" kern="100">
                        <a:effectLst/>
                        <a:latin typeface="等线" panose="02010600030101010101" pitchFamily="2" charset="-122"/>
                        <a:ea typeface="等线" panose="02010600030101010101" pitchFamily="2" charset="-122"/>
                        <a:cs typeface="Times New Roman" panose="02020603050405020304" pitchFamily="18" charset="0"/>
                      </a:endParaRPr>
                    </a:p>
                  </a:txBody>
                  <a:tcPr marL="59707" marR="59707" marT="0" marB="0" anchor="ctr">
                    <a:lnL>
                      <a:noFill/>
                    </a:lnL>
                    <a:lnR>
                      <a:noFill/>
                    </a:lnR>
                    <a:lnT>
                      <a:noFill/>
                    </a:lnT>
                    <a:lnB>
                      <a:noFill/>
                    </a:lnB>
                  </a:tcPr>
                </a:tc>
                <a:tc>
                  <a:txBody>
                    <a:bodyPr/>
                    <a:lstStyle/>
                    <a:p>
                      <a:pPr algn="ctr">
                        <a:spcAft>
                          <a:spcPts val="0"/>
                        </a:spcAft>
                      </a:pPr>
                      <a:r>
                        <a:rPr lang="en-US" sz="800" kern="100">
                          <a:effectLst/>
                          <a:latin typeface="Times New Roman" panose="02020603050405020304" pitchFamily="18" charset="0"/>
                          <a:ea typeface="宋体" panose="02010600030101010101" pitchFamily="2" charset="-122"/>
                          <a:cs typeface="Times New Roman" panose="02020603050405020304" pitchFamily="18" charset="0"/>
                        </a:rPr>
                        <a:t>0</a:t>
                      </a:r>
                      <a:endParaRPr lang="zh-CN" sz="800" kern="100">
                        <a:effectLst/>
                        <a:latin typeface="等线" panose="02010600030101010101" pitchFamily="2" charset="-122"/>
                        <a:ea typeface="等线" panose="02010600030101010101" pitchFamily="2" charset="-122"/>
                        <a:cs typeface="Times New Roman" panose="02020603050405020304" pitchFamily="18" charset="0"/>
                      </a:endParaRPr>
                    </a:p>
                  </a:txBody>
                  <a:tcPr marL="59707" marR="59707" marT="0" marB="0" anchor="ctr">
                    <a:lnL>
                      <a:noFill/>
                    </a:lnL>
                    <a:lnR>
                      <a:noFill/>
                    </a:lnR>
                    <a:lnT>
                      <a:noFill/>
                    </a:lnT>
                    <a:lnB>
                      <a:noFill/>
                    </a:lnB>
                  </a:tcPr>
                </a:tc>
                <a:tc>
                  <a:txBody>
                    <a:bodyPr/>
                    <a:lstStyle/>
                    <a:p>
                      <a:pPr algn="ctr">
                        <a:spcAft>
                          <a:spcPts val="0"/>
                        </a:spcAft>
                      </a:pPr>
                      <a:r>
                        <a:rPr lang="en-US" sz="800" b="1" kern="100" dirty="0">
                          <a:solidFill>
                            <a:srgbClr val="C00000"/>
                          </a:solidFill>
                          <a:effectLst/>
                          <a:latin typeface="Times New Roman" panose="02020603050405020304" pitchFamily="18" charset="0"/>
                          <a:ea typeface="宋体" panose="02010600030101010101" pitchFamily="2" charset="-122"/>
                          <a:cs typeface="Times New Roman" panose="02020603050405020304" pitchFamily="18" charset="0"/>
                        </a:rPr>
                        <a:t>0</a:t>
                      </a:r>
                      <a:endParaRPr lang="zh-CN" sz="800" kern="100" dirty="0">
                        <a:solidFill>
                          <a:srgbClr val="C00000"/>
                        </a:solidFill>
                        <a:effectLst/>
                        <a:latin typeface="等线" panose="02010600030101010101" pitchFamily="2" charset="-122"/>
                        <a:ea typeface="等线" panose="02010600030101010101" pitchFamily="2" charset="-122"/>
                        <a:cs typeface="Times New Roman" panose="02020603050405020304" pitchFamily="18" charset="0"/>
                      </a:endParaRPr>
                    </a:p>
                  </a:txBody>
                  <a:tcPr marL="59707" marR="59707" marT="0" marB="0" anchor="ctr">
                    <a:lnL>
                      <a:noFill/>
                    </a:lnL>
                    <a:lnR>
                      <a:noFill/>
                    </a:lnR>
                    <a:lnT>
                      <a:noFill/>
                    </a:lnT>
                    <a:lnB>
                      <a:noFill/>
                    </a:lnB>
                  </a:tcPr>
                </a:tc>
                <a:extLst>
                  <a:ext uri="{0D108BD9-81ED-4DB2-BD59-A6C34878D82A}">
                    <a16:rowId xmlns:a16="http://schemas.microsoft.com/office/drawing/2014/main" val="926066701"/>
                  </a:ext>
                </a:extLst>
              </a:tr>
              <a:tr h="154329">
                <a:tc vMerge="1">
                  <a:txBody>
                    <a:bodyPr/>
                    <a:lstStyle/>
                    <a:p>
                      <a:endParaRPr lang="zh-CN" altLang="en-US"/>
                    </a:p>
                  </a:txBody>
                  <a:tcPr/>
                </a:tc>
                <a:tc>
                  <a:txBody>
                    <a:bodyPr/>
                    <a:lstStyle/>
                    <a:p>
                      <a:pPr algn="ctr">
                        <a:spcAft>
                          <a:spcPts val="0"/>
                        </a:spcAft>
                      </a:pPr>
                      <a:r>
                        <a:rPr lang="en-US" sz="800" b="1" i="1" kern="100" dirty="0" err="1">
                          <a:effectLst/>
                          <a:latin typeface="Times New Roman" panose="02020603050405020304" pitchFamily="18" charset="0"/>
                          <a:ea typeface="宋体" panose="02010600030101010101" pitchFamily="2" charset="-122"/>
                          <a:cs typeface="Times New Roman" panose="02020603050405020304" pitchFamily="18" charset="0"/>
                        </a:rPr>
                        <a:t>trErr</a:t>
                      </a:r>
                      <a:endParaRPr lang="zh-CN" sz="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59707" marR="59707"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800" kern="100">
                          <a:effectLst/>
                          <a:latin typeface="Times New Roman" panose="02020603050405020304" pitchFamily="18" charset="0"/>
                          <a:ea typeface="宋体" panose="02010600030101010101" pitchFamily="2" charset="-122"/>
                          <a:cs typeface="Times New Roman" panose="02020603050405020304" pitchFamily="18" charset="0"/>
                        </a:rPr>
                        <a:t>1.169</a:t>
                      </a:r>
                      <a:endParaRPr lang="zh-CN" sz="800" kern="100">
                        <a:effectLst/>
                        <a:latin typeface="等线" panose="02010600030101010101" pitchFamily="2" charset="-122"/>
                        <a:ea typeface="等线" panose="02010600030101010101" pitchFamily="2" charset="-122"/>
                        <a:cs typeface="Times New Roman" panose="02020603050405020304" pitchFamily="18" charset="0"/>
                      </a:endParaRPr>
                    </a:p>
                  </a:txBody>
                  <a:tcPr marL="59707" marR="59707"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800" kern="100">
                          <a:effectLst/>
                          <a:latin typeface="Times New Roman" panose="02020603050405020304" pitchFamily="18" charset="0"/>
                          <a:ea typeface="宋体" panose="02010600030101010101" pitchFamily="2" charset="-122"/>
                          <a:cs typeface="Times New Roman" panose="02020603050405020304" pitchFamily="18" charset="0"/>
                        </a:rPr>
                        <a:t>0.284</a:t>
                      </a:r>
                      <a:endParaRPr lang="zh-CN" sz="800" kern="100">
                        <a:effectLst/>
                        <a:latin typeface="等线" panose="02010600030101010101" pitchFamily="2" charset="-122"/>
                        <a:ea typeface="等线" panose="02010600030101010101" pitchFamily="2" charset="-122"/>
                        <a:cs typeface="Times New Roman" panose="02020603050405020304" pitchFamily="18" charset="0"/>
                      </a:endParaRPr>
                    </a:p>
                  </a:txBody>
                  <a:tcPr marL="59707" marR="59707"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800" kern="100">
                          <a:effectLst/>
                          <a:latin typeface="Times New Roman" panose="02020603050405020304" pitchFamily="18" charset="0"/>
                          <a:ea typeface="宋体" panose="02010600030101010101" pitchFamily="2" charset="-122"/>
                          <a:cs typeface="Times New Roman" panose="02020603050405020304" pitchFamily="18" charset="0"/>
                        </a:rPr>
                        <a:t>0.276</a:t>
                      </a:r>
                      <a:endParaRPr lang="zh-CN" sz="800" kern="100">
                        <a:effectLst/>
                        <a:latin typeface="等线" panose="02010600030101010101" pitchFamily="2" charset="-122"/>
                        <a:ea typeface="等线" panose="02010600030101010101" pitchFamily="2" charset="-122"/>
                        <a:cs typeface="Times New Roman" panose="02020603050405020304" pitchFamily="18" charset="0"/>
                      </a:endParaRPr>
                    </a:p>
                  </a:txBody>
                  <a:tcPr marL="59707" marR="59707"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800" kern="100">
                          <a:effectLst/>
                          <a:latin typeface="Times New Roman" panose="02020603050405020304" pitchFamily="18" charset="0"/>
                          <a:ea typeface="宋体" panose="02010600030101010101" pitchFamily="2" charset="-122"/>
                          <a:cs typeface="Times New Roman" panose="02020603050405020304" pitchFamily="18" charset="0"/>
                        </a:rPr>
                        <a:t>0.388</a:t>
                      </a:r>
                      <a:endParaRPr lang="zh-CN" sz="800" kern="100">
                        <a:effectLst/>
                        <a:latin typeface="等线" panose="02010600030101010101" pitchFamily="2" charset="-122"/>
                        <a:ea typeface="等线" panose="02010600030101010101" pitchFamily="2" charset="-122"/>
                        <a:cs typeface="Times New Roman" panose="02020603050405020304" pitchFamily="18" charset="0"/>
                      </a:endParaRPr>
                    </a:p>
                  </a:txBody>
                  <a:tcPr marL="59707" marR="59707"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800" b="1" kern="100" dirty="0">
                          <a:solidFill>
                            <a:srgbClr val="C00000"/>
                          </a:solidFill>
                          <a:effectLst/>
                          <a:latin typeface="Times New Roman" panose="02020603050405020304" pitchFamily="18" charset="0"/>
                          <a:ea typeface="宋体" panose="02010600030101010101" pitchFamily="2" charset="-122"/>
                          <a:cs typeface="Times New Roman" panose="02020603050405020304" pitchFamily="18" charset="0"/>
                        </a:rPr>
                        <a:t>4.59E-05</a:t>
                      </a:r>
                      <a:endParaRPr lang="zh-CN" sz="800" kern="100" dirty="0">
                        <a:solidFill>
                          <a:srgbClr val="C00000"/>
                        </a:solidFill>
                        <a:effectLst/>
                        <a:latin typeface="等线" panose="02010600030101010101" pitchFamily="2" charset="-122"/>
                        <a:ea typeface="等线" panose="02010600030101010101" pitchFamily="2" charset="-122"/>
                        <a:cs typeface="Times New Roman" panose="02020603050405020304" pitchFamily="18" charset="0"/>
                      </a:endParaRPr>
                    </a:p>
                  </a:txBody>
                  <a:tcPr marL="59707" marR="59707" marT="0" marB="0" anchor="ctr">
                    <a:lnL>
                      <a:noFill/>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9536334"/>
                  </a:ext>
                </a:extLst>
              </a:tr>
              <a:tr h="154329">
                <a:tc rowSpan="3">
                  <a:txBody>
                    <a:bodyPr/>
                    <a:lstStyle/>
                    <a:p>
                      <a:pPr algn="ctr">
                        <a:spcAft>
                          <a:spcPts val="0"/>
                        </a:spcAft>
                      </a:pPr>
                      <a:r>
                        <a:rPr lang="en-US" sz="800" b="1" i="1" kern="100" dirty="0">
                          <a:effectLst/>
                          <a:latin typeface="Times New Roman" panose="02020603050405020304" pitchFamily="18" charset="0"/>
                          <a:ea typeface="宋体" panose="02010600030101010101" pitchFamily="2" charset="-122"/>
                          <a:cs typeface="Times New Roman" panose="02020603050405020304" pitchFamily="18" charset="0"/>
                        </a:rPr>
                        <a:t>1</a:t>
                      </a:r>
                      <a:endParaRPr lang="zh-CN" sz="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59707" marR="59707"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800" b="1" i="1" kern="100">
                          <a:effectLst/>
                          <a:latin typeface="Times New Roman" panose="02020603050405020304" pitchFamily="18" charset="0"/>
                          <a:ea typeface="宋体" panose="02010600030101010101" pitchFamily="2" charset="-122"/>
                          <a:cs typeface="Times New Roman" panose="02020603050405020304" pitchFamily="18" charset="0"/>
                        </a:rPr>
                        <a:t>RMES</a:t>
                      </a:r>
                      <a:endParaRPr lang="zh-CN" sz="800" kern="100">
                        <a:effectLst/>
                        <a:latin typeface="等线" panose="02010600030101010101" pitchFamily="2" charset="-122"/>
                        <a:ea typeface="等线" panose="02010600030101010101" pitchFamily="2" charset="-122"/>
                        <a:cs typeface="Times New Roman" panose="02020603050405020304" pitchFamily="18" charset="0"/>
                      </a:endParaRPr>
                    </a:p>
                  </a:txBody>
                  <a:tcPr marL="59707" marR="59707"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spcAft>
                          <a:spcPts val="0"/>
                        </a:spcAft>
                      </a:pPr>
                      <a:r>
                        <a:rPr lang="en-US" sz="800" kern="100">
                          <a:effectLst/>
                          <a:latin typeface="Times New Roman" panose="02020603050405020304" pitchFamily="18" charset="0"/>
                          <a:ea typeface="宋体" panose="02010600030101010101" pitchFamily="2" charset="-122"/>
                          <a:cs typeface="Times New Roman" panose="02020603050405020304" pitchFamily="18" charset="0"/>
                        </a:rPr>
                        <a:t>3.767</a:t>
                      </a:r>
                      <a:endParaRPr lang="zh-CN" sz="800" kern="100">
                        <a:effectLst/>
                        <a:latin typeface="等线" panose="02010600030101010101" pitchFamily="2" charset="-122"/>
                        <a:ea typeface="等线" panose="02010600030101010101" pitchFamily="2" charset="-122"/>
                        <a:cs typeface="Times New Roman" panose="02020603050405020304" pitchFamily="18" charset="0"/>
                      </a:endParaRPr>
                    </a:p>
                  </a:txBody>
                  <a:tcPr marL="59707" marR="59707"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spcAft>
                          <a:spcPts val="0"/>
                        </a:spcAft>
                      </a:pPr>
                      <a:r>
                        <a:rPr lang="en-US" sz="800" kern="100">
                          <a:effectLst/>
                          <a:latin typeface="Times New Roman" panose="02020603050405020304" pitchFamily="18" charset="0"/>
                          <a:ea typeface="宋体" panose="02010600030101010101" pitchFamily="2" charset="-122"/>
                          <a:cs typeface="Times New Roman" panose="02020603050405020304" pitchFamily="18" charset="0"/>
                        </a:rPr>
                        <a:t>0.292</a:t>
                      </a:r>
                      <a:endParaRPr lang="zh-CN" sz="800" kern="100">
                        <a:effectLst/>
                        <a:latin typeface="等线" panose="02010600030101010101" pitchFamily="2" charset="-122"/>
                        <a:ea typeface="等线" panose="02010600030101010101" pitchFamily="2" charset="-122"/>
                        <a:cs typeface="Times New Roman" panose="02020603050405020304" pitchFamily="18" charset="0"/>
                      </a:endParaRPr>
                    </a:p>
                  </a:txBody>
                  <a:tcPr marL="59707" marR="59707"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spcAft>
                          <a:spcPts val="0"/>
                        </a:spcAft>
                      </a:pPr>
                      <a:r>
                        <a:rPr lang="en-US" sz="800" kern="100">
                          <a:effectLst/>
                          <a:latin typeface="Times New Roman" panose="02020603050405020304" pitchFamily="18" charset="0"/>
                          <a:ea typeface="宋体" panose="02010600030101010101" pitchFamily="2" charset="-122"/>
                          <a:cs typeface="Times New Roman" panose="02020603050405020304" pitchFamily="18" charset="0"/>
                        </a:rPr>
                        <a:t>0.383</a:t>
                      </a:r>
                      <a:endParaRPr lang="zh-CN" sz="800" kern="100">
                        <a:effectLst/>
                        <a:latin typeface="等线" panose="02010600030101010101" pitchFamily="2" charset="-122"/>
                        <a:ea typeface="等线" panose="02010600030101010101" pitchFamily="2" charset="-122"/>
                        <a:cs typeface="Times New Roman" panose="02020603050405020304" pitchFamily="18" charset="0"/>
                      </a:endParaRPr>
                    </a:p>
                  </a:txBody>
                  <a:tcPr marL="59707" marR="59707"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spcAft>
                          <a:spcPts val="0"/>
                        </a:spcAft>
                      </a:pPr>
                      <a:r>
                        <a:rPr lang="en-US" sz="800" kern="100">
                          <a:effectLst/>
                          <a:latin typeface="Times New Roman" panose="02020603050405020304" pitchFamily="18" charset="0"/>
                          <a:ea typeface="宋体" panose="02010600030101010101" pitchFamily="2" charset="-122"/>
                          <a:cs typeface="Times New Roman" panose="02020603050405020304" pitchFamily="18" charset="0"/>
                        </a:rPr>
                        <a:t>0.359</a:t>
                      </a:r>
                      <a:endParaRPr lang="zh-CN" sz="800" kern="100">
                        <a:effectLst/>
                        <a:latin typeface="等线" panose="02010600030101010101" pitchFamily="2" charset="-122"/>
                        <a:ea typeface="等线" panose="02010600030101010101" pitchFamily="2" charset="-122"/>
                        <a:cs typeface="Times New Roman" panose="02020603050405020304" pitchFamily="18" charset="0"/>
                      </a:endParaRPr>
                    </a:p>
                  </a:txBody>
                  <a:tcPr marL="59707" marR="59707"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spcAft>
                          <a:spcPts val="0"/>
                        </a:spcAft>
                      </a:pPr>
                      <a:r>
                        <a:rPr lang="en-US" sz="800" b="1" kern="100" dirty="0">
                          <a:solidFill>
                            <a:srgbClr val="C00000"/>
                          </a:solidFill>
                          <a:effectLst/>
                          <a:latin typeface="Times New Roman" panose="02020603050405020304" pitchFamily="18" charset="0"/>
                          <a:ea typeface="宋体" panose="02010600030101010101" pitchFamily="2" charset="-122"/>
                          <a:cs typeface="Times New Roman" panose="02020603050405020304" pitchFamily="18" charset="0"/>
                        </a:rPr>
                        <a:t>3.41E-04</a:t>
                      </a:r>
                      <a:endParaRPr lang="zh-CN" sz="800" kern="100" dirty="0">
                        <a:solidFill>
                          <a:srgbClr val="C00000"/>
                        </a:solidFill>
                        <a:effectLst/>
                        <a:latin typeface="等线" panose="02010600030101010101" pitchFamily="2" charset="-122"/>
                        <a:ea typeface="等线" panose="02010600030101010101" pitchFamily="2" charset="-122"/>
                        <a:cs typeface="Times New Roman" panose="02020603050405020304" pitchFamily="18" charset="0"/>
                      </a:endParaRPr>
                    </a:p>
                  </a:txBody>
                  <a:tcPr marL="59707" marR="59707" marT="0" marB="0" anchor="ctr">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2928988032"/>
                  </a:ext>
                </a:extLst>
              </a:tr>
              <a:tr h="154329">
                <a:tc vMerge="1">
                  <a:txBody>
                    <a:bodyPr/>
                    <a:lstStyle/>
                    <a:p>
                      <a:endParaRPr lang="zh-CN" altLang="en-US"/>
                    </a:p>
                  </a:txBody>
                  <a:tcPr/>
                </a:tc>
                <a:tc>
                  <a:txBody>
                    <a:bodyPr/>
                    <a:lstStyle/>
                    <a:p>
                      <a:pPr algn="ctr">
                        <a:spcAft>
                          <a:spcPts val="0"/>
                        </a:spcAft>
                      </a:pPr>
                      <a:r>
                        <a:rPr lang="en-US" sz="800" b="1" i="1" kern="100">
                          <a:effectLst/>
                          <a:latin typeface="Times New Roman" panose="02020603050405020304" pitchFamily="18" charset="0"/>
                          <a:ea typeface="宋体" panose="02010600030101010101" pitchFamily="2" charset="-122"/>
                          <a:cs typeface="Times New Roman" panose="02020603050405020304" pitchFamily="18" charset="0"/>
                        </a:rPr>
                        <a:t>angErr</a:t>
                      </a:r>
                      <a:endParaRPr lang="zh-CN" sz="800" kern="100">
                        <a:effectLst/>
                        <a:latin typeface="等线" panose="02010600030101010101" pitchFamily="2" charset="-122"/>
                        <a:ea typeface="等线" panose="02010600030101010101" pitchFamily="2" charset="-122"/>
                        <a:cs typeface="Times New Roman" panose="02020603050405020304" pitchFamily="18" charset="0"/>
                      </a:endParaRPr>
                    </a:p>
                  </a:txBody>
                  <a:tcPr marL="59707" marR="59707" marT="0" marB="0" anchor="ctr">
                    <a:lnL>
                      <a:noFill/>
                    </a:lnL>
                    <a:lnR>
                      <a:noFill/>
                    </a:lnR>
                    <a:lnT>
                      <a:noFill/>
                    </a:lnT>
                    <a:lnB>
                      <a:noFill/>
                    </a:lnB>
                  </a:tcPr>
                </a:tc>
                <a:tc>
                  <a:txBody>
                    <a:bodyPr/>
                    <a:lstStyle/>
                    <a:p>
                      <a:pPr algn="ctr">
                        <a:spcAft>
                          <a:spcPts val="0"/>
                        </a:spcAft>
                      </a:pPr>
                      <a:r>
                        <a:rPr lang="en-US" sz="800" kern="100" dirty="0">
                          <a:effectLst/>
                          <a:latin typeface="Times New Roman" panose="02020603050405020304" pitchFamily="18" charset="0"/>
                          <a:ea typeface="宋体" panose="02010600030101010101" pitchFamily="2" charset="-122"/>
                          <a:cs typeface="Times New Roman" panose="02020603050405020304" pitchFamily="18" charset="0"/>
                        </a:rPr>
                        <a:t>0.109</a:t>
                      </a:r>
                      <a:endParaRPr lang="zh-CN" sz="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59707" marR="59707" marT="0" marB="0" anchor="ctr">
                    <a:lnL>
                      <a:noFill/>
                    </a:lnL>
                    <a:lnR>
                      <a:noFill/>
                    </a:lnR>
                    <a:lnT>
                      <a:noFill/>
                    </a:lnT>
                    <a:lnB>
                      <a:noFill/>
                    </a:lnB>
                  </a:tcPr>
                </a:tc>
                <a:tc>
                  <a:txBody>
                    <a:bodyPr/>
                    <a:lstStyle/>
                    <a:p>
                      <a:pPr algn="ctr">
                        <a:spcAft>
                          <a:spcPts val="0"/>
                        </a:spcAft>
                      </a:pPr>
                      <a:r>
                        <a:rPr lang="en-US" sz="800" kern="100" dirty="0">
                          <a:effectLst/>
                          <a:latin typeface="Times New Roman" panose="02020603050405020304" pitchFamily="18" charset="0"/>
                          <a:ea typeface="宋体" panose="02010600030101010101" pitchFamily="2" charset="-122"/>
                          <a:cs typeface="Times New Roman" panose="02020603050405020304" pitchFamily="18" charset="0"/>
                        </a:rPr>
                        <a:t>0.001</a:t>
                      </a:r>
                      <a:endParaRPr lang="zh-CN" sz="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59707" marR="59707" marT="0" marB="0" anchor="ctr">
                    <a:lnL>
                      <a:noFill/>
                    </a:lnL>
                    <a:lnR>
                      <a:noFill/>
                    </a:lnR>
                    <a:lnT>
                      <a:noFill/>
                    </a:lnT>
                    <a:lnB>
                      <a:noFill/>
                    </a:lnB>
                  </a:tcPr>
                </a:tc>
                <a:tc>
                  <a:txBody>
                    <a:bodyPr/>
                    <a:lstStyle/>
                    <a:p>
                      <a:pPr algn="ctr">
                        <a:spcAft>
                          <a:spcPts val="0"/>
                        </a:spcAft>
                      </a:pPr>
                      <a:r>
                        <a:rPr lang="en-US" sz="800" b="1" kern="100" dirty="0">
                          <a:solidFill>
                            <a:srgbClr val="C00000"/>
                          </a:solidFill>
                          <a:effectLst/>
                          <a:latin typeface="Times New Roman" panose="02020603050405020304" pitchFamily="18" charset="0"/>
                          <a:ea typeface="宋体" panose="02010600030101010101" pitchFamily="2" charset="-122"/>
                          <a:cs typeface="Times New Roman" panose="02020603050405020304" pitchFamily="18" charset="0"/>
                        </a:rPr>
                        <a:t>0</a:t>
                      </a:r>
                      <a:endParaRPr lang="zh-CN" sz="800" kern="100" dirty="0">
                        <a:solidFill>
                          <a:srgbClr val="C00000"/>
                        </a:solidFill>
                        <a:effectLst/>
                        <a:latin typeface="等线" panose="02010600030101010101" pitchFamily="2" charset="-122"/>
                        <a:ea typeface="等线" panose="02010600030101010101" pitchFamily="2" charset="-122"/>
                        <a:cs typeface="Times New Roman" panose="02020603050405020304" pitchFamily="18" charset="0"/>
                      </a:endParaRPr>
                    </a:p>
                  </a:txBody>
                  <a:tcPr marL="59707" marR="59707" marT="0" marB="0" anchor="ctr">
                    <a:lnL>
                      <a:noFill/>
                    </a:lnL>
                    <a:lnR>
                      <a:noFill/>
                    </a:lnR>
                    <a:lnT>
                      <a:noFill/>
                    </a:lnT>
                    <a:lnB>
                      <a:noFill/>
                    </a:lnB>
                  </a:tcPr>
                </a:tc>
                <a:tc>
                  <a:txBody>
                    <a:bodyPr/>
                    <a:lstStyle/>
                    <a:p>
                      <a:pPr algn="ctr">
                        <a:spcAft>
                          <a:spcPts val="0"/>
                        </a:spcAft>
                      </a:pPr>
                      <a:r>
                        <a:rPr lang="en-US" sz="800" kern="100">
                          <a:effectLst/>
                          <a:latin typeface="Times New Roman" panose="02020603050405020304" pitchFamily="18" charset="0"/>
                          <a:ea typeface="宋体" panose="02010600030101010101" pitchFamily="2" charset="-122"/>
                          <a:cs typeface="Times New Roman" panose="02020603050405020304" pitchFamily="18" charset="0"/>
                        </a:rPr>
                        <a:t>0</a:t>
                      </a:r>
                      <a:endParaRPr lang="zh-CN" sz="800" kern="100">
                        <a:effectLst/>
                        <a:latin typeface="等线" panose="02010600030101010101" pitchFamily="2" charset="-122"/>
                        <a:ea typeface="等线" panose="02010600030101010101" pitchFamily="2" charset="-122"/>
                        <a:cs typeface="Times New Roman" panose="02020603050405020304" pitchFamily="18" charset="0"/>
                      </a:endParaRPr>
                    </a:p>
                  </a:txBody>
                  <a:tcPr marL="59707" marR="59707" marT="0" marB="0" anchor="ctr">
                    <a:lnL>
                      <a:noFill/>
                    </a:lnL>
                    <a:lnR>
                      <a:noFill/>
                    </a:lnR>
                    <a:lnT>
                      <a:noFill/>
                    </a:lnT>
                    <a:lnB>
                      <a:noFill/>
                    </a:lnB>
                  </a:tcPr>
                </a:tc>
                <a:tc>
                  <a:txBody>
                    <a:bodyPr/>
                    <a:lstStyle/>
                    <a:p>
                      <a:pPr algn="ctr">
                        <a:spcAft>
                          <a:spcPts val="0"/>
                        </a:spcAft>
                      </a:pPr>
                      <a:r>
                        <a:rPr lang="en-US" sz="800" kern="100">
                          <a:effectLst/>
                          <a:latin typeface="Times New Roman" panose="02020603050405020304" pitchFamily="18" charset="0"/>
                          <a:ea typeface="宋体" panose="02010600030101010101" pitchFamily="2" charset="-122"/>
                          <a:cs typeface="Times New Roman" panose="02020603050405020304" pitchFamily="18" charset="0"/>
                        </a:rPr>
                        <a:t>0</a:t>
                      </a:r>
                      <a:endParaRPr lang="zh-CN" sz="800" kern="100">
                        <a:effectLst/>
                        <a:latin typeface="等线" panose="02010600030101010101" pitchFamily="2" charset="-122"/>
                        <a:ea typeface="等线" panose="02010600030101010101" pitchFamily="2" charset="-122"/>
                        <a:cs typeface="Times New Roman" panose="02020603050405020304" pitchFamily="18" charset="0"/>
                      </a:endParaRPr>
                    </a:p>
                  </a:txBody>
                  <a:tcPr marL="59707" marR="59707" marT="0" marB="0" anchor="ctr">
                    <a:lnL>
                      <a:noFill/>
                    </a:lnL>
                    <a:lnR>
                      <a:noFill/>
                    </a:lnR>
                    <a:lnT>
                      <a:noFill/>
                    </a:lnT>
                    <a:lnB>
                      <a:noFill/>
                    </a:lnB>
                  </a:tcPr>
                </a:tc>
                <a:extLst>
                  <a:ext uri="{0D108BD9-81ED-4DB2-BD59-A6C34878D82A}">
                    <a16:rowId xmlns:a16="http://schemas.microsoft.com/office/drawing/2014/main" val="1752288793"/>
                  </a:ext>
                </a:extLst>
              </a:tr>
              <a:tr h="154329">
                <a:tc vMerge="1">
                  <a:txBody>
                    <a:bodyPr/>
                    <a:lstStyle/>
                    <a:p>
                      <a:endParaRPr lang="zh-CN" altLang="en-US"/>
                    </a:p>
                  </a:txBody>
                  <a:tcPr/>
                </a:tc>
                <a:tc>
                  <a:txBody>
                    <a:bodyPr/>
                    <a:lstStyle/>
                    <a:p>
                      <a:pPr algn="ctr">
                        <a:spcAft>
                          <a:spcPts val="0"/>
                        </a:spcAft>
                      </a:pPr>
                      <a:r>
                        <a:rPr lang="en-US" sz="800" b="1" i="1" kern="100">
                          <a:effectLst/>
                          <a:latin typeface="Times New Roman" panose="02020603050405020304" pitchFamily="18" charset="0"/>
                          <a:ea typeface="宋体" panose="02010600030101010101" pitchFamily="2" charset="-122"/>
                          <a:cs typeface="Times New Roman" panose="02020603050405020304" pitchFamily="18" charset="0"/>
                        </a:rPr>
                        <a:t>trErr</a:t>
                      </a:r>
                      <a:endParaRPr lang="zh-CN" sz="800" kern="100">
                        <a:effectLst/>
                        <a:latin typeface="等线" panose="02010600030101010101" pitchFamily="2" charset="-122"/>
                        <a:ea typeface="等线" panose="02010600030101010101" pitchFamily="2" charset="-122"/>
                        <a:cs typeface="Times New Roman" panose="02020603050405020304" pitchFamily="18" charset="0"/>
                      </a:endParaRPr>
                    </a:p>
                  </a:txBody>
                  <a:tcPr marL="59707" marR="59707"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800" kern="100" dirty="0">
                          <a:effectLst/>
                          <a:latin typeface="Times New Roman" panose="02020603050405020304" pitchFamily="18" charset="0"/>
                          <a:ea typeface="宋体" panose="02010600030101010101" pitchFamily="2" charset="-122"/>
                          <a:cs typeface="Times New Roman" panose="02020603050405020304" pitchFamily="18" charset="0"/>
                        </a:rPr>
                        <a:t>1.323</a:t>
                      </a:r>
                      <a:endParaRPr lang="zh-CN" sz="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59707" marR="59707"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800" kern="100">
                          <a:effectLst/>
                          <a:latin typeface="Times New Roman" panose="02020603050405020304" pitchFamily="18" charset="0"/>
                          <a:ea typeface="宋体" panose="02010600030101010101" pitchFamily="2" charset="-122"/>
                          <a:cs typeface="Times New Roman" panose="02020603050405020304" pitchFamily="18" charset="0"/>
                        </a:rPr>
                        <a:t>0.337</a:t>
                      </a:r>
                      <a:endParaRPr lang="zh-CN" sz="800" kern="100">
                        <a:effectLst/>
                        <a:latin typeface="等线" panose="02010600030101010101" pitchFamily="2" charset="-122"/>
                        <a:ea typeface="等线" panose="02010600030101010101" pitchFamily="2" charset="-122"/>
                        <a:cs typeface="Times New Roman" panose="02020603050405020304" pitchFamily="18" charset="0"/>
                      </a:endParaRPr>
                    </a:p>
                  </a:txBody>
                  <a:tcPr marL="59707" marR="59707"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800" kern="100">
                          <a:effectLst/>
                          <a:latin typeface="Times New Roman" panose="02020603050405020304" pitchFamily="18" charset="0"/>
                          <a:ea typeface="宋体" panose="02010600030101010101" pitchFamily="2" charset="-122"/>
                          <a:cs typeface="Times New Roman" panose="02020603050405020304" pitchFamily="18" charset="0"/>
                        </a:rPr>
                        <a:t>0.372</a:t>
                      </a:r>
                      <a:endParaRPr lang="zh-CN" sz="800" kern="100">
                        <a:effectLst/>
                        <a:latin typeface="等线" panose="02010600030101010101" pitchFamily="2" charset="-122"/>
                        <a:ea typeface="等线" panose="02010600030101010101" pitchFamily="2" charset="-122"/>
                        <a:cs typeface="Times New Roman" panose="02020603050405020304" pitchFamily="18" charset="0"/>
                      </a:endParaRPr>
                    </a:p>
                  </a:txBody>
                  <a:tcPr marL="59707" marR="59707"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800" kern="100">
                          <a:effectLst/>
                          <a:latin typeface="Times New Roman" panose="02020603050405020304" pitchFamily="18" charset="0"/>
                          <a:ea typeface="宋体" panose="02010600030101010101" pitchFamily="2" charset="-122"/>
                          <a:cs typeface="Times New Roman" panose="02020603050405020304" pitchFamily="18" charset="0"/>
                        </a:rPr>
                        <a:t>0.554</a:t>
                      </a:r>
                      <a:endParaRPr lang="zh-CN" sz="800" kern="100">
                        <a:effectLst/>
                        <a:latin typeface="等线" panose="02010600030101010101" pitchFamily="2" charset="-122"/>
                        <a:ea typeface="等线" panose="02010600030101010101" pitchFamily="2" charset="-122"/>
                        <a:cs typeface="Times New Roman" panose="02020603050405020304" pitchFamily="18" charset="0"/>
                      </a:endParaRPr>
                    </a:p>
                  </a:txBody>
                  <a:tcPr marL="59707" marR="59707"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800" b="1" kern="100" dirty="0">
                          <a:solidFill>
                            <a:srgbClr val="C00000"/>
                          </a:solidFill>
                          <a:effectLst/>
                          <a:latin typeface="Times New Roman" panose="02020603050405020304" pitchFamily="18" charset="0"/>
                          <a:ea typeface="宋体" panose="02010600030101010101" pitchFamily="2" charset="-122"/>
                          <a:cs typeface="Times New Roman" panose="02020603050405020304" pitchFamily="18" charset="0"/>
                        </a:rPr>
                        <a:t>0.001</a:t>
                      </a:r>
                      <a:endParaRPr lang="zh-CN" sz="800" kern="100" dirty="0">
                        <a:solidFill>
                          <a:srgbClr val="C00000"/>
                        </a:solidFill>
                        <a:effectLst/>
                        <a:latin typeface="等线" panose="02010600030101010101" pitchFamily="2" charset="-122"/>
                        <a:ea typeface="等线" panose="02010600030101010101" pitchFamily="2" charset="-122"/>
                        <a:cs typeface="Times New Roman" panose="02020603050405020304" pitchFamily="18" charset="0"/>
                      </a:endParaRPr>
                    </a:p>
                  </a:txBody>
                  <a:tcPr marL="59707" marR="59707" marT="0" marB="0" anchor="ctr">
                    <a:lnL>
                      <a:noFill/>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905231"/>
                  </a:ext>
                </a:extLst>
              </a:tr>
              <a:tr h="154329">
                <a:tc rowSpan="3">
                  <a:txBody>
                    <a:bodyPr/>
                    <a:lstStyle/>
                    <a:p>
                      <a:pPr algn="ctr">
                        <a:spcAft>
                          <a:spcPts val="0"/>
                        </a:spcAft>
                      </a:pPr>
                      <a:r>
                        <a:rPr lang="en-US" sz="800" b="1" i="1" kern="100" dirty="0">
                          <a:effectLst/>
                          <a:latin typeface="Times New Roman" panose="02020603050405020304" pitchFamily="18" charset="0"/>
                          <a:ea typeface="宋体" panose="02010600030101010101" pitchFamily="2" charset="-122"/>
                          <a:cs typeface="Times New Roman" panose="02020603050405020304" pitchFamily="18" charset="0"/>
                        </a:rPr>
                        <a:t>2</a:t>
                      </a:r>
                      <a:endParaRPr lang="zh-CN" sz="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59707" marR="59707"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800" b="1" i="1" kern="100">
                          <a:effectLst/>
                          <a:latin typeface="Times New Roman" panose="02020603050405020304" pitchFamily="18" charset="0"/>
                          <a:ea typeface="宋体" panose="02010600030101010101" pitchFamily="2" charset="-122"/>
                          <a:cs typeface="Times New Roman" panose="02020603050405020304" pitchFamily="18" charset="0"/>
                        </a:rPr>
                        <a:t>RMES</a:t>
                      </a:r>
                      <a:endParaRPr lang="zh-CN" sz="800" kern="100">
                        <a:effectLst/>
                        <a:latin typeface="等线" panose="02010600030101010101" pitchFamily="2" charset="-122"/>
                        <a:ea typeface="等线" panose="02010600030101010101" pitchFamily="2" charset="-122"/>
                        <a:cs typeface="Times New Roman" panose="02020603050405020304" pitchFamily="18" charset="0"/>
                      </a:endParaRPr>
                    </a:p>
                  </a:txBody>
                  <a:tcPr marL="59707" marR="59707"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spcAft>
                          <a:spcPts val="0"/>
                        </a:spcAft>
                      </a:pPr>
                      <a:r>
                        <a:rPr lang="en-US" sz="800" kern="100">
                          <a:effectLst/>
                          <a:latin typeface="Times New Roman" panose="02020603050405020304" pitchFamily="18" charset="0"/>
                          <a:ea typeface="宋体" panose="02010600030101010101" pitchFamily="2" charset="-122"/>
                          <a:cs typeface="Times New Roman" panose="02020603050405020304" pitchFamily="18" charset="0"/>
                        </a:rPr>
                        <a:t>3.557</a:t>
                      </a:r>
                      <a:endParaRPr lang="zh-CN" sz="800" kern="100">
                        <a:effectLst/>
                        <a:latin typeface="等线" panose="02010600030101010101" pitchFamily="2" charset="-122"/>
                        <a:ea typeface="等线" panose="02010600030101010101" pitchFamily="2" charset="-122"/>
                        <a:cs typeface="Times New Roman" panose="02020603050405020304" pitchFamily="18" charset="0"/>
                      </a:endParaRPr>
                    </a:p>
                  </a:txBody>
                  <a:tcPr marL="59707" marR="59707"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spcAft>
                          <a:spcPts val="0"/>
                        </a:spcAft>
                      </a:pPr>
                      <a:r>
                        <a:rPr lang="en-US" sz="800" kern="100">
                          <a:effectLst/>
                          <a:latin typeface="Times New Roman" panose="02020603050405020304" pitchFamily="18" charset="0"/>
                          <a:ea typeface="宋体" panose="02010600030101010101" pitchFamily="2" charset="-122"/>
                          <a:cs typeface="Times New Roman" panose="02020603050405020304" pitchFamily="18" charset="0"/>
                        </a:rPr>
                        <a:t>0.484</a:t>
                      </a:r>
                      <a:endParaRPr lang="zh-CN" sz="800" kern="100">
                        <a:effectLst/>
                        <a:latin typeface="等线" panose="02010600030101010101" pitchFamily="2" charset="-122"/>
                        <a:ea typeface="等线" panose="02010600030101010101" pitchFamily="2" charset="-122"/>
                        <a:cs typeface="Times New Roman" panose="02020603050405020304" pitchFamily="18" charset="0"/>
                      </a:endParaRPr>
                    </a:p>
                  </a:txBody>
                  <a:tcPr marL="59707" marR="59707"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spcAft>
                          <a:spcPts val="0"/>
                        </a:spcAft>
                      </a:pPr>
                      <a:r>
                        <a:rPr lang="en-US" sz="800" kern="100">
                          <a:effectLst/>
                          <a:latin typeface="Times New Roman" panose="02020603050405020304" pitchFamily="18" charset="0"/>
                          <a:ea typeface="宋体" panose="02010600030101010101" pitchFamily="2" charset="-122"/>
                          <a:cs typeface="Times New Roman" panose="02020603050405020304" pitchFamily="18" charset="0"/>
                        </a:rPr>
                        <a:t>0.35</a:t>
                      </a:r>
                      <a:endParaRPr lang="zh-CN" sz="800" kern="100">
                        <a:effectLst/>
                        <a:latin typeface="等线" panose="02010600030101010101" pitchFamily="2" charset="-122"/>
                        <a:ea typeface="等线" panose="02010600030101010101" pitchFamily="2" charset="-122"/>
                        <a:cs typeface="Times New Roman" panose="02020603050405020304" pitchFamily="18" charset="0"/>
                      </a:endParaRPr>
                    </a:p>
                  </a:txBody>
                  <a:tcPr marL="59707" marR="59707"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spcAft>
                          <a:spcPts val="0"/>
                        </a:spcAft>
                      </a:pPr>
                      <a:r>
                        <a:rPr lang="en-US" sz="800" kern="100">
                          <a:effectLst/>
                          <a:latin typeface="Times New Roman" panose="02020603050405020304" pitchFamily="18" charset="0"/>
                          <a:ea typeface="宋体" panose="02010600030101010101" pitchFamily="2" charset="-122"/>
                          <a:cs typeface="Times New Roman" panose="02020603050405020304" pitchFamily="18" charset="0"/>
                        </a:rPr>
                        <a:t>0.385</a:t>
                      </a:r>
                      <a:endParaRPr lang="zh-CN" sz="800" kern="100">
                        <a:effectLst/>
                        <a:latin typeface="等线" panose="02010600030101010101" pitchFamily="2" charset="-122"/>
                        <a:ea typeface="等线" panose="02010600030101010101" pitchFamily="2" charset="-122"/>
                        <a:cs typeface="Times New Roman" panose="02020603050405020304" pitchFamily="18" charset="0"/>
                      </a:endParaRPr>
                    </a:p>
                  </a:txBody>
                  <a:tcPr marL="59707" marR="59707"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spcAft>
                          <a:spcPts val="0"/>
                        </a:spcAft>
                      </a:pPr>
                      <a:r>
                        <a:rPr lang="en-US" sz="800" b="1" kern="100" dirty="0">
                          <a:solidFill>
                            <a:srgbClr val="C00000"/>
                          </a:solidFill>
                          <a:effectLst/>
                          <a:latin typeface="Times New Roman" panose="02020603050405020304" pitchFamily="18" charset="0"/>
                          <a:ea typeface="宋体" panose="02010600030101010101" pitchFamily="2" charset="-122"/>
                          <a:cs typeface="Times New Roman" panose="02020603050405020304" pitchFamily="18" charset="0"/>
                        </a:rPr>
                        <a:t>6.93E-05</a:t>
                      </a:r>
                      <a:endParaRPr lang="zh-CN" sz="800" kern="100" dirty="0">
                        <a:solidFill>
                          <a:srgbClr val="C00000"/>
                        </a:solidFill>
                        <a:effectLst/>
                        <a:latin typeface="等线" panose="02010600030101010101" pitchFamily="2" charset="-122"/>
                        <a:ea typeface="等线" panose="02010600030101010101" pitchFamily="2" charset="-122"/>
                        <a:cs typeface="Times New Roman" panose="02020603050405020304" pitchFamily="18" charset="0"/>
                      </a:endParaRPr>
                    </a:p>
                  </a:txBody>
                  <a:tcPr marL="59707" marR="59707" marT="0" marB="0" anchor="ctr">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2503230169"/>
                  </a:ext>
                </a:extLst>
              </a:tr>
              <a:tr h="154329">
                <a:tc vMerge="1">
                  <a:txBody>
                    <a:bodyPr/>
                    <a:lstStyle/>
                    <a:p>
                      <a:endParaRPr lang="zh-CN" altLang="en-US"/>
                    </a:p>
                  </a:txBody>
                  <a:tcPr/>
                </a:tc>
                <a:tc>
                  <a:txBody>
                    <a:bodyPr/>
                    <a:lstStyle/>
                    <a:p>
                      <a:pPr algn="ctr">
                        <a:spcAft>
                          <a:spcPts val="0"/>
                        </a:spcAft>
                      </a:pPr>
                      <a:r>
                        <a:rPr lang="en-US" sz="800" b="1" i="1" kern="100">
                          <a:effectLst/>
                          <a:latin typeface="Times New Roman" panose="02020603050405020304" pitchFamily="18" charset="0"/>
                          <a:ea typeface="宋体" panose="02010600030101010101" pitchFamily="2" charset="-122"/>
                          <a:cs typeface="Times New Roman" panose="02020603050405020304" pitchFamily="18" charset="0"/>
                        </a:rPr>
                        <a:t>angErr</a:t>
                      </a:r>
                      <a:endParaRPr lang="zh-CN" sz="800" kern="100">
                        <a:effectLst/>
                        <a:latin typeface="等线" panose="02010600030101010101" pitchFamily="2" charset="-122"/>
                        <a:ea typeface="等线" panose="02010600030101010101" pitchFamily="2" charset="-122"/>
                        <a:cs typeface="Times New Roman" panose="02020603050405020304" pitchFamily="18" charset="0"/>
                      </a:endParaRPr>
                    </a:p>
                  </a:txBody>
                  <a:tcPr marL="59707" marR="59707" marT="0" marB="0" anchor="ctr">
                    <a:lnL>
                      <a:noFill/>
                    </a:lnL>
                    <a:lnR>
                      <a:noFill/>
                    </a:lnR>
                    <a:lnT>
                      <a:noFill/>
                    </a:lnT>
                    <a:lnB>
                      <a:noFill/>
                    </a:lnB>
                  </a:tcPr>
                </a:tc>
                <a:tc>
                  <a:txBody>
                    <a:bodyPr/>
                    <a:lstStyle/>
                    <a:p>
                      <a:pPr algn="ctr">
                        <a:spcAft>
                          <a:spcPts val="0"/>
                        </a:spcAft>
                      </a:pPr>
                      <a:r>
                        <a:rPr lang="en-US" sz="800" kern="100">
                          <a:effectLst/>
                          <a:latin typeface="Times New Roman" panose="02020603050405020304" pitchFamily="18" charset="0"/>
                          <a:ea typeface="宋体" panose="02010600030101010101" pitchFamily="2" charset="-122"/>
                          <a:cs typeface="Times New Roman" panose="02020603050405020304" pitchFamily="18" charset="0"/>
                        </a:rPr>
                        <a:t>0.129</a:t>
                      </a:r>
                      <a:endParaRPr lang="zh-CN" sz="800" kern="100">
                        <a:effectLst/>
                        <a:latin typeface="等线" panose="02010600030101010101" pitchFamily="2" charset="-122"/>
                        <a:ea typeface="等线" panose="02010600030101010101" pitchFamily="2" charset="-122"/>
                        <a:cs typeface="Times New Roman" panose="02020603050405020304" pitchFamily="18" charset="0"/>
                      </a:endParaRPr>
                    </a:p>
                  </a:txBody>
                  <a:tcPr marL="59707" marR="59707" marT="0" marB="0" anchor="ctr">
                    <a:lnL>
                      <a:noFill/>
                    </a:lnL>
                    <a:lnR>
                      <a:noFill/>
                    </a:lnR>
                    <a:lnT>
                      <a:noFill/>
                    </a:lnT>
                    <a:lnB>
                      <a:noFill/>
                    </a:lnB>
                  </a:tcPr>
                </a:tc>
                <a:tc>
                  <a:txBody>
                    <a:bodyPr/>
                    <a:lstStyle/>
                    <a:p>
                      <a:pPr algn="ctr">
                        <a:spcAft>
                          <a:spcPts val="0"/>
                        </a:spcAft>
                      </a:pPr>
                      <a:r>
                        <a:rPr lang="en-US" sz="800" kern="100">
                          <a:effectLst/>
                          <a:latin typeface="Times New Roman" panose="02020603050405020304" pitchFamily="18" charset="0"/>
                          <a:ea typeface="宋体" panose="02010600030101010101" pitchFamily="2" charset="-122"/>
                          <a:cs typeface="Times New Roman" panose="02020603050405020304" pitchFamily="18" charset="0"/>
                        </a:rPr>
                        <a:t>0.002</a:t>
                      </a:r>
                      <a:endParaRPr lang="zh-CN" sz="800" kern="100">
                        <a:effectLst/>
                        <a:latin typeface="等线" panose="02010600030101010101" pitchFamily="2" charset="-122"/>
                        <a:ea typeface="等线" panose="02010600030101010101" pitchFamily="2" charset="-122"/>
                        <a:cs typeface="Times New Roman" panose="02020603050405020304" pitchFamily="18" charset="0"/>
                      </a:endParaRPr>
                    </a:p>
                  </a:txBody>
                  <a:tcPr marL="59707" marR="59707" marT="0" marB="0" anchor="ctr">
                    <a:lnL>
                      <a:noFill/>
                    </a:lnL>
                    <a:lnR>
                      <a:noFill/>
                    </a:lnR>
                    <a:lnT>
                      <a:noFill/>
                    </a:lnT>
                    <a:lnB>
                      <a:noFill/>
                    </a:lnB>
                  </a:tcPr>
                </a:tc>
                <a:tc>
                  <a:txBody>
                    <a:bodyPr/>
                    <a:lstStyle/>
                    <a:p>
                      <a:pPr algn="ctr">
                        <a:spcAft>
                          <a:spcPts val="0"/>
                        </a:spcAft>
                      </a:pPr>
                      <a:r>
                        <a:rPr lang="en-US" sz="800" kern="100">
                          <a:effectLst/>
                          <a:latin typeface="Times New Roman" panose="02020603050405020304" pitchFamily="18" charset="0"/>
                          <a:ea typeface="宋体" panose="02010600030101010101" pitchFamily="2" charset="-122"/>
                          <a:cs typeface="Times New Roman" panose="02020603050405020304" pitchFamily="18" charset="0"/>
                        </a:rPr>
                        <a:t>0.002</a:t>
                      </a:r>
                      <a:endParaRPr lang="zh-CN" sz="800" kern="100">
                        <a:effectLst/>
                        <a:latin typeface="等线" panose="02010600030101010101" pitchFamily="2" charset="-122"/>
                        <a:ea typeface="等线" panose="02010600030101010101" pitchFamily="2" charset="-122"/>
                        <a:cs typeface="Times New Roman" panose="02020603050405020304" pitchFamily="18" charset="0"/>
                      </a:endParaRPr>
                    </a:p>
                  </a:txBody>
                  <a:tcPr marL="59707" marR="59707" marT="0" marB="0" anchor="ctr">
                    <a:lnL>
                      <a:noFill/>
                    </a:lnL>
                    <a:lnR>
                      <a:noFill/>
                    </a:lnR>
                    <a:lnT>
                      <a:noFill/>
                    </a:lnT>
                    <a:lnB>
                      <a:noFill/>
                    </a:lnB>
                  </a:tcPr>
                </a:tc>
                <a:tc>
                  <a:txBody>
                    <a:bodyPr/>
                    <a:lstStyle/>
                    <a:p>
                      <a:pPr algn="ctr">
                        <a:spcAft>
                          <a:spcPts val="0"/>
                        </a:spcAft>
                      </a:pPr>
                      <a:r>
                        <a:rPr lang="en-US" sz="800" kern="100">
                          <a:effectLst/>
                          <a:latin typeface="Times New Roman" panose="02020603050405020304" pitchFamily="18" charset="0"/>
                          <a:ea typeface="宋体" panose="02010600030101010101" pitchFamily="2" charset="-122"/>
                          <a:cs typeface="Times New Roman" panose="02020603050405020304" pitchFamily="18" charset="0"/>
                        </a:rPr>
                        <a:t>0.002</a:t>
                      </a:r>
                      <a:endParaRPr lang="zh-CN" sz="800" kern="100">
                        <a:effectLst/>
                        <a:latin typeface="等线" panose="02010600030101010101" pitchFamily="2" charset="-122"/>
                        <a:ea typeface="等线" panose="02010600030101010101" pitchFamily="2" charset="-122"/>
                        <a:cs typeface="Times New Roman" panose="02020603050405020304" pitchFamily="18" charset="0"/>
                      </a:endParaRPr>
                    </a:p>
                  </a:txBody>
                  <a:tcPr marL="59707" marR="59707" marT="0" marB="0" anchor="ctr">
                    <a:lnL>
                      <a:noFill/>
                    </a:lnL>
                    <a:lnR>
                      <a:noFill/>
                    </a:lnR>
                    <a:lnT>
                      <a:noFill/>
                    </a:lnT>
                    <a:lnB>
                      <a:noFill/>
                    </a:lnB>
                  </a:tcPr>
                </a:tc>
                <a:tc>
                  <a:txBody>
                    <a:bodyPr/>
                    <a:lstStyle/>
                    <a:p>
                      <a:pPr algn="ctr">
                        <a:spcAft>
                          <a:spcPts val="0"/>
                        </a:spcAft>
                      </a:pPr>
                      <a:r>
                        <a:rPr lang="en-US" sz="800" b="1" kern="100" dirty="0">
                          <a:solidFill>
                            <a:srgbClr val="C00000"/>
                          </a:solidFill>
                          <a:effectLst/>
                          <a:latin typeface="Times New Roman" panose="02020603050405020304" pitchFamily="18" charset="0"/>
                          <a:ea typeface="宋体" panose="02010600030101010101" pitchFamily="2" charset="-122"/>
                          <a:cs typeface="Times New Roman" panose="02020603050405020304" pitchFamily="18" charset="0"/>
                        </a:rPr>
                        <a:t>0</a:t>
                      </a:r>
                      <a:endParaRPr lang="zh-CN" sz="800" kern="100" dirty="0">
                        <a:solidFill>
                          <a:srgbClr val="C00000"/>
                        </a:solidFill>
                        <a:effectLst/>
                        <a:latin typeface="等线" panose="02010600030101010101" pitchFamily="2" charset="-122"/>
                        <a:ea typeface="等线" panose="02010600030101010101" pitchFamily="2" charset="-122"/>
                        <a:cs typeface="Times New Roman" panose="02020603050405020304" pitchFamily="18" charset="0"/>
                      </a:endParaRPr>
                    </a:p>
                  </a:txBody>
                  <a:tcPr marL="59707" marR="59707" marT="0" marB="0" anchor="ctr">
                    <a:lnL>
                      <a:noFill/>
                    </a:lnL>
                    <a:lnR>
                      <a:noFill/>
                    </a:lnR>
                    <a:lnT>
                      <a:noFill/>
                    </a:lnT>
                    <a:lnB>
                      <a:noFill/>
                    </a:lnB>
                  </a:tcPr>
                </a:tc>
                <a:extLst>
                  <a:ext uri="{0D108BD9-81ED-4DB2-BD59-A6C34878D82A}">
                    <a16:rowId xmlns:a16="http://schemas.microsoft.com/office/drawing/2014/main" val="2430548743"/>
                  </a:ext>
                </a:extLst>
              </a:tr>
              <a:tr h="154329">
                <a:tc vMerge="1">
                  <a:txBody>
                    <a:bodyPr/>
                    <a:lstStyle/>
                    <a:p>
                      <a:endParaRPr lang="zh-CN" altLang="en-US"/>
                    </a:p>
                  </a:txBody>
                  <a:tcPr/>
                </a:tc>
                <a:tc>
                  <a:txBody>
                    <a:bodyPr/>
                    <a:lstStyle/>
                    <a:p>
                      <a:pPr algn="ctr">
                        <a:spcAft>
                          <a:spcPts val="0"/>
                        </a:spcAft>
                      </a:pPr>
                      <a:r>
                        <a:rPr lang="en-US" sz="800" b="1" i="1" kern="100">
                          <a:effectLst/>
                          <a:latin typeface="Times New Roman" panose="02020603050405020304" pitchFamily="18" charset="0"/>
                          <a:ea typeface="宋体" panose="02010600030101010101" pitchFamily="2" charset="-122"/>
                          <a:cs typeface="Times New Roman" panose="02020603050405020304" pitchFamily="18" charset="0"/>
                        </a:rPr>
                        <a:t>trErr</a:t>
                      </a:r>
                      <a:endParaRPr lang="zh-CN" sz="800" kern="100">
                        <a:effectLst/>
                        <a:latin typeface="等线" panose="02010600030101010101" pitchFamily="2" charset="-122"/>
                        <a:ea typeface="等线" panose="02010600030101010101" pitchFamily="2" charset="-122"/>
                        <a:cs typeface="Times New Roman" panose="02020603050405020304" pitchFamily="18" charset="0"/>
                      </a:endParaRPr>
                    </a:p>
                  </a:txBody>
                  <a:tcPr marL="59707" marR="59707"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800" kern="100">
                          <a:effectLst/>
                          <a:latin typeface="Times New Roman" panose="02020603050405020304" pitchFamily="18" charset="0"/>
                          <a:ea typeface="宋体" panose="02010600030101010101" pitchFamily="2" charset="-122"/>
                          <a:cs typeface="Times New Roman" panose="02020603050405020304" pitchFamily="18" charset="0"/>
                        </a:rPr>
                        <a:t>1.912</a:t>
                      </a:r>
                      <a:endParaRPr lang="zh-CN" sz="800" kern="100">
                        <a:effectLst/>
                        <a:latin typeface="等线" panose="02010600030101010101" pitchFamily="2" charset="-122"/>
                        <a:ea typeface="等线" panose="02010600030101010101" pitchFamily="2" charset="-122"/>
                        <a:cs typeface="Times New Roman" panose="02020603050405020304" pitchFamily="18" charset="0"/>
                      </a:endParaRPr>
                    </a:p>
                  </a:txBody>
                  <a:tcPr marL="59707" marR="59707"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800" kern="100">
                          <a:effectLst/>
                          <a:latin typeface="Times New Roman" panose="02020603050405020304" pitchFamily="18" charset="0"/>
                          <a:ea typeface="宋体" panose="02010600030101010101" pitchFamily="2" charset="-122"/>
                          <a:cs typeface="Times New Roman" panose="02020603050405020304" pitchFamily="18" charset="0"/>
                        </a:rPr>
                        <a:t>0.44</a:t>
                      </a:r>
                      <a:endParaRPr lang="zh-CN" sz="800" kern="100">
                        <a:effectLst/>
                        <a:latin typeface="等线" panose="02010600030101010101" pitchFamily="2" charset="-122"/>
                        <a:ea typeface="等线" panose="02010600030101010101" pitchFamily="2" charset="-122"/>
                        <a:cs typeface="Times New Roman" panose="02020603050405020304" pitchFamily="18" charset="0"/>
                      </a:endParaRPr>
                    </a:p>
                  </a:txBody>
                  <a:tcPr marL="59707" marR="59707"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800" kern="100">
                          <a:effectLst/>
                          <a:latin typeface="Times New Roman" panose="02020603050405020304" pitchFamily="18" charset="0"/>
                          <a:ea typeface="宋体" panose="02010600030101010101" pitchFamily="2" charset="-122"/>
                          <a:cs typeface="Times New Roman" panose="02020603050405020304" pitchFamily="18" charset="0"/>
                        </a:rPr>
                        <a:t>0.334</a:t>
                      </a:r>
                      <a:endParaRPr lang="zh-CN" sz="800" kern="100">
                        <a:effectLst/>
                        <a:latin typeface="等线" panose="02010600030101010101" pitchFamily="2" charset="-122"/>
                        <a:ea typeface="等线" panose="02010600030101010101" pitchFamily="2" charset="-122"/>
                        <a:cs typeface="Times New Roman" panose="02020603050405020304" pitchFamily="18" charset="0"/>
                      </a:endParaRPr>
                    </a:p>
                  </a:txBody>
                  <a:tcPr marL="59707" marR="59707"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800" kern="100">
                          <a:effectLst/>
                          <a:latin typeface="Times New Roman" panose="02020603050405020304" pitchFamily="18" charset="0"/>
                          <a:ea typeface="宋体" panose="02010600030101010101" pitchFamily="2" charset="-122"/>
                          <a:cs typeface="Times New Roman" panose="02020603050405020304" pitchFamily="18" charset="0"/>
                        </a:rPr>
                        <a:t>0.591</a:t>
                      </a:r>
                      <a:endParaRPr lang="zh-CN" sz="800" kern="100">
                        <a:effectLst/>
                        <a:latin typeface="等线" panose="02010600030101010101" pitchFamily="2" charset="-122"/>
                        <a:ea typeface="等线" panose="02010600030101010101" pitchFamily="2" charset="-122"/>
                        <a:cs typeface="Times New Roman" panose="02020603050405020304" pitchFamily="18" charset="0"/>
                      </a:endParaRPr>
                    </a:p>
                  </a:txBody>
                  <a:tcPr marL="59707" marR="59707"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800" b="1" kern="100" dirty="0">
                          <a:solidFill>
                            <a:srgbClr val="C00000"/>
                          </a:solidFill>
                          <a:effectLst/>
                          <a:latin typeface="Times New Roman" panose="02020603050405020304" pitchFamily="18" charset="0"/>
                          <a:ea typeface="宋体" panose="02010600030101010101" pitchFamily="2" charset="-122"/>
                          <a:cs typeface="Times New Roman" panose="02020603050405020304" pitchFamily="18" charset="0"/>
                        </a:rPr>
                        <a:t>1.17E-04</a:t>
                      </a:r>
                      <a:endParaRPr lang="zh-CN" sz="800" kern="100" dirty="0">
                        <a:solidFill>
                          <a:srgbClr val="C00000"/>
                        </a:solidFill>
                        <a:effectLst/>
                        <a:latin typeface="等线" panose="02010600030101010101" pitchFamily="2" charset="-122"/>
                        <a:ea typeface="等线" panose="02010600030101010101" pitchFamily="2" charset="-122"/>
                        <a:cs typeface="Times New Roman" panose="02020603050405020304" pitchFamily="18" charset="0"/>
                      </a:endParaRPr>
                    </a:p>
                  </a:txBody>
                  <a:tcPr marL="59707" marR="59707" marT="0" marB="0" anchor="ctr">
                    <a:lnL>
                      <a:noFill/>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9468184"/>
                  </a:ext>
                </a:extLst>
              </a:tr>
              <a:tr h="154329">
                <a:tc rowSpan="3">
                  <a:txBody>
                    <a:bodyPr/>
                    <a:lstStyle/>
                    <a:p>
                      <a:pPr algn="ctr">
                        <a:spcAft>
                          <a:spcPts val="0"/>
                        </a:spcAft>
                      </a:pPr>
                      <a:r>
                        <a:rPr lang="en-US" sz="800" b="1" i="1" kern="100" dirty="0">
                          <a:effectLst/>
                          <a:latin typeface="Times New Roman" panose="02020603050405020304" pitchFamily="18" charset="0"/>
                          <a:ea typeface="宋体" panose="02010600030101010101" pitchFamily="2" charset="-122"/>
                          <a:cs typeface="Times New Roman" panose="02020603050405020304" pitchFamily="18" charset="0"/>
                        </a:rPr>
                        <a:t>3</a:t>
                      </a:r>
                      <a:endParaRPr lang="zh-CN" sz="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59707" marR="59707"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800" b="1" i="1" kern="100">
                          <a:effectLst/>
                          <a:latin typeface="Times New Roman" panose="02020603050405020304" pitchFamily="18" charset="0"/>
                          <a:ea typeface="宋体" panose="02010600030101010101" pitchFamily="2" charset="-122"/>
                          <a:cs typeface="Times New Roman" panose="02020603050405020304" pitchFamily="18" charset="0"/>
                        </a:rPr>
                        <a:t>RMES</a:t>
                      </a:r>
                      <a:endParaRPr lang="zh-CN" sz="800" kern="100">
                        <a:effectLst/>
                        <a:latin typeface="等线" panose="02010600030101010101" pitchFamily="2" charset="-122"/>
                        <a:ea typeface="等线" panose="02010600030101010101" pitchFamily="2" charset="-122"/>
                        <a:cs typeface="Times New Roman" panose="02020603050405020304" pitchFamily="18" charset="0"/>
                      </a:endParaRPr>
                    </a:p>
                  </a:txBody>
                  <a:tcPr marL="59707" marR="59707"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spcAft>
                          <a:spcPts val="0"/>
                        </a:spcAft>
                      </a:pPr>
                      <a:r>
                        <a:rPr lang="en-US" sz="800" kern="100">
                          <a:effectLst/>
                          <a:latin typeface="Times New Roman" panose="02020603050405020304" pitchFamily="18" charset="0"/>
                          <a:ea typeface="宋体" panose="02010600030101010101" pitchFamily="2" charset="-122"/>
                          <a:cs typeface="Times New Roman" panose="02020603050405020304" pitchFamily="18" charset="0"/>
                        </a:rPr>
                        <a:t>2.968</a:t>
                      </a:r>
                      <a:endParaRPr lang="zh-CN" sz="800" kern="100">
                        <a:effectLst/>
                        <a:latin typeface="等线" panose="02010600030101010101" pitchFamily="2" charset="-122"/>
                        <a:ea typeface="等线" panose="02010600030101010101" pitchFamily="2" charset="-122"/>
                        <a:cs typeface="Times New Roman" panose="02020603050405020304" pitchFamily="18" charset="0"/>
                      </a:endParaRPr>
                    </a:p>
                  </a:txBody>
                  <a:tcPr marL="59707" marR="59707"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spcAft>
                          <a:spcPts val="0"/>
                        </a:spcAft>
                      </a:pPr>
                      <a:r>
                        <a:rPr lang="en-US" sz="800" kern="100" dirty="0">
                          <a:effectLst/>
                          <a:latin typeface="Times New Roman" panose="02020603050405020304" pitchFamily="18" charset="0"/>
                          <a:ea typeface="宋体" panose="02010600030101010101" pitchFamily="2" charset="-122"/>
                          <a:cs typeface="Times New Roman" panose="02020603050405020304" pitchFamily="18" charset="0"/>
                        </a:rPr>
                        <a:t>0.374</a:t>
                      </a:r>
                      <a:endParaRPr lang="zh-CN" sz="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59707" marR="59707"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spcAft>
                          <a:spcPts val="0"/>
                        </a:spcAft>
                      </a:pPr>
                      <a:r>
                        <a:rPr lang="en-US" sz="800" kern="100">
                          <a:effectLst/>
                          <a:latin typeface="Times New Roman" panose="02020603050405020304" pitchFamily="18" charset="0"/>
                          <a:ea typeface="宋体" panose="02010600030101010101" pitchFamily="2" charset="-122"/>
                          <a:cs typeface="Times New Roman" panose="02020603050405020304" pitchFamily="18" charset="0"/>
                        </a:rPr>
                        <a:t>0.328</a:t>
                      </a:r>
                      <a:endParaRPr lang="zh-CN" sz="800" kern="100">
                        <a:effectLst/>
                        <a:latin typeface="等线" panose="02010600030101010101" pitchFamily="2" charset="-122"/>
                        <a:ea typeface="等线" panose="02010600030101010101" pitchFamily="2" charset="-122"/>
                        <a:cs typeface="Times New Roman" panose="02020603050405020304" pitchFamily="18" charset="0"/>
                      </a:endParaRPr>
                    </a:p>
                  </a:txBody>
                  <a:tcPr marL="59707" marR="59707"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spcAft>
                          <a:spcPts val="0"/>
                        </a:spcAft>
                      </a:pPr>
                      <a:r>
                        <a:rPr lang="en-US" sz="800" kern="100">
                          <a:effectLst/>
                          <a:latin typeface="Times New Roman" panose="02020603050405020304" pitchFamily="18" charset="0"/>
                          <a:ea typeface="宋体" panose="02010600030101010101" pitchFamily="2" charset="-122"/>
                          <a:cs typeface="Times New Roman" panose="02020603050405020304" pitchFamily="18" charset="0"/>
                        </a:rPr>
                        <a:t>0.466</a:t>
                      </a:r>
                      <a:endParaRPr lang="zh-CN" sz="800" kern="100">
                        <a:effectLst/>
                        <a:latin typeface="等线" panose="02010600030101010101" pitchFamily="2" charset="-122"/>
                        <a:ea typeface="等线" panose="02010600030101010101" pitchFamily="2" charset="-122"/>
                        <a:cs typeface="Times New Roman" panose="02020603050405020304" pitchFamily="18" charset="0"/>
                      </a:endParaRPr>
                    </a:p>
                  </a:txBody>
                  <a:tcPr marL="59707" marR="59707"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spcAft>
                          <a:spcPts val="0"/>
                        </a:spcAft>
                      </a:pPr>
                      <a:r>
                        <a:rPr lang="en-US" sz="800" b="1" kern="100" dirty="0">
                          <a:solidFill>
                            <a:srgbClr val="C00000"/>
                          </a:solidFill>
                          <a:effectLst/>
                          <a:latin typeface="Times New Roman" panose="02020603050405020304" pitchFamily="18" charset="0"/>
                          <a:ea typeface="宋体" panose="02010600030101010101" pitchFamily="2" charset="-122"/>
                          <a:cs typeface="Times New Roman" panose="02020603050405020304" pitchFamily="18" charset="0"/>
                        </a:rPr>
                        <a:t>0.116</a:t>
                      </a:r>
                      <a:endParaRPr lang="zh-CN" sz="800" kern="100" dirty="0">
                        <a:solidFill>
                          <a:srgbClr val="C00000"/>
                        </a:solidFill>
                        <a:effectLst/>
                        <a:latin typeface="等线" panose="02010600030101010101" pitchFamily="2" charset="-122"/>
                        <a:ea typeface="等线" panose="02010600030101010101" pitchFamily="2" charset="-122"/>
                        <a:cs typeface="Times New Roman" panose="02020603050405020304" pitchFamily="18" charset="0"/>
                      </a:endParaRPr>
                    </a:p>
                  </a:txBody>
                  <a:tcPr marL="59707" marR="59707" marT="0" marB="0" anchor="ctr">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3053623984"/>
                  </a:ext>
                </a:extLst>
              </a:tr>
              <a:tr h="154329">
                <a:tc vMerge="1">
                  <a:txBody>
                    <a:bodyPr/>
                    <a:lstStyle/>
                    <a:p>
                      <a:endParaRPr lang="zh-CN" altLang="en-US"/>
                    </a:p>
                  </a:txBody>
                  <a:tcPr/>
                </a:tc>
                <a:tc>
                  <a:txBody>
                    <a:bodyPr/>
                    <a:lstStyle/>
                    <a:p>
                      <a:pPr algn="ctr">
                        <a:spcAft>
                          <a:spcPts val="0"/>
                        </a:spcAft>
                      </a:pPr>
                      <a:r>
                        <a:rPr lang="en-US" sz="800" b="1" i="1" kern="100">
                          <a:effectLst/>
                          <a:latin typeface="Times New Roman" panose="02020603050405020304" pitchFamily="18" charset="0"/>
                          <a:ea typeface="宋体" panose="02010600030101010101" pitchFamily="2" charset="-122"/>
                          <a:cs typeface="Times New Roman" panose="02020603050405020304" pitchFamily="18" charset="0"/>
                        </a:rPr>
                        <a:t>angErr</a:t>
                      </a:r>
                      <a:endParaRPr lang="zh-CN" sz="800" kern="100">
                        <a:effectLst/>
                        <a:latin typeface="等线" panose="02010600030101010101" pitchFamily="2" charset="-122"/>
                        <a:ea typeface="等线" panose="02010600030101010101" pitchFamily="2" charset="-122"/>
                        <a:cs typeface="Times New Roman" panose="02020603050405020304" pitchFamily="18" charset="0"/>
                      </a:endParaRPr>
                    </a:p>
                  </a:txBody>
                  <a:tcPr marL="59707" marR="59707" marT="0" marB="0" anchor="ctr">
                    <a:lnL>
                      <a:noFill/>
                    </a:lnL>
                    <a:lnR>
                      <a:noFill/>
                    </a:lnR>
                    <a:lnT>
                      <a:noFill/>
                    </a:lnT>
                    <a:lnB>
                      <a:noFill/>
                    </a:lnB>
                  </a:tcPr>
                </a:tc>
                <a:tc>
                  <a:txBody>
                    <a:bodyPr/>
                    <a:lstStyle/>
                    <a:p>
                      <a:pPr algn="ctr">
                        <a:spcAft>
                          <a:spcPts val="0"/>
                        </a:spcAft>
                      </a:pPr>
                      <a:r>
                        <a:rPr lang="en-US" sz="800" kern="100">
                          <a:effectLst/>
                          <a:latin typeface="Times New Roman" panose="02020603050405020304" pitchFamily="18" charset="0"/>
                          <a:ea typeface="宋体" panose="02010600030101010101" pitchFamily="2" charset="-122"/>
                          <a:cs typeface="Times New Roman" panose="02020603050405020304" pitchFamily="18" charset="0"/>
                        </a:rPr>
                        <a:t>0.119</a:t>
                      </a:r>
                      <a:endParaRPr lang="zh-CN" sz="800" kern="100">
                        <a:effectLst/>
                        <a:latin typeface="等线" panose="02010600030101010101" pitchFamily="2" charset="-122"/>
                        <a:ea typeface="等线" panose="02010600030101010101" pitchFamily="2" charset="-122"/>
                        <a:cs typeface="Times New Roman" panose="02020603050405020304" pitchFamily="18" charset="0"/>
                      </a:endParaRPr>
                    </a:p>
                  </a:txBody>
                  <a:tcPr marL="59707" marR="59707" marT="0" marB="0" anchor="ctr">
                    <a:lnL>
                      <a:noFill/>
                    </a:lnL>
                    <a:lnR>
                      <a:noFill/>
                    </a:lnR>
                    <a:lnT>
                      <a:noFill/>
                    </a:lnT>
                    <a:lnB>
                      <a:noFill/>
                    </a:lnB>
                  </a:tcPr>
                </a:tc>
                <a:tc>
                  <a:txBody>
                    <a:bodyPr/>
                    <a:lstStyle/>
                    <a:p>
                      <a:pPr algn="ctr">
                        <a:spcAft>
                          <a:spcPts val="0"/>
                        </a:spcAft>
                      </a:pPr>
                      <a:r>
                        <a:rPr lang="en-US" sz="800" kern="100">
                          <a:effectLst/>
                          <a:latin typeface="Times New Roman" panose="02020603050405020304" pitchFamily="18" charset="0"/>
                          <a:ea typeface="宋体" panose="02010600030101010101" pitchFamily="2" charset="-122"/>
                          <a:cs typeface="Times New Roman" panose="02020603050405020304" pitchFamily="18" charset="0"/>
                        </a:rPr>
                        <a:t>0.002</a:t>
                      </a:r>
                      <a:endParaRPr lang="zh-CN" sz="800" kern="100">
                        <a:effectLst/>
                        <a:latin typeface="等线" panose="02010600030101010101" pitchFamily="2" charset="-122"/>
                        <a:ea typeface="等线" panose="02010600030101010101" pitchFamily="2" charset="-122"/>
                        <a:cs typeface="Times New Roman" panose="02020603050405020304" pitchFamily="18" charset="0"/>
                      </a:endParaRPr>
                    </a:p>
                  </a:txBody>
                  <a:tcPr marL="59707" marR="59707" marT="0" marB="0" anchor="ctr">
                    <a:lnL>
                      <a:noFill/>
                    </a:lnL>
                    <a:lnR>
                      <a:noFill/>
                    </a:lnR>
                    <a:lnT>
                      <a:noFill/>
                    </a:lnT>
                    <a:lnB>
                      <a:noFill/>
                    </a:lnB>
                  </a:tcPr>
                </a:tc>
                <a:tc>
                  <a:txBody>
                    <a:bodyPr/>
                    <a:lstStyle/>
                    <a:p>
                      <a:pPr algn="ctr">
                        <a:spcAft>
                          <a:spcPts val="0"/>
                        </a:spcAft>
                      </a:pPr>
                      <a:r>
                        <a:rPr lang="en-US" sz="800" b="1" kern="100" dirty="0">
                          <a:solidFill>
                            <a:srgbClr val="C00000"/>
                          </a:solidFill>
                          <a:effectLst/>
                          <a:latin typeface="Times New Roman" panose="02020603050405020304" pitchFamily="18" charset="0"/>
                          <a:ea typeface="宋体" panose="02010600030101010101" pitchFamily="2" charset="-122"/>
                          <a:cs typeface="Times New Roman" panose="02020603050405020304" pitchFamily="18" charset="0"/>
                        </a:rPr>
                        <a:t>0</a:t>
                      </a:r>
                      <a:endParaRPr lang="zh-CN" sz="800" kern="100" dirty="0">
                        <a:solidFill>
                          <a:srgbClr val="C00000"/>
                        </a:solidFill>
                        <a:effectLst/>
                        <a:latin typeface="等线" panose="02010600030101010101" pitchFamily="2" charset="-122"/>
                        <a:ea typeface="等线" panose="02010600030101010101" pitchFamily="2" charset="-122"/>
                        <a:cs typeface="Times New Roman" panose="02020603050405020304" pitchFamily="18" charset="0"/>
                      </a:endParaRPr>
                    </a:p>
                  </a:txBody>
                  <a:tcPr marL="59707" marR="59707" marT="0" marB="0" anchor="ctr">
                    <a:lnL>
                      <a:noFill/>
                    </a:lnL>
                    <a:lnR>
                      <a:noFill/>
                    </a:lnR>
                    <a:lnT>
                      <a:noFill/>
                    </a:lnT>
                    <a:lnB>
                      <a:noFill/>
                    </a:lnB>
                  </a:tcPr>
                </a:tc>
                <a:tc>
                  <a:txBody>
                    <a:bodyPr/>
                    <a:lstStyle/>
                    <a:p>
                      <a:pPr algn="ctr">
                        <a:spcAft>
                          <a:spcPts val="0"/>
                        </a:spcAft>
                      </a:pPr>
                      <a:r>
                        <a:rPr lang="en-US" sz="800" kern="100">
                          <a:effectLst/>
                          <a:latin typeface="Times New Roman" panose="02020603050405020304" pitchFamily="18" charset="0"/>
                          <a:ea typeface="宋体" panose="02010600030101010101" pitchFamily="2" charset="-122"/>
                          <a:cs typeface="Times New Roman" panose="02020603050405020304" pitchFamily="18" charset="0"/>
                        </a:rPr>
                        <a:t>0.003</a:t>
                      </a:r>
                      <a:endParaRPr lang="zh-CN" sz="800" kern="100">
                        <a:effectLst/>
                        <a:latin typeface="等线" panose="02010600030101010101" pitchFamily="2" charset="-122"/>
                        <a:ea typeface="等线" panose="02010600030101010101" pitchFamily="2" charset="-122"/>
                        <a:cs typeface="Times New Roman" panose="02020603050405020304" pitchFamily="18" charset="0"/>
                      </a:endParaRPr>
                    </a:p>
                  </a:txBody>
                  <a:tcPr marL="59707" marR="59707" marT="0" marB="0" anchor="ctr">
                    <a:lnL>
                      <a:noFill/>
                    </a:lnL>
                    <a:lnR>
                      <a:noFill/>
                    </a:lnR>
                    <a:lnT>
                      <a:noFill/>
                    </a:lnT>
                    <a:lnB>
                      <a:noFill/>
                    </a:lnB>
                  </a:tcPr>
                </a:tc>
                <a:tc>
                  <a:txBody>
                    <a:bodyPr/>
                    <a:lstStyle/>
                    <a:p>
                      <a:pPr algn="ctr">
                        <a:spcAft>
                          <a:spcPts val="0"/>
                        </a:spcAft>
                      </a:pPr>
                      <a:r>
                        <a:rPr lang="en-US" sz="800" kern="100" dirty="0">
                          <a:effectLst/>
                          <a:latin typeface="Times New Roman" panose="02020603050405020304" pitchFamily="18" charset="0"/>
                          <a:ea typeface="宋体" panose="02010600030101010101" pitchFamily="2" charset="-122"/>
                          <a:cs typeface="Times New Roman" panose="02020603050405020304" pitchFamily="18" charset="0"/>
                        </a:rPr>
                        <a:t>0.002</a:t>
                      </a:r>
                      <a:endParaRPr lang="zh-CN" sz="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59707" marR="59707" marT="0" marB="0" anchor="ctr">
                    <a:lnL>
                      <a:noFill/>
                    </a:lnL>
                    <a:lnR>
                      <a:noFill/>
                    </a:lnR>
                    <a:lnT>
                      <a:noFill/>
                    </a:lnT>
                    <a:lnB>
                      <a:noFill/>
                    </a:lnB>
                  </a:tcPr>
                </a:tc>
                <a:extLst>
                  <a:ext uri="{0D108BD9-81ED-4DB2-BD59-A6C34878D82A}">
                    <a16:rowId xmlns:a16="http://schemas.microsoft.com/office/drawing/2014/main" val="2400886558"/>
                  </a:ext>
                </a:extLst>
              </a:tr>
              <a:tr h="154329">
                <a:tc vMerge="1">
                  <a:txBody>
                    <a:bodyPr/>
                    <a:lstStyle/>
                    <a:p>
                      <a:endParaRPr lang="zh-CN" altLang="en-US"/>
                    </a:p>
                  </a:txBody>
                  <a:tcPr/>
                </a:tc>
                <a:tc>
                  <a:txBody>
                    <a:bodyPr/>
                    <a:lstStyle/>
                    <a:p>
                      <a:pPr algn="ctr">
                        <a:spcAft>
                          <a:spcPts val="0"/>
                        </a:spcAft>
                      </a:pPr>
                      <a:r>
                        <a:rPr lang="en-US" sz="800" b="1" i="1" kern="100">
                          <a:effectLst/>
                          <a:latin typeface="Times New Roman" panose="02020603050405020304" pitchFamily="18" charset="0"/>
                          <a:ea typeface="宋体" panose="02010600030101010101" pitchFamily="2" charset="-122"/>
                          <a:cs typeface="Times New Roman" panose="02020603050405020304" pitchFamily="18" charset="0"/>
                        </a:rPr>
                        <a:t>trErr</a:t>
                      </a:r>
                      <a:endParaRPr lang="zh-CN" sz="800" kern="100">
                        <a:effectLst/>
                        <a:latin typeface="等线" panose="02010600030101010101" pitchFamily="2" charset="-122"/>
                        <a:ea typeface="等线" panose="02010600030101010101" pitchFamily="2" charset="-122"/>
                        <a:cs typeface="Times New Roman" panose="02020603050405020304" pitchFamily="18" charset="0"/>
                      </a:endParaRPr>
                    </a:p>
                  </a:txBody>
                  <a:tcPr marL="59707" marR="59707"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800" kern="100">
                          <a:effectLst/>
                          <a:latin typeface="Times New Roman" panose="02020603050405020304" pitchFamily="18" charset="0"/>
                          <a:ea typeface="宋体" panose="02010600030101010101" pitchFamily="2" charset="-122"/>
                          <a:cs typeface="Times New Roman" panose="02020603050405020304" pitchFamily="18" charset="0"/>
                        </a:rPr>
                        <a:t>1.101</a:t>
                      </a:r>
                      <a:endParaRPr lang="zh-CN" sz="800" kern="100">
                        <a:effectLst/>
                        <a:latin typeface="等线" panose="02010600030101010101" pitchFamily="2" charset="-122"/>
                        <a:ea typeface="等线" panose="02010600030101010101" pitchFamily="2" charset="-122"/>
                        <a:cs typeface="Times New Roman" panose="02020603050405020304" pitchFamily="18" charset="0"/>
                      </a:endParaRPr>
                    </a:p>
                  </a:txBody>
                  <a:tcPr marL="59707" marR="59707"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800" kern="100">
                          <a:effectLst/>
                          <a:latin typeface="Times New Roman" panose="02020603050405020304" pitchFamily="18" charset="0"/>
                          <a:ea typeface="宋体" panose="02010600030101010101" pitchFamily="2" charset="-122"/>
                          <a:cs typeface="Times New Roman" panose="02020603050405020304" pitchFamily="18" charset="0"/>
                        </a:rPr>
                        <a:t>0.306</a:t>
                      </a:r>
                      <a:endParaRPr lang="zh-CN" sz="800" kern="100">
                        <a:effectLst/>
                        <a:latin typeface="等线" panose="02010600030101010101" pitchFamily="2" charset="-122"/>
                        <a:ea typeface="等线" panose="02010600030101010101" pitchFamily="2" charset="-122"/>
                        <a:cs typeface="Times New Roman" panose="02020603050405020304" pitchFamily="18" charset="0"/>
                      </a:endParaRPr>
                    </a:p>
                  </a:txBody>
                  <a:tcPr marL="59707" marR="59707"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800" b="1" kern="100" dirty="0">
                          <a:solidFill>
                            <a:srgbClr val="C00000"/>
                          </a:solidFill>
                          <a:effectLst/>
                          <a:latin typeface="Times New Roman" panose="02020603050405020304" pitchFamily="18" charset="0"/>
                          <a:ea typeface="宋体" panose="02010600030101010101" pitchFamily="2" charset="-122"/>
                          <a:cs typeface="Times New Roman" panose="02020603050405020304" pitchFamily="18" charset="0"/>
                        </a:rPr>
                        <a:t>0.126</a:t>
                      </a:r>
                      <a:endParaRPr lang="zh-CN" sz="800" kern="100" dirty="0">
                        <a:solidFill>
                          <a:srgbClr val="C00000"/>
                        </a:solidFill>
                        <a:effectLst/>
                        <a:latin typeface="等线" panose="02010600030101010101" pitchFamily="2" charset="-122"/>
                        <a:ea typeface="等线" panose="02010600030101010101" pitchFamily="2" charset="-122"/>
                        <a:cs typeface="Times New Roman" panose="02020603050405020304" pitchFamily="18" charset="0"/>
                      </a:endParaRPr>
                    </a:p>
                  </a:txBody>
                  <a:tcPr marL="59707" marR="59707"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800" kern="100">
                          <a:effectLst/>
                          <a:latin typeface="Times New Roman" panose="02020603050405020304" pitchFamily="18" charset="0"/>
                          <a:ea typeface="宋体" panose="02010600030101010101" pitchFamily="2" charset="-122"/>
                          <a:cs typeface="Times New Roman" panose="02020603050405020304" pitchFamily="18" charset="0"/>
                        </a:rPr>
                        <a:t>0.553</a:t>
                      </a:r>
                      <a:endParaRPr lang="zh-CN" sz="800" kern="100">
                        <a:effectLst/>
                        <a:latin typeface="等线" panose="02010600030101010101" pitchFamily="2" charset="-122"/>
                        <a:ea typeface="等线" panose="02010600030101010101" pitchFamily="2" charset="-122"/>
                        <a:cs typeface="Times New Roman" panose="02020603050405020304" pitchFamily="18" charset="0"/>
                      </a:endParaRPr>
                    </a:p>
                  </a:txBody>
                  <a:tcPr marL="59707" marR="59707"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800" kern="100" dirty="0">
                          <a:effectLst/>
                          <a:latin typeface="Times New Roman" panose="02020603050405020304" pitchFamily="18" charset="0"/>
                          <a:ea typeface="宋体" panose="02010600030101010101" pitchFamily="2" charset="-122"/>
                          <a:cs typeface="Times New Roman" panose="02020603050405020304" pitchFamily="18" charset="0"/>
                        </a:rPr>
                        <a:t>0.195</a:t>
                      </a:r>
                      <a:endParaRPr lang="zh-CN" sz="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59707" marR="59707" marT="0" marB="0" anchor="ctr">
                    <a:lnL>
                      <a:noFill/>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8264948"/>
                  </a:ext>
                </a:extLst>
              </a:tr>
              <a:tr h="154329">
                <a:tc rowSpan="3">
                  <a:txBody>
                    <a:bodyPr/>
                    <a:lstStyle/>
                    <a:p>
                      <a:pPr algn="ctr">
                        <a:spcAft>
                          <a:spcPts val="0"/>
                        </a:spcAft>
                      </a:pPr>
                      <a:r>
                        <a:rPr lang="en-US" sz="800" b="1" i="1" kern="100" dirty="0">
                          <a:effectLst/>
                          <a:latin typeface="Times New Roman" panose="02020603050405020304" pitchFamily="18" charset="0"/>
                          <a:ea typeface="宋体" panose="02010600030101010101" pitchFamily="2" charset="-122"/>
                          <a:cs typeface="Times New Roman" panose="02020603050405020304" pitchFamily="18" charset="0"/>
                        </a:rPr>
                        <a:t>4</a:t>
                      </a:r>
                      <a:endParaRPr lang="zh-CN" sz="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59707" marR="59707"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800" b="1" i="1" kern="100">
                          <a:effectLst/>
                          <a:latin typeface="Times New Roman" panose="02020603050405020304" pitchFamily="18" charset="0"/>
                          <a:ea typeface="宋体" panose="02010600030101010101" pitchFamily="2" charset="-122"/>
                          <a:cs typeface="Times New Roman" panose="02020603050405020304" pitchFamily="18" charset="0"/>
                        </a:rPr>
                        <a:t>RMES</a:t>
                      </a:r>
                      <a:endParaRPr lang="zh-CN" sz="800" kern="100">
                        <a:effectLst/>
                        <a:latin typeface="等线" panose="02010600030101010101" pitchFamily="2" charset="-122"/>
                        <a:ea typeface="等线" panose="02010600030101010101" pitchFamily="2" charset="-122"/>
                        <a:cs typeface="Times New Roman" panose="02020603050405020304" pitchFamily="18" charset="0"/>
                      </a:endParaRPr>
                    </a:p>
                  </a:txBody>
                  <a:tcPr marL="59707" marR="59707"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spcAft>
                          <a:spcPts val="0"/>
                        </a:spcAft>
                      </a:pPr>
                      <a:r>
                        <a:rPr lang="en-US" sz="800" kern="100" dirty="0">
                          <a:effectLst/>
                          <a:latin typeface="Times New Roman" panose="02020603050405020304" pitchFamily="18" charset="0"/>
                          <a:ea typeface="宋体" panose="02010600030101010101" pitchFamily="2" charset="-122"/>
                          <a:cs typeface="Times New Roman" panose="02020603050405020304" pitchFamily="18" charset="0"/>
                        </a:rPr>
                        <a:t>1.736</a:t>
                      </a:r>
                      <a:endParaRPr lang="zh-CN" sz="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59707" marR="59707"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spcAft>
                          <a:spcPts val="0"/>
                        </a:spcAft>
                      </a:pPr>
                      <a:r>
                        <a:rPr lang="en-US" sz="800" kern="100">
                          <a:effectLst/>
                          <a:latin typeface="Times New Roman" panose="02020603050405020304" pitchFamily="18" charset="0"/>
                          <a:ea typeface="宋体" panose="02010600030101010101" pitchFamily="2" charset="-122"/>
                          <a:cs typeface="Times New Roman" panose="02020603050405020304" pitchFamily="18" charset="0"/>
                        </a:rPr>
                        <a:t>1.118</a:t>
                      </a:r>
                      <a:endParaRPr lang="zh-CN" sz="800" kern="100">
                        <a:effectLst/>
                        <a:latin typeface="等线" panose="02010600030101010101" pitchFamily="2" charset="-122"/>
                        <a:ea typeface="等线" panose="02010600030101010101" pitchFamily="2" charset="-122"/>
                        <a:cs typeface="Times New Roman" panose="02020603050405020304" pitchFamily="18" charset="0"/>
                      </a:endParaRPr>
                    </a:p>
                  </a:txBody>
                  <a:tcPr marL="59707" marR="59707"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spcAft>
                          <a:spcPts val="0"/>
                        </a:spcAft>
                      </a:pPr>
                      <a:r>
                        <a:rPr lang="en-US" sz="800" kern="100">
                          <a:effectLst/>
                          <a:latin typeface="Times New Roman" panose="02020603050405020304" pitchFamily="18" charset="0"/>
                          <a:ea typeface="宋体" panose="02010600030101010101" pitchFamily="2" charset="-122"/>
                          <a:cs typeface="Times New Roman" panose="02020603050405020304" pitchFamily="18" charset="0"/>
                        </a:rPr>
                        <a:t>0.865</a:t>
                      </a:r>
                      <a:endParaRPr lang="zh-CN" sz="800" kern="100">
                        <a:effectLst/>
                        <a:latin typeface="等线" panose="02010600030101010101" pitchFamily="2" charset="-122"/>
                        <a:ea typeface="等线" panose="02010600030101010101" pitchFamily="2" charset="-122"/>
                        <a:cs typeface="Times New Roman" panose="02020603050405020304" pitchFamily="18" charset="0"/>
                      </a:endParaRPr>
                    </a:p>
                  </a:txBody>
                  <a:tcPr marL="59707" marR="59707"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spcAft>
                          <a:spcPts val="0"/>
                        </a:spcAft>
                      </a:pPr>
                      <a:r>
                        <a:rPr lang="en-US" sz="800" kern="100">
                          <a:effectLst/>
                          <a:latin typeface="Times New Roman" panose="02020603050405020304" pitchFamily="18" charset="0"/>
                          <a:ea typeface="宋体" panose="02010600030101010101" pitchFamily="2" charset="-122"/>
                          <a:cs typeface="Times New Roman" panose="02020603050405020304" pitchFamily="18" charset="0"/>
                        </a:rPr>
                        <a:t>1.037</a:t>
                      </a:r>
                      <a:endParaRPr lang="zh-CN" sz="800" kern="100">
                        <a:effectLst/>
                        <a:latin typeface="等线" panose="02010600030101010101" pitchFamily="2" charset="-122"/>
                        <a:ea typeface="等线" panose="02010600030101010101" pitchFamily="2" charset="-122"/>
                        <a:cs typeface="Times New Roman" panose="02020603050405020304" pitchFamily="18" charset="0"/>
                      </a:endParaRPr>
                    </a:p>
                  </a:txBody>
                  <a:tcPr marL="59707" marR="59707"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spcAft>
                          <a:spcPts val="0"/>
                        </a:spcAft>
                      </a:pPr>
                      <a:r>
                        <a:rPr lang="en-US" sz="800" b="1" kern="100" dirty="0">
                          <a:solidFill>
                            <a:srgbClr val="C00000"/>
                          </a:solidFill>
                          <a:effectLst/>
                          <a:latin typeface="Times New Roman" panose="02020603050405020304" pitchFamily="18" charset="0"/>
                          <a:ea typeface="宋体" panose="02010600030101010101" pitchFamily="2" charset="-122"/>
                          <a:cs typeface="Times New Roman" panose="02020603050405020304" pitchFamily="18" charset="0"/>
                        </a:rPr>
                        <a:t>0.462</a:t>
                      </a:r>
                      <a:endParaRPr lang="zh-CN" sz="800" kern="100" dirty="0">
                        <a:solidFill>
                          <a:srgbClr val="C00000"/>
                        </a:solidFill>
                        <a:effectLst/>
                        <a:latin typeface="等线" panose="02010600030101010101" pitchFamily="2" charset="-122"/>
                        <a:ea typeface="等线" panose="02010600030101010101" pitchFamily="2" charset="-122"/>
                        <a:cs typeface="Times New Roman" panose="02020603050405020304" pitchFamily="18" charset="0"/>
                      </a:endParaRPr>
                    </a:p>
                  </a:txBody>
                  <a:tcPr marL="59707" marR="59707" marT="0" marB="0" anchor="ctr">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3300964356"/>
                  </a:ext>
                </a:extLst>
              </a:tr>
              <a:tr h="154329">
                <a:tc vMerge="1">
                  <a:txBody>
                    <a:bodyPr/>
                    <a:lstStyle/>
                    <a:p>
                      <a:endParaRPr lang="zh-CN" altLang="en-US"/>
                    </a:p>
                  </a:txBody>
                  <a:tcPr/>
                </a:tc>
                <a:tc>
                  <a:txBody>
                    <a:bodyPr/>
                    <a:lstStyle/>
                    <a:p>
                      <a:pPr algn="ctr">
                        <a:spcAft>
                          <a:spcPts val="0"/>
                        </a:spcAft>
                      </a:pPr>
                      <a:r>
                        <a:rPr lang="en-US" sz="800" b="1" i="1" kern="100">
                          <a:effectLst/>
                          <a:latin typeface="Times New Roman" panose="02020603050405020304" pitchFamily="18" charset="0"/>
                          <a:ea typeface="宋体" panose="02010600030101010101" pitchFamily="2" charset="-122"/>
                          <a:cs typeface="Times New Roman" panose="02020603050405020304" pitchFamily="18" charset="0"/>
                        </a:rPr>
                        <a:t>angErr</a:t>
                      </a:r>
                      <a:endParaRPr lang="zh-CN" sz="800" kern="100">
                        <a:effectLst/>
                        <a:latin typeface="等线" panose="02010600030101010101" pitchFamily="2" charset="-122"/>
                        <a:ea typeface="等线" panose="02010600030101010101" pitchFamily="2" charset="-122"/>
                        <a:cs typeface="Times New Roman" panose="02020603050405020304" pitchFamily="18" charset="0"/>
                      </a:endParaRPr>
                    </a:p>
                  </a:txBody>
                  <a:tcPr marL="59707" marR="59707" marT="0" marB="0" anchor="ctr">
                    <a:lnL>
                      <a:noFill/>
                    </a:lnL>
                    <a:lnR>
                      <a:noFill/>
                    </a:lnR>
                    <a:lnT>
                      <a:noFill/>
                    </a:lnT>
                    <a:lnB>
                      <a:noFill/>
                    </a:lnB>
                  </a:tcPr>
                </a:tc>
                <a:tc>
                  <a:txBody>
                    <a:bodyPr/>
                    <a:lstStyle/>
                    <a:p>
                      <a:pPr algn="ctr">
                        <a:spcAft>
                          <a:spcPts val="0"/>
                        </a:spcAft>
                      </a:pPr>
                      <a:r>
                        <a:rPr lang="en-US" sz="800" kern="100">
                          <a:effectLst/>
                          <a:latin typeface="Times New Roman" panose="02020603050405020304" pitchFamily="18" charset="0"/>
                          <a:ea typeface="宋体" panose="02010600030101010101" pitchFamily="2" charset="-122"/>
                          <a:cs typeface="Times New Roman" panose="02020603050405020304" pitchFamily="18" charset="0"/>
                        </a:rPr>
                        <a:t>0.106</a:t>
                      </a:r>
                      <a:endParaRPr lang="zh-CN" sz="800" kern="100">
                        <a:effectLst/>
                        <a:latin typeface="等线" panose="02010600030101010101" pitchFamily="2" charset="-122"/>
                        <a:ea typeface="等线" panose="02010600030101010101" pitchFamily="2" charset="-122"/>
                        <a:cs typeface="Times New Roman" panose="02020603050405020304" pitchFamily="18" charset="0"/>
                      </a:endParaRPr>
                    </a:p>
                  </a:txBody>
                  <a:tcPr marL="59707" marR="59707" marT="0" marB="0" anchor="ctr">
                    <a:lnL>
                      <a:noFill/>
                    </a:lnL>
                    <a:lnR>
                      <a:noFill/>
                    </a:lnR>
                    <a:lnT>
                      <a:noFill/>
                    </a:lnT>
                    <a:lnB>
                      <a:noFill/>
                    </a:lnB>
                  </a:tcPr>
                </a:tc>
                <a:tc>
                  <a:txBody>
                    <a:bodyPr/>
                    <a:lstStyle/>
                    <a:p>
                      <a:pPr algn="ctr">
                        <a:spcAft>
                          <a:spcPts val="0"/>
                        </a:spcAft>
                      </a:pPr>
                      <a:r>
                        <a:rPr lang="en-US" sz="800" kern="100" dirty="0">
                          <a:effectLst/>
                          <a:latin typeface="Times New Roman" panose="02020603050405020304" pitchFamily="18" charset="0"/>
                          <a:ea typeface="宋体" panose="02010600030101010101" pitchFamily="2" charset="-122"/>
                          <a:cs typeface="Times New Roman" panose="02020603050405020304" pitchFamily="18" charset="0"/>
                        </a:rPr>
                        <a:t>0.004</a:t>
                      </a:r>
                      <a:endParaRPr lang="zh-CN" sz="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59707" marR="59707" marT="0" marB="0" anchor="ctr">
                    <a:lnL>
                      <a:noFill/>
                    </a:lnL>
                    <a:lnR>
                      <a:noFill/>
                    </a:lnR>
                    <a:lnT>
                      <a:noFill/>
                    </a:lnT>
                    <a:lnB>
                      <a:noFill/>
                    </a:lnB>
                  </a:tcPr>
                </a:tc>
                <a:tc>
                  <a:txBody>
                    <a:bodyPr/>
                    <a:lstStyle/>
                    <a:p>
                      <a:pPr algn="ctr">
                        <a:spcAft>
                          <a:spcPts val="0"/>
                        </a:spcAft>
                      </a:pPr>
                      <a:r>
                        <a:rPr lang="en-US" sz="800" kern="100">
                          <a:effectLst/>
                          <a:latin typeface="Times New Roman" panose="02020603050405020304" pitchFamily="18" charset="0"/>
                          <a:ea typeface="宋体" panose="02010600030101010101" pitchFamily="2" charset="-122"/>
                          <a:cs typeface="Times New Roman" panose="02020603050405020304" pitchFamily="18" charset="0"/>
                        </a:rPr>
                        <a:t>0</a:t>
                      </a:r>
                      <a:endParaRPr lang="zh-CN" sz="800" kern="100">
                        <a:effectLst/>
                        <a:latin typeface="等线" panose="02010600030101010101" pitchFamily="2" charset="-122"/>
                        <a:ea typeface="等线" panose="02010600030101010101" pitchFamily="2" charset="-122"/>
                        <a:cs typeface="Times New Roman" panose="02020603050405020304" pitchFamily="18" charset="0"/>
                      </a:endParaRPr>
                    </a:p>
                  </a:txBody>
                  <a:tcPr marL="59707" marR="59707" marT="0" marB="0" anchor="ctr">
                    <a:lnL>
                      <a:noFill/>
                    </a:lnL>
                    <a:lnR>
                      <a:noFill/>
                    </a:lnR>
                    <a:lnT>
                      <a:noFill/>
                    </a:lnT>
                    <a:lnB>
                      <a:noFill/>
                    </a:lnB>
                  </a:tcPr>
                </a:tc>
                <a:tc>
                  <a:txBody>
                    <a:bodyPr/>
                    <a:lstStyle/>
                    <a:p>
                      <a:pPr algn="ctr">
                        <a:spcAft>
                          <a:spcPts val="0"/>
                        </a:spcAft>
                      </a:pPr>
                      <a:r>
                        <a:rPr lang="en-US" sz="800" kern="100">
                          <a:effectLst/>
                          <a:latin typeface="Times New Roman" panose="02020603050405020304" pitchFamily="18" charset="0"/>
                          <a:ea typeface="宋体" panose="02010600030101010101" pitchFamily="2" charset="-122"/>
                          <a:cs typeface="Times New Roman" panose="02020603050405020304" pitchFamily="18" charset="0"/>
                        </a:rPr>
                        <a:t>0.004</a:t>
                      </a:r>
                      <a:endParaRPr lang="zh-CN" sz="800" kern="100">
                        <a:effectLst/>
                        <a:latin typeface="等线" panose="02010600030101010101" pitchFamily="2" charset="-122"/>
                        <a:ea typeface="等线" panose="02010600030101010101" pitchFamily="2" charset="-122"/>
                        <a:cs typeface="Times New Roman" panose="02020603050405020304" pitchFamily="18" charset="0"/>
                      </a:endParaRPr>
                    </a:p>
                  </a:txBody>
                  <a:tcPr marL="59707" marR="59707" marT="0" marB="0" anchor="ctr">
                    <a:lnL>
                      <a:noFill/>
                    </a:lnL>
                    <a:lnR>
                      <a:noFill/>
                    </a:lnR>
                    <a:lnT>
                      <a:noFill/>
                    </a:lnT>
                    <a:lnB>
                      <a:noFill/>
                    </a:lnB>
                  </a:tcPr>
                </a:tc>
                <a:tc>
                  <a:txBody>
                    <a:bodyPr/>
                    <a:lstStyle/>
                    <a:p>
                      <a:pPr algn="ctr">
                        <a:spcAft>
                          <a:spcPts val="0"/>
                        </a:spcAft>
                      </a:pPr>
                      <a:r>
                        <a:rPr lang="en-US" sz="800" b="1" kern="100" dirty="0">
                          <a:solidFill>
                            <a:srgbClr val="C00000"/>
                          </a:solidFill>
                          <a:effectLst/>
                          <a:latin typeface="Times New Roman" panose="02020603050405020304" pitchFamily="18" charset="0"/>
                          <a:ea typeface="宋体" panose="02010600030101010101" pitchFamily="2" charset="-122"/>
                          <a:cs typeface="Times New Roman" panose="02020603050405020304" pitchFamily="18" charset="0"/>
                        </a:rPr>
                        <a:t>0</a:t>
                      </a:r>
                      <a:endParaRPr lang="zh-CN" sz="800" kern="100" dirty="0">
                        <a:solidFill>
                          <a:srgbClr val="C00000"/>
                        </a:solidFill>
                        <a:effectLst/>
                        <a:latin typeface="等线" panose="02010600030101010101" pitchFamily="2" charset="-122"/>
                        <a:ea typeface="等线" panose="02010600030101010101" pitchFamily="2" charset="-122"/>
                        <a:cs typeface="Times New Roman" panose="02020603050405020304" pitchFamily="18" charset="0"/>
                      </a:endParaRPr>
                    </a:p>
                  </a:txBody>
                  <a:tcPr marL="59707" marR="59707" marT="0" marB="0" anchor="ctr">
                    <a:lnL>
                      <a:noFill/>
                    </a:lnL>
                    <a:lnR>
                      <a:noFill/>
                    </a:lnR>
                    <a:lnT>
                      <a:noFill/>
                    </a:lnT>
                    <a:lnB>
                      <a:noFill/>
                    </a:lnB>
                  </a:tcPr>
                </a:tc>
                <a:extLst>
                  <a:ext uri="{0D108BD9-81ED-4DB2-BD59-A6C34878D82A}">
                    <a16:rowId xmlns:a16="http://schemas.microsoft.com/office/drawing/2014/main" val="2410313798"/>
                  </a:ext>
                </a:extLst>
              </a:tr>
              <a:tr h="154329">
                <a:tc vMerge="1">
                  <a:txBody>
                    <a:bodyPr/>
                    <a:lstStyle/>
                    <a:p>
                      <a:endParaRPr lang="zh-CN" altLang="en-US"/>
                    </a:p>
                  </a:txBody>
                  <a:tcPr/>
                </a:tc>
                <a:tc>
                  <a:txBody>
                    <a:bodyPr/>
                    <a:lstStyle/>
                    <a:p>
                      <a:pPr algn="ctr">
                        <a:spcAft>
                          <a:spcPts val="0"/>
                        </a:spcAft>
                      </a:pPr>
                      <a:r>
                        <a:rPr lang="en-US" sz="800" b="1" i="1" kern="100">
                          <a:effectLst/>
                          <a:latin typeface="Times New Roman" panose="02020603050405020304" pitchFamily="18" charset="0"/>
                          <a:ea typeface="宋体" panose="02010600030101010101" pitchFamily="2" charset="-122"/>
                          <a:cs typeface="Times New Roman" panose="02020603050405020304" pitchFamily="18" charset="0"/>
                        </a:rPr>
                        <a:t>trErr</a:t>
                      </a:r>
                      <a:endParaRPr lang="zh-CN" sz="800" kern="100">
                        <a:effectLst/>
                        <a:latin typeface="等线" panose="02010600030101010101" pitchFamily="2" charset="-122"/>
                        <a:ea typeface="等线" panose="02010600030101010101" pitchFamily="2" charset="-122"/>
                        <a:cs typeface="Times New Roman" panose="02020603050405020304" pitchFamily="18" charset="0"/>
                      </a:endParaRPr>
                    </a:p>
                  </a:txBody>
                  <a:tcPr marL="59707" marR="59707"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800" kern="100">
                          <a:effectLst/>
                          <a:latin typeface="Times New Roman" panose="02020603050405020304" pitchFamily="18" charset="0"/>
                          <a:ea typeface="宋体" panose="02010600030101010101" pitchFamily="2" charset="-122"/>
                          <a:cs typeface="Times New Roman" panose="02020603050405020304" pitchFamily="18" charset="0"/>
                        </a:rPr>
                        <a:t>1.147</a:t>
                      </a:r>
                      <a:endParaRPr lang="zh-CN" sz="800" kern="100">
                        <a:effectLst/>
                        <a:latin typeface="等线" panose="02010600030101010101" pitchFamily="2" charset="-122"/>
                        <a:ea typeface="等线" panose="02010600030101010101" pitchFamily="2" charset="-122"/>
                        <a:cs typeface="Times New Roman" panose="02020603050405020304" pitchFamily="18" charset="0"/>
                      </a:endParaRPr>
                    </a:p>
                  </a:txBody>
                  <a:tcPr marL="59707" marR="59707"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800" kern="100" dirty="0">
                          <a:effectLst/>
                          <a:latin typeface="Times New Roman" panose="02020603050405020304" pitchFamily="18" charset="0"/>
                          <a:ea typeface="宋体" panose="02010600030101010101" pitchFamily="2" charset="-122"/>
                          <a:cs typeface="Times New Roman" panose="02020603050405020304" pitchFamily="18" charset="0"/>
                        </a:rPr>
                        <a:t>1.034</a:t>
                      </a:r>
                      <a:endParaRPr lang="zh-CN" sz="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59707" marR="59707"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800" kern="100">
                          <a:effectLst/>
                          <a:latin typeface="Times New Roman" panose="02020603050405020304" pitchFamily="18" charset="0"/>
                          <a:ea typeface="宋体" panose="02010600030101010101" pitchFamily="2" charset="-122"/>
                          <a:cs typeface="Times New Roman" panose="02020603050405020304" pitchFamily="18" charset="0"/>
                        </a:rPr>
                        <a:t>0.803</a:t>
                      </a:r>
                      <a:endParaRPr lang="zh-CN" sz="800" kern="100">
                        <a:effectLst/>
                        <a:latin typeface="等线" panose="02010600030101010101" pitchFamily="2" charset="-122"/>
                        <a:ea typeface="等线" panose="02010600030101010101" pitchFamily="2" charset="-122"/>
                        <a:cs typeface="Times New Roman" panose="02020603050405020304" pitchFamily="18" charset="0"/>
                      </a:endParaRPr>
                    </a:p>
                  </a:txBody>
                  <a:tcPr marL="59707" marR="59707"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800" kern="100">
                          <a:effectLst/>
                          <a:latin typeface="Times New Roman" panose="02020603050405020304" pitchFamily="18" charset="0"/>
                          <a:ea typeface="宋体" panose="02010600030101010101" pitchFamily="2" charset="-122"/>
                          <a:cs typeface="Times New Roman" panose="02020603050405020304" pitchFamily="18" charset="0"/>
                        </a:rPr>
                        <a:t>1.625</a:t>
                      </a:r>
                      <a:endParaRPr lang="zh-CN" sz="800" kern="100">
                        <a:effectLst/>
                        <a:latin typeface="等线" panose="02010600030101010101" pitchFamily="2" charset="-122"/>
                        <a:ea typeface="等线" panose="02010600030101010101" pitchFamily="2" charset="-122"/>
                        <a:cs typeface="Times New Roman" panose="02020603050405020304" pitchFamily="18" charset="0"/>
                      </a:endParaRPr>
                    </a:p>
                  </a:txBody>
                  <a:tcPr marL="59707" marR="59707"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800" b="1" kern="100" dirty="0">
                          <a:solidFill>
                            <a:srgbClr val="C00000"/>
                          </a:solidFill>
                          <a:effectLst/>
                          <a:latin typeface="Times New Roman" panose="02020603050405020304" pitchFamily="18" charset="0"/>
                          <a:ea typeface="宋体" panose="02010600030101010101" pitchFamily="2" charset="-122"/>
                          <a:cs typeface="Times New Roman" panose="02020603050405020304" pitchFamily="18" charset="0"/>
                        </a:rPr>
                        <a:t>0.406</a:t>
                      </a:r>
                      <a:endParaRPr lang="zh-CN" sz="800" kern="100" dirty="0">
                        <a:solidFill>
                          <a:srgbClr val="C00000"/>
                        </a:solidFill>
                        <a:effectLst/>
                        <a:latin typeface="等线" panose="02010600030101010101" pitchFamily="2" charset="-122"/>
                        <a:ea typeface="等线" panose="02010600030101010101" pitchFamily="2" charset="-122"/>
                        <a:cs typeface="Times New Roman" panose="02020603050405020304" pitchFamily="18" charset="0"/>
                      </a:endParaRPr>
                    </a:p>
                  </a:txBody>
                  <a:tcPr marL="59707" marR="59707" marT="0" marB="0" anchor="ctr">
                    <a:lnL>
                      <a:noFill/>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21731825"/>
                  </a:ext>
                </a:extLst>
              </a:tr>
              <a:tr h="154329">
                <a:tc rowSpan="3">
                  <a:txBody>
                    <a:bodyPr/>
                    <a:lstStyle/>
                    <a:p>
                      <a:pPr algn="ctr">
                        <a:spcAft>
                          <a:spcPts val="0"/>
                        </a:spcAft>
                      </a:pPr>
                      <a:r>
                        <a:rPr lang="en-US" sz="800" b="1" i="1" kern="100" dirty="0">
                          <a:effectLst/>
                          <a:latin typeface="Times New Roman" panose="02020603050405020304" pitchFamily="18" charset="0"/>
                          <a:ea typeface="宋体" panose="02010600030101010101" pitchFamily="2" charset="-122"/>
                          <a:cs typeface="Times New Roman" panose="02020603050405020304" pitchFamily="18" charset="0"/>
                        </a:rPr>
                        <a:t>5</a:t>
                      </a:r>
                      <a:endParaRPr lang="zh-CN" sz="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59707" marR="59707"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800" b="1" i="1" kern="100">
                          <a:effectLst/>
                          <a:latin typeface="Times New Roman" panose="02020603050405020304" pitchFamily="18" charset="0"/>
                          <a:ea typeface="宋体" panose="02010600030101010101" pitchFamily="2" charset="-122"/>
                          <a:cs typeface="Times New Roman" panose="02020603050405020304" pitchFamily="18" charset="0"/>
                        </a:rPr>
                        <a:t>RMES</a:t>
                      </a:r>
                      <a:endParaRPr lang="zh-CN" sz="800" kern="100">
                        <a:effectLst/>
                        <a:latin typeface="等线" panose="02010600030101010101" pitchFamily="2" charset="-122"/>
                        <a:ea typeface="等线" panose="02010600030101010101" pitchFamily="2" charset="-122"/>
                        <a:cs typeface="Times New Roman" panose="02020603050405020304" pitchFamily="18" charset="0"/>
                      </a:endParaRPr>
                    </a:p>
                  </a:txBody>
                  <a:tcPr marL="59707" marR="59707"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spcAft>
                          <a:spcPts val="0"/>
                        </a:spcAft>
                      </a:pPr>
                      <a:r>
                        <a:rPr lang="en-US" sz="800" kern="100">
                          <a:effectLst/>
                          <a:latin typeface="Times New Roman" panose="02020603050405020304" pitchFamily="18" charset="0"/>
                          <a:ea typeface="宋体" panose="02010600030101010101" pitchFamily="2" charset="-122"/>
                          <a:cs typeface="Times New Roman" panose="02020603050405020304" pitchFamily="18" charset="0"/>
                        </a:rPr>
                        <a:t>3.669</a:t>
                      </a:r>
                      <a:endParaRPr lang="zh-CN" sz="800" kern="100">
                        <a:effectLst/>
                        <a:latin typeface="等线" panose="02010600030101010101" pitchFamily="2" charset="-122"/>
                        <a:ea typeface="等线" panose="02010600030101010101" pitchFamily="2" charset="-122"/>
                        <a:cs typeface="Times New Roman" panose="02020603050405020304" pitchFamily="18" charset="0"/>
                      </a:endParaRPr>
                    </a:p>
                  </a:txBody>
                  <a:tcPr marL="59707" marR="59707"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spcAft>
                          <a:spcPts val="0"/>
                        </a:spcAft>
                      </a:pPr>
                      <a:r>
                        <a:rPr lang="en-US" sz="800" kern="100" dirty="0">
                          <a:effectLst/>
                          <a:latin typeface="Times New Roman" panose="02020603050405020304" pitchFamily="18" charset="0"/>
                          <a:ea typeface="宋体" panose="02010600030101010101" pitchFamily="2" charset="-122"/>
                          <a:cs typeface="Times New Roman" panose="02020603050405020304" pitchFamily="18" charset="0"/>
                        </a:rPr>
                        <a:t>0.212</a:t>
                      </a:r>
                      <a:endParaRPr lang="zh-CN" sz="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59707" marR="59707"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spcAft>
                          <a:spcPts val="0"/>
                        </a:spcAft>
                      </a:pPr>
                      <a:r>
                        <a:rPr lang="en-US" sz="800" kern="100">
                          <a:effectLst/>
                          <a:latin typeface="Times New Roman" panose="02020603050405020304" pitchFamily="18" charset="0"/>
                          <a:ea typeface="宋体" panose="02010600030101010101" pitchFamily="2" charset="-122"/>
                          <a:cs typeface="Times New Roman" panose="02020603050405020304" pitchFamily="18" charset="0"/>
                        </a:rPr>
                        <a:t>0.242</a:t>
                      </a:r>
                      <a:endParaRPr lang="zh-CN" sz="800" kern="100">
                        <a:effectLst/>
                        <a:latin typeface="等线" panose="02010600030101010101" pitchFamily="2" charset="-122"/>
                        <a:ea typeface="等线" panose="02010600030101010101" pitchFamily="2" charset="-122"/>
                        <a:cs typeface="Times New Roman" panose="02020603050405020304" pitchFamily="18" charset="0"/>
                      </a:endParaRPr>
                    </a:p>
                  </a:txBody>
                  <a:tcPr marL="59707" marR="59707"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spcAft>
                          <a:spcPts val="0"/>
                        </a:spcAft>
                      </a:pPr>
                      <a:r>
                        <a:rPr lang="en-US" sz="800" kern="100">
                          <a:effectLst/>
                          <a:latin typeface="Times New Roman" panose="02020603050405020304" pitchFamily="18" charset="0"/>
                          <a:ea typeface="宋体" panose="02010600030101010101" pitchFamily="2" charset="-122"/>
                          <a:cs typeface="Times New Roman" panose="02020603050405020304" pitchFamily="18" charset="0"/>
                        </a:rPr>
                        <a:t>0.255</a:t>
                      </a:r>
                      <a:endParaRPr lang="zh-CN" sz="800" kern="100">
                        <a:effectLst/>
                        <a:latin typeface="等线" panose="02010600030101010101" pitchFamily="2" charset="-122"/>
                        <a:ea typeface="等线" panose="02010600030101010101" pitchFamily="2" charset="-122"/>
                        <a:cs typeface="Times New Roman" panose="02020603050405020304" pitchFamily="18" charset="0"/>
                      </a:endParaRPr>
                    </a:p>
                  </a:txBody>
                  <a:tcPr marL="59707" marR="59707"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spcAft>
                          <a:spcPts val="0"/>
                        </a:spcAft>
                      </a:pPr>
                      <a:r>
                        <a:rPr lang="en-US" sz="800" b="1" kern="100" dirty="0">
                          <a:solidFill>
                            <a:srgbClr val="C00000"/>
                          </a:solidFill>
                          <a:effectLst/>
                          <a:latin typeface="Times New Roman" panose="02020603050405020304" pitchFamily="18" charset="0"/>
                          <a:ea typeface="宋体" panose="02010600030101010101" pitchFamily="2" charset="-122"/>
                          <a:cs typeface="Times New Roman" panose="02020603050405020304" pitchFamily="18" charset="0"/>
                        </a:rPr>
                        <a:t>3.36E-04</a:t>
                      </a:r>
                      <a:endParaRPr lang="zh-CN" sz="800" kern="100" dirty="0">
                        <a:solidFill>
                          <a:srgbClr val="C00000"/>
                        </a:solidFill>
                        <a:effectLst/>
                        <a:latin typeface="等线" panose="02010600030101010101" pitchFamily="2" charset="-122"/>
                        <a:ea typeface="等线" panose="02010600030101010101" pitchFamily="2" charset="-122"/>
                        <a:cs typeface="Times New Roman" panose="02020603050405020304" pitchFamily="18" charset="0"/>
                      </a:endParaRPr>
                    </a:p>
                  </a:txBody>
                  <a:tcPr marL="59707" marR="59707" marT="0" marB="0" anchor="ctr">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2505063565"/>
                  </a:ext>
                </a:extLst>
              </a:tr>
              <a:tr h="154329">
                <a:tc vMerge="1">
                  <a:txBody>
                    <a:bodyPr/>
                    <a:lstStyle/>
                    <a:p>
                      <a:endParaRPr lang="zh-CN" altLang="en-US"/>
                    </a:p>
                  </a:txBody>
                  <a:tcPr/>
                </a:tc>
                <a:tc>
                  <a:txBody>
                    <a:bodyPr/>
                    <a:lstStyle/>
                    <a:p>
                      <a:pPr algn="ctr">
                        <a:spcAft>
                          <a:spcPts val="0"/>
                        </a:spcAft>
                      </a:pPr>
                      <a:r>
                        <a:rPr lang="en-US" sz="800" b="1" i="1" kern="100">
                          <a:effectLst/>
                          <a:latin typeface="Times New Roman" panose="02020603050405020304" pitchFamily="18" charset="0"/>
                          <a:ea typeface="宋体" panose="02010600030101010101" pitchFamily="2" charset="-122"/>
                          <a:cs typeface="Times New Roman" panose="02020603050405020304" pitchFamily="18" charset="0"/>
                        </a:rPr>
                        <a:t>angErr</a:t>
                      </a:r>
                      <a:endParaRPr lang="zh-CN" sz="800" kern="100">
                        <a:effectLst/>
                        <a:latin typeface="等线" panose="02010600030101010101" pitchFamily="2" charset="-122"/>
                        <a:ea typeface="等线" panose="02010600030101010101" pitchFamily="2" charset="-122"/>
                        <a:cs typeface="Times New Roman" panose="02020603050405020304" pitchFamily="18" charset="0"/>
                      </a:endParaRPr>
                    </a:p>
                  </a:txBody>
                  <a:tcPr marL="59707" marR="59707" marT="0" marB="0" anchor="ctr">
                    <a:lnL>
                      <a:noFill/>
                    </a:lnL>
                    <a:lnR>
                      <a:noFill/>
                    </a:lnR>
                    <a:lnT>
                      <a:noFill/>
                    </a:lnT>
                    <a:lnB>
                      <a:noFill/>
                    </a:lnB>
                  </a:tcPr>
                </a:tc>
                <a:tc>
                  <a:txBody>
                    <a:bodyPr/>
                    <a:lstStyle/>
                    <a:p>
                      <a:pPr algn="ctr">
                        <a:spcAft>
                          <a:spcPts val="0"/>
                        </a:spcAft>
                      </a:pPr>
                      <a:r>
                        <a:rPr lang="en-US" sz="800" kern="100">
                          <a:effectLst/>
                          <a:latin typeface="Times New Roman" panose="02020603050405020304" pitchFamily="18" charset="0"/>
                          <a:ea typeface="宋体" panose="02010600030101010101" pitchFamily="2" charset="-122"/>
                          <a:cs typeface="Times New Roman" panose="02020603050405020304" pitchFamily="18" charset="0"/>
                        </a:rPr>
                        <a:t>0.109</a:t>
                      </a:r>
                      <a:endParaRPr lang="zh-CN" sz="800" kern="100">
                        <a:effectLst/>
                        <a:latin typeface="等线" panose="02010600030101010101" pitchFamily="2" charset="-122"/>
                        <a:ea typeface="等线" panose="02010600030101010101" pitchFamily="2" charset="-122"/>
                        <a:cs typeface="Times New Roman" panose="02020603050405020304" pitchFamily="18" charset="0"/>
                      </a:endParaRPr>
                    </a:p>
                  </a:txBody>
                  <a:tcPr marL="59707" marR="59707" marT="0" marB="0" anchor="ctr">
                    <a:lnL>
                      <a:noFill/>
                    </a:lnL>
                    <a:lnR>
                      <a:noFill/>
                    </a:lnR>
                    <a:lnT>
                      <a:noFill/>
                    </a:lnT>
                    <a:lnB>
                      <a:noFill/>
                    </a:lnB>
                  </a:tcPr>
                </a:tc>
                <a:tc>
                  <a:txBody>
                    <a:bodyPr/>
                    <a:lstStyle/>
                    <a:p>
                      <a:pPr algn="ctr">
                        <a:spcAft>
                          <a:spcPts val="0"/>
                        </a:spcAft>
                      </a:pPr>
                      <a:r>
                        <a:rPr lang="en-US" sz="800" kern="100">
                          <a:effectLst/>
                          <a:latin typeface="Times New Roman" panose="02020603050405020304" pitchFamily="18" charset="0"/>
                          <a:ea typeface="宋体" panose="02010600030101010101" pitchFamily="2" charset="-122"/>
                          <a:cs typeface="Times New Roman" panose="02020603050405020304" pitchFamily="18" charset="0"/>
                        </a:rPr>
                        <a:t>0</a:t>
                      </a:r>
                      <a:endParaRPr lang="zh-CN" sz="800" kern="100">
                        <a:effectLst/>
                        <a:latin typeface="等线" panose="02010600030101010101" pitchFamily="2" charset="-122"/>
                        <a:ea typeface="等线" panose="02010600030101010101" pitchFamily="2" charset="-122"/>
                        <a:cs typeface="Times New Roman" panose="02020603050405020304" pitchFamily="18" charset="0"/>
                      </a:endParaRPr>
                    </a:p>
                  </a:txBody>
                  <a:tcPr marL="59707" marR="59707" marT="0" marB="0" anchor="ctr">
                    <a:lnL>
                      <a:noFill/>
                    </a:lnL>
                    <a:lnR>
                      <a:noFill/>
                    </a:lnR>
                    <a:lnT>
                      <a:noFill/>
                    </a:lnT>
                    <a:lnB>
                      <a:noFill/>
                    </a:lnB>
                  </a:tcPr>
                </a:tc>
                <a:tc>
                  <a:txBody>
                    <a:bodyPr/>
                    <a:lstStyle/>
                    <a:p>
                      <a:pPr algn="ctr">
                        <a:spcAft>
                          <a:spcPts val="0"/>
                        </a:spcAft>
                      </a:pPr>
                      <a:r>
                        <a:rPr lang="en-US" sz="800" kern="100">
                          <a:effectLst/>
                          <a:latin typeface="Times New Roman" panose="02020603050405020304" pitchFamily="18" charset="0"/>
                          <a:ea typeface="宋体" panose="02010600030101010101" pitchFamily="2" charset="-122"/>
                          <a:cs typeface="Times New Roman" panose="02020603050405020304" pitchFamily="18" charset="0"/>
                        </a:rPr>
                        <a:t>0</a:t>
                      </a:r>
                      <a:endParaRPr lang="zh-CN" sz="800" kern="100">
                        <a:effectLst/>
                        <a:latin typeface="等线" panose="02010600030101010101" pitchFamily="2" charset="-122"/>
                        <a:ea typeface="等线" panose="02010600030101010101" pitchFamily="2" charset="-122"/>
                        <a:cs typeface="Times New Roman" panose="02020603050405020304" pitchFamily="18" charset="0"/>
                      </a:endParaRPr>
                    </a:p>
                  </a:txBody>
                  <a:tcPr marL="59707" marR="59707" marT="0" marB="0" anchor="ctr">
                    <a:lnL>
                      <a:noFill/>
                    </a:lnL>
                    <a:lnR>
                      <a:noFill/>
                    </a:lnR>
                    <a:lnT>
                      <a:noFill/>
                    </a:lnT>
                    <a:lnB>
                      <a:noFill/>
                    </a:lnB>
                  </a:tcPr>
                </a:tc>
                <a:tc>
                  <a:txBody>
                    <a:bodyPr/>
                    <a:lstStyle/>
                    <a:p>
                      <a:pPr algn="ctr">
                        <a:spcAft>
                          <a:spcPts val="0"/>
                        </a:spcAft>
                      </a:pPr>
                      <a:r>
                        <a:rPr lang="en-US" sz="800" kern="100" dirty="0">
                          <a:effectLst/>
                          <a:latin typeface="Times New Roman" panose="02020603050405020304" pitchFamily="18" charset="0"/>
                          <a:ea typeface="宋体" panose="02010600030101010101" pitchFamily="2" charset="-122"/>
                          <a:cs typeface="Times New Roman" panose="02020603050405020304" pitchFamily="18" charset="0"/>
                        </a:rPr>
                        <a:t>0.001</a:t>
                      </a:r>
                      <a:endParaRPr lang="zh-CN" sz="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59707" marR="59707" marT="0" marB="0" anchor="ctr">
                    <a:lnL>
                      <a:noFill/>
                    </a:lnL>
                    <a:lnR>
                      <a:noFill/>
                    </a:lnR>
                    <a:lnT>
                      <a:noFill/>
                    </a:lnT>
                    <a:lnB>
                      <a:noFill/>
                    </a:lnB>
                  </a:tcPr>
                </a:tc>
                <a:tc>
                  <a:txBody>
                    <a:bodyPr/>
                    <a:lstStyle/>
                    <a:p>
                      <a:pPr algn="ctr">
                        <a:spcAft>
                          <a:spcPts val="0"/>
                        </a:spcAft>
                      </a:pPr>
                      <a:r>
                        <a:rPr lang="en-US" sz="800" b="1" kern="100" dirty="0">
                          <a:solidFill>
                            <a:srgbClr val="C00000"/>
                          </a:solidFill>
                          <a:effectLst/>
                          <a:latin typeface="Times New Roman" panose="02020603050405020304" pitchFamily="18" charset="0"/>
                          <a:ea typeface="宋体" panose="02010600030101010101" pitchFamily="2" charset="-122"/>
                          <a:cs typeface="Times New Roman" panose="02020603050405020304" pitchFamily="18" charset="0"/>
                        </a:rPr>
                        <a:t>0</a:t>
                      </a:r>
                      <a:endParaRPr lang="zh-CN" sz="800" kern="100" dirty="0">
                        <a:solidFill>
                          <a:srgbClr val="C00000"/>
                        </a:solidFill>
                        <a:effectLst/>
                        <a:latin typeface="等线" panose="02010600030101010101" pitchFamily="2" charset="-122"/>
                        <a:ea typeface="等线" panose="02010600030101010101" pitchFamily="2" charset="-122"/>
                        <a:cs typeface="Times New Roman" panose="02020603050405020304" pitchFamily="18" charset="0"/>
                      </a:endParaRPr>
                    </a:p>
                  </a:txBody>
                  <a:tcPr marL="59707" marR="59707" marT="0" marB="0" anchor="ctr">
                    <a:lnL>
                      <a:noFill/>
                    </a:lnL>
                    <a:lnR>
                      <a:noFill/>
                    </a:lnR>
                    <a:lnT>
                      <a:noFill/>
                    </a:lnT>
                    <a:lnB>
                      <a:noFill/>
                    </a:lnB>
                  </a:tcPr>
                </a:tc>
                <a:extLst>
                  <a:ext uri="{0D108BD9-81ED-4DB2-BD59-A6C34878D82A}">
                    <a16:rowId xmlns:a16="http://schemas.microsoft.com/office/drawing/2014/main" val="775957121"/>
                  </a:ext>
                </a:extLst>
              </a:tr>
              <a:tr h="154329">
                <a:tc vMerge="1">
                  <a:txBody>
                    <a:bodyPr/>
                    <a:lstStyle/>
                    <a:p>
                      <a:endParaRPr lang="zh-CN" altLang="en-US"/>
                    </a:p>
                  </a:txBody>
                  <a:tcPr/>
                </a:tc>
                <a:tc>
                  <a:txBody>
                    <a:bodyPr/>
                    <a:lstStyle/>
                    <a:p>
                      <a:pPr algn="ctr">
                        <a:spcAft>
                          <a:spcPts val="0"/>
                        </a:spcAft>
                      </a:pPr>
                      <a:r>
                        <a:rPr lang="en-US" sz="800" b="1" i="1" kern="100">
                          <a:effectLst/>
                          <a:latin typeface="Times New Roman" panose="02020603050405020304" pitchFamily="18" charset="0"/>
                          <a:ea typeface="宋体" panose="02010600030101010101" pitchFamily="2" charset="-122"/>
                          <a:cs typeface="Times New Roman" panose="02020603050405020304" pitchFamily="18" charset="0"/>
                        </a:rPr>
                        <a:t>trErr</a:t>
                      </a:r>
                      <a:endParaRPr lang="zh-CN" sz="800" kern="100">
                        <a:effectLst/>
                        <a:latin typeface="等线" panose="02010600030101010101" pitchFamily="2" charset="-122"/>
                        <a:ea typeface="等线" panose="02010600030101010101" pitchFamily="2" charset="-122"/>
                        <a:cs typeface="Times New Roman" panose="02020603050405020304" pitchFamily="18" charset="0"/>
                      </a:endParaRPr>
                    </a:p>
                  </a:txBody>
                  <a:tcPr marL="59707" marR="59707"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800" kern="100">
                          <a:effectLst/>
                          <a:latin typeface="Times New Roman" panose="02020603050405020304" pitchFamily="18" charset="0"/>
                          <a:ea typeface="宋体" panose="02010600030101010101" pitchFamily="2" charset="-122"/>
                          <a:cs typeface="Times New Roman" panose="02020603050405020304" pitchFamily="18" charset="0"/>
                        </a:rPr>
                        <a:t>2.156</a:t>
                      </a:r>
                      <a:endParaRPr lang="zh-CN" sz="800" kern="100">
                        <a:effectLst/>
                        <a:latin typeface="等线" panose="02010600030101010101" pitchFamily="2" charset="-122"/>
                        <a:ea typeface="等线" panose="02010600030101010101" pitchFamily="2" charset="-122"/>
                        <a:cs typeface="Times New Roman" panose="02020603050405020304" pitchFamily="18" charset="0"/>
                      </a:endParaRPr>
                    </a:p>
                  </a:txBody>
                  <a:tcPr marL="59707" marR="59707"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800" kern="100" dirty="0">
                          <a:effectLst/>
                          <a:latin typeface="Times New Roman" panose="02020603050405020304" pitchFamily="18" charset="0"/>
                          <a:ea typeface="宋体" panose="02010600030101010101" pitchFamily="2" charset="-122"/>
                          <a:cs typeface="Times New Roman" panose="02020603050405020304" pitchFamily="18" charset="0"/>
                        </a:rPr>
                        <a:t>0.207</a:t>
                      </a:r>
                      <a:endParaRPr lang="zh-CN" sz="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59707" marR="59707"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800" kern="100" dirty="0">
                          <a:effectLst/>
                          <a:latin typeface="Times New Roman" panose="02020603050405020304" pitchFamily="18" charset="0"/>
                          <a:ea typeface="宋体" panose="02010600030101010101" pitchFamily="2" charset="-122"/>
                          <a:cs typeface="Times New Roman" panose="02020603050405020304" pitchFamily="18" charset="0"/>
                        </a:rPr>
                        <a:t>0.241</a:t>
                      </a:r>
                      <a:endParaRPr lang="zh-CN" sz="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59707" marR="59707"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800" kern="100">
                          <a:effectLst/>
                          <a:latin typeface="Times New Roman" panose="02020603050405020304" pitchFamily="18" charset="0"/>
                          <a:ea typeface="宋体" panose="02010600030101010101" pitchFamily="2" charset="-122"/>
                          <a:cs typeface="Times New Roman" panose="02020603050405020304" pitchFamily="18" charset="0"/>
                        </a:rPr>
                        <a:t>0.432</a:t>
                      </a:r>
                      <a:endParaRPr lang="zh-CN" sz="800" kern="100">
                        <a:effectLst/>
                        <a:latin typeface="等线" panose="02010600030101010101" pitchFamily="2" charset="-122"/>
                        <a:ea typeface="等线" panose="02010600030101010101" pitchFamily="2" charset="-122"/>
                        <a:cs typeface="Times New Roman" panose="02020603050405020304" pitchFamily="18" charset="0"/>
                      </a:endParaRPr>
                    </a:p>
                  </a:txBody>
                  <a:tcPr marL="59707" marR="59707"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800" b="1" kern="100" dirty="0">
                          <a:solidFill>
                            <a:srgbClr val="C00000"/>
                          </a:solidFill>
                          <a:effectLst/>
                          <a:latin typeface="Times New Roman" panose="02020603050405020304" pitchFamily="18" charset="0"/>
                          <a:ea typeface="宋体" panose="02010600030101010101" pitchFamily="2" charset="-122"/>
                          <a:cs typeface="Times New Roman" panose="02020603050405020304" pitchFamily="18" charset="0"/>
                        </a:rPr>
                        <a:t>5.80E-04</a:t>
                      </a:r>
                      <a:endParaRPr lang="zh-CN" sz="800" kern="100" dirty="0">
                        <a:solidFill>
                          <a:srgbClr val="C00000"/>
                        </a:solidFill>
                        <a:effectLst/>
                        <a:latin typeface="等线" panose="02010600030101010101" pitchFamily="2" charset="-122"/>
                        <a:ea typeface="等线" panose="02010600030101010101" pitchFamily="2" charset="-122"/>
                        <a:cs typeface="Times New Roman" panose="02020603050405020304" pitchFamily="18" charset="0"/>
                      </a:endParaRPr>
                    </a:p>
                  </a:txBody>
                  <a:tcPr marL="59707" marR="59707" marT="0" marB="0" anchor="ctr">
                    <a:lnL>
                      <a:noFill/>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2409623"/>
                  </a:ext>
                </a:extLst>
              </a:tr>
              <a:tr h="154329">
                <a:tc rowSpan="3">
                  <a:txBody>
                    <a:bodyPr/>
                    <a:lstStyle/>
                    <a:p>
                      <a:pPr algn="ctr">
                        <a:spcAft>
                          <a:spcPts val="0"/>
                        </a:spcAft>
                      </a:pPr>
                      <a:r>
                        <a:rPr lang="en-US" sz="800" b="1" i="1" kern="100" dirty="0">
                          <a:effectLst/>
                          <a:latin typeface="Times New Roman" panose="02020603050405020304" pitchFamily="18" charset="0"/>
                          <a:ea typeface="宋体" panose="02010600030101010101" pitchFamily="2" charset="-122"/>
                          <a:cs typeface="Times New Roman" panose="02020603050405020304" pitchFamily="18" charset="0"/>
                        </a:rPr>
                        <a:t>6</a:t>
                      </a:r>
                      <a:endParaRPr lang="zh-CN" sz="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59707" marR="59707"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800" b="1" i="1" kern="100">
                          <a:effectLst/>
                          <a:latin typeface="Times New Roman" panose="02020603050405020304" pitchFamily="18" charset="0"/>
                          <a:ea typeface="宋体" panose="02010600030101010101" pitchFamily="2" charset="-122"/>
                          <a:cs typeface="Times New Roman" panose="02020603050405020304" pitchFamily="18" charset="0"/>
                        </a:rPr>
                        <a:t>RMES</a:t>
                      </a:r>
                      <a:endParaRPr lang="zh-CN" sz="800" kern="100">
                        <a:effectLst/>
                        <a:latin typeface="等线" panose="02010600030101010101" pitchFamily="2" charset="-122"/>
                        <a:ea typeface="等线" panose="02010600030101010101" pitchFamily="2" charset="-122"/>
                        <a:cs typeface="Times New Roman" panose="02020603050405020304" pitchFamily="18" charset="0"/>
                      </a:endParaRPr>
                    </a:p>
                  </a:txBody>
                  <a:tcPr marL="59707" marR="59707"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spcAft>
                          <a:spcPts val="0"/>
                        </a:spcAft>
                      </a:pPr>
                      <a:r>
                        <a:rPr lang="en-US" sz="800" kern="100">
                          <a:effectLst/>
                          <a:latin typeface="Times New Roman" panose="02020603050405020304" pitchFamily="18" charset="0"/>
                          <a:ea typeface="宋体" panose="02010600030101010101" pitchFamily="2" charset="-122"/>
                          <a:cs typeface="Times New Roman" panose="02020603050405020304" pitchFamily="18" charset="0"/>
                        </a:rPr>
                        <a:t>1.413</a:t>
                      </a:r>
                      <a:endParaRPr lang="zh-CN" sz="800" kern="100">
                        <a:effectLst/>
                        <a:latin typeface="等线" panose="02010600030101010101" pitchFamily="2" charset="-122"/>
                        <a:ea typeface="等线" panose="02010600030101010101" pitchFamily="2" charset="-122"/>
                        <a:cs typeface="Times New Roman" panose="02020603050405020304" pitchFamily="18" charset="0"/>
                      </a:endParaRPr>
                    </a:p>
                  </a:txBody>
                  <a:tcPr marL="59707" marR="59707"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spcAft>
                          <a:spcPts val="0"/>
                        </a:spcAft>
                      </a:pPr>
                      <a:r>
                        <a:rPr lang="en-US" sz="800" kern="100">
                          <a:effectLst/>
                          <a:latin typeface="Times New Roman" panose="02020603050405020304" pitchFamily="18" charset="0"/>
                          <a:ea typeface="宋体" panose="02010600030101010101" pitchFamily="2" charset="-122"/>
                          <a:cs typeface="Times New Roman" panose="02020603050405020304" pitchFamily="18" charset="0"/>
                        </a:rPr>
                        <a:t>0.526</a:t>
                      </a:r>
                      <a:endParaRPr lang="zh-CN" sz="800" kern="100">
                        <a:effectLst/>
                        <a:latin typeface="等线" panose="02010600030101010101" pitchFamily="2" charset="-122"/>
                        <a:ea typeface="等线" panose="02010600030101010101" pitchFamily="2" charset="-122"/>
                        <a:cs typeface="Times New Roman" panose="02020603050405020304" pitchFamily="18" charset="0"/>
                      </a:endParaRPr>
                    </a:p>
                  </a:txBody>
                  <a:tcPr marL="59707" marR="59707"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spcAft>
                          <a:spcPts val="0"/>
                        </a:spcAft>
                      </a:pPr>
                      <a:r>
                        <a:rPr lang="en-US" sz="800" b="1" kern="100" dirty="0">
                          <a:solidFill>
                            <a:srgbClr val="C00000"/>
                          </a:solidFill>
                          <a:effectLst/>
                          <a:latin typeface="Times New Roman" panose="02020603050405020304" pitchFamily="18" charset="0"/>
                          <a:ea typeface="宋体" panose="02010600030101010101" pitchFamily="2" charset="-122"/>
                          <a:cs typeface="Times New Roman" panose="02020603050405020304" pitchFamily="18" charset="0"/>
                        </a:rPr>
                        <a:t>0.449</a:t>
                      </a:r>
                      <a:endParaRPr lang="zh-CN" sz="800" kern="100" dirty="0">
                        <a:solidFill>
                          <a:srgbClr val="C00000"/>
                        </a:solidFill>
                        <a:effectLst/>
                        <a:latin typeface="等线" panose="02010600030101010101" pitchFamily="2" charset="-122"/>
                        <a:ea typeface="等线" panose="02010600030101010101" pitchFamily="2" charset="-122"/>
                        <a:cs typeface="Times New Roman" panose="02020603050405020304" pitchFamily="18" charset="0"/>
                      </a:endParaRPr>
                    </a:p>
                  </a:txBody>
                  <a:tcPr marL="59707" marR="59707"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spcAft>
                          <a:spcPts val="0"/>
                        </a:spcAft>
                      </a:pPr>
                      <a:r>
                        <a:rPr lang="en-US" sz="800" kern="100">
                          <a:effectLst/>
                          <a:latin typeface="Times New Roman" panose="02020603050405020304" pitchFamily="18" charset="0"/>
                          <a:ea typeface="宋体" panose="02010600030101010101" pitchFamily="2" charset="-122"/>
                          <a:cs typeface="Times New Roman" panose="02020603050405020304" pitchFamily="18" charset="0"/>
                        </a:rPr>
                        <a:t>0.51</a:t>
                      </a:r>
                      <a:endParaRPr lang="zh-CN" sz="800" kern="100">
                        <a:effectLst/>
                        <a:latin typeface="等线" panose="02010600030101010101" pitchFamily="2" charset="-122"/>
                        <a:ea typeface="等线" panose="02010600030101010101" pitchFamily="2" charset="-122"/>
                        <a:cs typeface="Times New Roman" panose="02020603050405020304" pitchFamily="18" charset="0"/>
                      </a:endParaRPr>
                    </a:p>
                  </a:txBody>
                  <a:tcPr marL="59707" marR="59707"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spcAft>
                          <a:spcPts val="0"/>
                        </a:spcAft>
                      </a:pPr>
                      <a:r>
                        <a:rPr lang="en-US" sz="800" kern="100">
                          <a:effectLst/>
                          <a:latin typeface="Times New Roman" panose="02020603050405020304" pitchFamily="18" charset="0"/>
                          <a:ea typeface="宋体" panose="02010600030101010101" pitchFamily="2" charset="-122"/>
                          <a:cs typeface="Times New Roman" panose="02020603050405020304" pitchFamily="18" charset="0"/>
                        </a:rPr>
                        <a:t>0.698</a:t>
                      </a:r>
                      <a:endParaRPr lang="zh-CN" sz="800" kern="100">
                        <a:effectLst/>
                        <a:latin typeface="等线" panose="02010600030101010101" pitchFamily="2" charset="-122"/>
                        <a:ea typeface="等线" panose="02010600030101010101" pitchFamily="2" charset="-122"/>
                        <a:cs typeface="Times New Roman" panose="02020603050405020304" pitchFamily="18" charset="0"/>
                      </a:endParaRPr>
                    </a:p>
                  </a:txBody>
                  <a:tcPr marL="59707" marR="59707" marT="0" marB="0" anchor="ctr">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334535689"/>
                  </a:ext>
                </a:extLst>
              </a:tr>
              <a:tr h="154329">
                <a:tc vMerge="1">
                  <a:txBody>
                    <a:bodyPr/>
                    <a:lstStyle/>
                    <a:p>
                      <a:endParaRPr lang="zh-CN" altLang="en-US"/>
                    </a:p>
                  </a:txBody>
                  <a:tcPr/>
                </a:tc>
                <a:tc>
                  <a:txBody>
                    <a:bodyPr/>
                    <a:lstStyle/>
                    <a:p>
                      <a:pPr algn="ctr">
                        <a:spcAft>
                          <a:spcPts val="0"/>
                        </a:spcAft>
                      </a:pPr>
                      <a:r>
                        <a:rPr lang="en-US" sz="800" b="1" i="1" kern="100">
                          <a:effectLst/>
                          <a:latin typeface="Times New Roman" panose="02020603050405020304" pitchFamily="18" charset="0"/>
                          <a:ea typeface="宋体" panose="02010600030101010101" pitchFamily="2" charset="-122"/>
                          <a:cs typeface="Times New Roman" panose="02020603050405020304" pitchFamily="18" charset="0"/>
                        </a:rPr>
                        <a:t>angErr</a:t>
                      </a:r>
                      <a:endParaRPr lang="zh-CN" sz="800" kern="100">
                        <a:effectLst/>
                        <a:latin typeface="等线" panose="02010600030101010101" pitchFamily="2" charset="-122"/>
                        <a:ea typeface="等线" panose="02010600030101010101" pitchFamily="2" charset="-122"/>
                        <a:cs typeface="Times New Roman" panose="02020603050405020304" pitchFamily="18" charset="0"/>
                      </a:endParaRPr>
                    </a:p>
                  </a:txBody>
                  <a:tcPr marL="59707" marR="59707" marT="0" marB="0" anchor="ctr">
                    <a:lnL>
                      <a:noFill/>
                    </a:lnL>
                    <a:lnR>
                      <a:noFill/>
                    </a:lnR>
                    <a:lnT>
                      <a:noFill/>
                    </a:lnT>
                    <a:lnB>
                      <a:noFill/>
                    </a:lnB>
                  </a:tcPr>
                </a:tc>
                <a:tc>
                  <a:txBody>
                    <a:bodyPr/>
                    <a:lstStyle/>
                    <a:p>
                      <a:pPr algn="ctr">
                        <a:spcAft>
                          <a:spcPts val="0"/>
                        </a:spcAft>
                      </a:pPr>
                      <a:r>
                        <a:rPr lang="en-US" sz="800" kern="100">
                          <a:effectLst/>
                          <a:latin typeface="Times New Roman" panose="02020603050405020304" pitchFamily="18" charset="0"/>
                          <a:ea typeface="宋体" panose="02010600030101010101" pitchFamily="2" charset="-122"/>
                          <a:cs typeface="Times New Roman" panose="02020603050405020304" pitchFamily="18" charset="0"/>
                        </a:rPr>
                        <a:t>0.151</a:t>
                      </a:r>
                      <a:endParaRPr lang="zh-CN" sz="800" kern="100">
                        <a:effectLst/>
                        <a:latin typeface="等线" panose="02010600030101010101" pitchFamily="2" charset="-122"/>
                        <a:ea typeface="等线" panose="02010600030101010101" pitchFamily="2" charset="-122"/>
                        <a:cs typeface="Times New Roman" panose="02020603050405020304" pitchFamily="18" charset="0"/>
                      </a:endParaRPr>
                    </a:p>
                  </a:txBody>
                  <a:tcPr marL="59707" marR="59707" marT="0" marB="0" anchor="ctr">
                    <a:lnL>
                      <a:noFill/>
                    </a:lnL>
                    <a:lnR>
                      <a:noFill/>
                    </a:lnR>
                    <a:lnT>
                      <a:noFill/>
                    </a:lnT>
                    <a:lnB>
                      <a:noFill/>
                    </a:lnB>
                  </a:tcPr>
                </a:tc>
                <a:tc>
                  <a:txBody>
                    <a:bodyPr/>
                    <a:lstStyle/>
                    <a:p>
                      <a:pPr algn="ctr">
                        <a:spcAft>
                          <a:spcPts val="0"/>
                        </a:spcAft>
                      </a:pPr>
                      <a:r>
                        <a:rPr lang="en-US" sz="800" kern="100">
                          <a:effectLst/>
                          <a:latin typeface="Times New Roman" panose="02020603050405020304" pitchFamily="18" charset="0"/>
                          <a:ea typeface="宋体" panose="02010600030101010101" pitchFamily="2" charset="-122"/>
                          <a:cs typeface="Times New Roman" panose="02020603050405020304" pitchFamily="18" charset="0"/>
                        </a:rPr>
                        <a:t>0.001</a:t>
                      </a:r>
                      <a:endParaRPr lang="zh-CN" sz="800" kern="100">
                        <a:effectLst/>
                        <a:latin typeface="等线" panose="02010600030101010101" pitchFamily="2" charset="-122"/>
                        <a:ea typeface="等线" panose="02010600030101010101" pitchFamily="2" charset="-122"/>
                        <a:cs typeface="Times New Roman" panose="02020603050405020304" pitchFamily="18" charset="0"/>
                      </a:endParaRPr>
                    </a:p>
                  </a:txBody>
                  <a:tcPr marL="59707" marR="59707" marT="0" marB="0" anchor="ctr">
                    <a:lnL>
                      <a:noFill/>
                    </a:lnL>
                    <a:lnR>
                      <a:noFill/>
                    </a:lnR>
                    <a:lnT>
                      <a:noFill/>
                    </a:lnT>
                    <a:lnB>
                      <a:noFill/>
                    </a:lnB>
                  </a:tcPr>
                </a:tc>
                <a:tc>
                  <a:txBody>
                    <a:bodyPr/>
                    <a:lstStyle/>
                    <a:p>
                      <a:pPr algn="ctr">
                        <a:spcAft>
                          <a:spcPts val="0"/>
                        </a:spcAft>
                      </a:pPr>
                      <a:r>
                        <a:rPr lang="en-US" sz="800" b="1" kern="100" dirty="0">
                          <a:solidFill>
                            <a:srgbClr val="C00000"/>
                          </a:solidFill>
                          <a:effectLst/>
                          <a:latin typeface="Times New Roman" panose="02020603050405020304" pitchFamily="18" charset="0"/>
                          <a:ea typeface="宋体" panose="02010600030101010101" pitchFamily="2" charset="-122"/>
                          <a:cs typeface="Times New Roman" panose="02020603050405020304" pitchFamily="18" charset="0"/>
                        </a:rPr>
                        <a:t>0</a:t>
                      </a:r>
                      <a:endParaRPr lang="zh-CN" sz="800" kern="100" dirty="0">
                        <a:solidFill>
                          <a:srgbClr val="C00000"/>
                        </a:solidFill>
                        <a:effectLst/>
                        <a:latin typeface="等线" panose="02010600030101010101" pitchFamily="2" charset="-122"/>
                        <a:ea typeface="等线" panose="02010600030101010101" pitchFamily="2" charset="-122"/>
                        <a:cs typeface="Times New Roman" panose="02020603050405020304" pitchFamily="18" charset="0"/>
                      </a:endParaRPr>
                    </a:p>
                  </a:txBody>
                  <a:tcPr marL="59707" marR="59707" marT="0" marB="0" anchor="ctr">
                    <a:lnL>
                      <a:noFill/>
                    </a:lnL>
                    <a:lnR>
                      <a:noFill/>
                    </a:lnR>
                    <a:lnT>
                      <a:noFill/>
                    </a:lnT>
                    <a:lnB>
                      <a:noFill/>
                    </a:lnB>
                  </a:tcPr>
                </a:tc>
                <a:tc>
                  <a:txBody>
                    <a:bodyPr/>
                    <a:lstStyle/>
                    <a:p>
                      <a:pPr algn="ctr">
                        <a:spcAft>
                          <a:spcPts val="0"/>
                        </a:spcAft>
                      </a:pPr>
                      <a:r>
                        <a:rPr lang="en-US" sz="800" kern="100">
                          <a:effectLst/>
                          <a:latin typeface="Times New Roman" panose="02020603050405020304" pitchFamily="18" charset="0"/>
                          <a:ea typeface="宋体" panose="02010600030101010101" pitchFamily="2" charset="-122"/>
                          <a:cs typeface="Times New Roman" panose="02020603050405020304" pitchFamily="18" charset="0"/>
                        </a:rPr>
                        <a:t>0.002</a:t>
                      </a:r>
                      <a:endParaRPr lang="zh-CN" sz="800" kern="100">
                        <a:effectLst/>
                        <a:latin typeface="等线" panose="02010600030101010101" pitchFamily="2" charset="-122"/>
                        <a:ea typeface="等线" panose="02010600030101010101" pitchFamily="2" charset="-122"/>
                        <a:cs typeface="Times New Roman" panose="02020603050405020304" pitchFamily="18" charset="0"/>
                      </a:endParaRPr>
                    </a:p>
                  </a:txBody>
                  <a:tcPr marL="59707" marR="59707" marT="0" marB="0" anchor="ctr">
                    <a:lnL>
                      <a:noFill/>
                    </a:lnL>
                    <a:lnR>
                      <a:noFill/>
                    </a:lnR>
                    <a:lnT>
                      <a:noFill/>
                    </a:lnT>
                    <a:lnB>
                      <a:noFill/>
                    </a:lnB>
                  </a:tcPr>
                </a:tc>
                <a:tc>
                  <a:txBody>
                    <a:bodyPr/>
                    <a:lstStyle/>
                    <a:p>
                      <a:pPr algn="ctr">
                        <a:spcAft>
                          <a:spcPts val="0"/>
                        </a:spcAft>
                      </a:pPr>
                      <a:r>
                        <a:rPr lang="en-US" sz="800" kern="100">
                          <a:effectLst/>
                          <a:latin typeface="Times New Roman" panose="02020603050405020304" pitchFamily="18" charset="0"/>
                          <a:ea typeface="宋体" panose="02010600030101010101" pitchFamily="2" charset="-122"/>
                          <a:cs typeface="Times New Roman" panose="02020603050405020304" pitchFamily="18" charset="0"/>
                        </a:rPr>
                        <a:t>0.001</a:t>
                      </a:r>
                      <a:endParaRPr lang="zh-CN" sz="800" kern="100">
                        <a:effectLst/>
                        <a:latin typeface="等线" panose="02010600030101010101" pitchFamily="2" charset="-122"/>
                        <a:ea typeface="等线" panose="02010600030101010101" pitchFamily="2" charset="-122"/>
                        <a:cs typeface="Times New Roman" panose="02020603050405020304" pitchFamily="18" charset="0"/>
                      </a:endParaRPr>
                    </a:p>
                  </a:txBody>
                  <a:tcPr marL="59707" marR="59707" marT="0" marB="0" anchor="ctr">
                    <a:lnL>
                      <a:noFill/>
                    </a:lnL>
                    <a:lnR>
                      <a:noFill/>
                    </a:lnR>
                    <a:lnT>
                      <a:noFill/>
                    </a:lnT>
                    <a:lnB>
                      <a:noFill/>
                    </a:lnB>
                  </a:tcPr>
                </a:tc>
                <a:extLst>
                  <a:ext uri="{0D108BD9-81ED-4DB2-BD59-A6C34878D82A}">
                    <a16:rowId xmlns:a16="http://schemas.microsoft.com/office/drawing/2014/main" val="3733590827"/>
                  </a:ext>
                </a:extLst>
              </a:tr>
              <a:tr h="154329">
                <a:tc vMerge="1">
                  <a:txBody>
                    <a:bodyPr/>
                    <a:lstStyle/>
                    <a:p>
                      <a:endParaRPr lang="zh-CN" altLang="en-US"/>
                    </a:p>
                  </a:txBody>
                  <a:tcPr/>
                </a:tc>
                <a:tc>
                  <a:txBody>
                    <a:bodyPr/>
                    <a:lstStyle/>
                    <a:p>
                      <a:pPr algn="ctr">
                        <a:spcAft>
                          <a:spcPts val="0"/>
                        </a:spcAft>
                      </a:pPr>
                      <a:r>
                        <a:rPr lang="en-US" sz="800" b="1" i="1" kern="100">
                          <a:effectLst/>
                          <a:latin typeface="Times New Roman" panose="02020603050405020304" pitchFamily="18" charset="0"/>
                          <a:ea typeface="宋体" panose="02010600030101010101" pitchFamily="2" charset="-122"/>
                          <a:cs typeface="Times New Roman" panose="02020603050405020304" pitchFamily="18" charset="0"/>
                        </a:rPr>
                        <a:t>trErr</a:t>
                      </a:r>
                      <a:endParaRPr lang="zh-CN" sz="800" kern="100">
                        <a:effectLst/>
                        <a:latin typeface="等线" panose="02010600030101010101" pitchFamily="2" charset="-122"/>
                        <a:ea typeface="等线" panose="02010600030101010101" pitchFamily="2" charset="-122"/>
                        <a:cs typeface="Times New Roman" panose="02020603050405020304" pitchFamily="18" charset="0"/>
                      </a:endParaRPr>
                    </a:p>
                  </a:txBody>
                  <a:tcPr marL="59707" marR="59707"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800" kern="100">
                          <a:effectLst/>
                          <a:latin typeface="Times New Roman" panose="02020603050405020304" pitchFamily="18" charset="0"/>
                          <a:ea typeface="宋体" panose="02010600030101010101" pitchFamily="2" charset="-122"/>
                          <a:cs typeface="Times New Roman" panose="02020603050405020304" pitchFamily="18" charset="0"/>
                        </a:rPr>
                        <a:t>1.004</a:t>
                      </a:r>
                      <a:endParaRPr lang="zh-CN" sz="800" kern="100">
                        <a:effectLst/>
                        <a:latin typeface="等线" panose="02010600030101010101" pitchFamily="2" charset="-122"/>
                        <a:ea typeface="等线" panose="02010600030101010101" pitchFamily="2" charset="-122"/>
                        <a:cs typeface="Times New Roman" panose="02020603050405020304" pitchFamily="18" charset="0"/>
                      </a:endParaRPr>
                    </a:p>
                  </a:txBody>
                  <a:tcPr marL="59707" marR="59707"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800" kern="100">
                          <a:effectLst/>
                          <a:latin typeface="Times New Roman" panose="02020603050405020304" pitchFamily="18" charset="0"/>
                          <a:ea typeface="宋体" panose="02010600030101010101" pitchFamily="2" charset="-122"/>
                          <a:cs typeface="Times New Roman" panose="02020603050405020304" pitchFamily="18" charset="0"/>
                        </a:rPr>
                        <a:t>0.503</a:t>
                      </a:r>
                      <a:endParaRPr lang="zh-CN" sz="800" kern="100">
                        <a:effectLst/>
                        <a:latin typeface="等线" panose="02010600030101010101" pitchFamily="2" charset="-122"/>
                        <a:ea typeface="等线" panose="02010600030101010101" pitchFamily="2" charset="-122"/>
                        <a:cs typeface="Times New Roman" panose="02020603050405020304" pitchFamily="18" charset="0"/>
                      </a:endParaRPr>
                    </a:p>
                  </a:txBody>
                  <a:tcPr marL="59707" marR="59707"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800" b="1" kern="100" dirty="0">
                          <a:solidFill>
                            <a:srgbClr val="C00000"/>
                          </a:solidFill>
                          <a:effectLst/>
                          <a:latin typeface="Times New Roman" panose="02020603050405020304" pitchFamily="18" charset="0"/>
                          <a:ea typeface="宋体" panose="02010600030101010101" pitchFamily="2" charset="-122"/>
                          <a:cs typeface="Times New Roman" panose="02020603050405020304" pitchFamily="18" charset="0"/>
                        </a:rPr>
                        <a:t>0.439</a:t>
                      </a:r>
                      <a:endParaRPr lang="zh-CN" sz="800" kern="100" dirty="0">
                        <a:solidFill>
                          <a:srgbClr val="C00000"/>
                        </a:solidFill>
                        <a:effectLst/>
                        <a:latin typeface="等线" panose="02010600030101010101" pitchFamily="2" charset="-122"/>
                        <a:ea typeface="等线" panose="02010600030101010101" pitchFamily="2" charset="-122"/>
                        <a:cs typeface="Times New Roman" panose="02020603050405020304" pitchFamily="18" charset="0"/>
                      </a:endParaRPr>
                    </a:p>
                  </a:txBody>
                  <a:tcPr marL="59707" marR="59707"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800" kern="100" dirty="0">
                          <a:effectLst/>
                          <a:latin typeface="Times New Roman" panose="02020603050405020304" pitchFamily="18" charset="0"/>
                          <a:ea typeface="宋体" panose="02010600030101010101" pitchFamily="2" charset="-122"/>
                          <a:cs typeface="Times New Roman" panose="02020603050405020304" pitchFamily="18" charset="0"/>
                        </a:rPr>
                        <a:t>0.761</a:t>
                      </a:r>
                      <a:endParaRPr lang="zh-CN" sz="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59707" marR="59707"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800" kern="100" dirty="0">
                          <a:effectLst/>
                          <a:latin typeface="Times New Roman" panose="02020603050405020304" pitchFamily="18" charset="0"/>
                          <a:ea typeface="宋体" panose="02010600030101010101" pitchFamily="2" charset="-122"/>
                          <a:cs typeface="Times New Roman" panose="02020603050405020304" pitchFamily="18" charset="0"/>
                        </a:rPr>
                        <a:t>1.190</a:t>
                      </a:r>
                      <a:endParaRPr lang="zh-CN" sz="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59707" marR="59707" marT="0" marB="0" anchor="ctr">
                    <a:lnL>
                      <a:noFill/>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26736212"/>
                  </a:ext>
                </a:extLst>
              </a:tr>
            </a:tbl>
          </a:graphicData>
        </a:graphic>
      </p:graphicFrame>
      <p:graphicFrame>
        <p:nvGraphicFramePr>
          <p:cNvPr id="10" name="表格 9"/>
          <p:cNvGraphicFramePr>
            <a:graphicFrameLocks noGrp="1"/>
          </p:cNvGraphicFramePr>
          <p:nvPr>
            <p:extLst>
              <p:ext uri="{D42A27DB-BD31-4B8C-83A1-F6EECF244321}">
                <p14:modId xmlns:p14="http://schemas.microsoft.com/office/powerpoint/2010/main" val="2006829095"/>
              </p:ext>
            </p:extLst>
          </p:nvPr>
        </p:nvGraphicFramePr>
        <p:xfrm>
          <a:off x="4571999" y="3174626"/>
          <a:ext cx="3619182" cy="3484752"/>
        </p:xfrm>
        <a:graphic>
          <a:graphicData uri="http://schemas.openxmlformats.org/drawingml/2006/table">
            <a:tbl>
              <a:tblPr firstRow="1" firstCol="1" bandRow="1"/>
              <a:tblGrid>
                <a:gridCol w="517026">
                  <a:extLst>
                    <a:ext uri="{9D8B030D-6E8A-4147-A177-3AD203B41FA5}">
                      <a16:colId xmlns:a16="http://schemas.microsoft.com/office/drawing/2014/main" val="939238293"/>
                    </a:ext>
                  </a:extLst>
                </a:gridCol>
                <a:gridCol w="517026">
                  <a:extLst>
                    <a:ext uri="{9D8B030D-6E8A-4147-A177-3AD203B41FA5}">
                      <a16:colId xmlns:a16="http://schemas.microsoft.com/office/drawing/2014/main" val="654276532"/>
                    </a:ext>
                  </a:extLst>
                </a:gridCol>
                <a:gridCol w="517026">
                  <a:extLst>
                    <a:ext uri="{9D8B030D-6E8A-4147-A177-3AD203B41FA5}">
                      <a16:colId xmlns:a16="http://schemas.microsoft.com/office/drawing/2014/main" val="4178632337"/>
                    </a:ext>
                  </a:extLst>
                </a:gridCol>
                <a:gridCol w="517026">
                  <a:extLst>
                    <a:ext uri="{9D8B030D-6E8A-4147-A177-3AD203B41FA5}">
                      <a16:colId xmlns:a16="http://schemas.microsoft.com/office/drawing/2014/main" val="373283892"/>
                    </a:ext>
                  </a:extLst>
                </a:gridCol>
                <a:gridCol w="517026">
                  <a:extLst>
                    <a:ext uri="{9D8B030D-6E8A-4147-A177-3AD203B41FA5}">
                      <a16:colId xmlns:a16="http://schemas.microsoft.com/office/drawing/2014/main" val="3969071214"/>
                    </a:ext>
                  </a:extLst>
                </a:gridCol>
                <a:gridCol w="517026">
                  <a:extLst>
                    <a:ext uri="{9D8B030D-6E8A-4147-A177-3AD203B41FA5}">
                      <a16:colId xmlns:a16="http://schemas.microsoft.com/office/drawing/2014/main" val="3353911627"/>
                    </a:ext>
                  </a:extLst>
                </a:gridCol>
                <a:gridCol w="517026">
                  <a:extLst>
                    <a:ext uri="{9D8B030D-6E8A-4147-A177-3AD203B41FA5}">
                      <a16:colId xmlns:a16="http://schemas.microsoft.com/office/drawing/2014/main" val="437947161"/>
                    </a:ext>
                  </a:extLst>
                </a:gridCol>
              </a:tblGrid>
              <a:tr h="215262">
                <a:tc>
                  <a:txBody>
                    <a:bodyPr/>
                    <a:lstStyle/>
                    <a:p>
                      <a:pPr algn="ctr">
                        <a:spcAft>
                          <a:spcPts val="0"/>
                        </a:spcAft>
                      </a:pPr>
                      <a:r>
                        <a:rPr lang="zh-CN" sz="800" b="1" kern="100" dirty="0">
                          <a:effectLst/>
                          <a:latin typeface="Times New Roman" panose="02020603050405020304" pitchFamily="18" charset="0"/>
                          <a:ea typeface="宋体" panose="02010600030101010101" pitchFamily="2" charset="-122"/>
                          <a:cs typeface="Times New Roman" panose="02020603050405020304" pitchFamily="18" charset="0"/>
                        </a:rPr>
                        <a:t>患者序号</a:t>
                      </a:r>
                      <a:endParaRPr lang="zh-CN" sz="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53438" marR="53438" marT="0" marB="0" anchor="ctr">
                    <a:lnL>
                      <a:noFill/>
                    </a:lnL>
                    <a:lnR>
                      <a:noFill/>
                    </a:lnR>
                    <a:lnT w="47625" cap="flat" cmpd="dbl"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spcAft>
                          <a:spcPts val="0"/>
                        </a:spcAft>
                      </a:pPr>
                      <a:r>
                        <a:rPr lang="zh-CN" sz="800" b="1" kern="100">
                          <a:effectLst/>
                          <a:latin typeface="Times New Roman" panose="02020603050405020304" pitchFamily="18" charset="0"/>
                          <a:ea typeface="宋体" panose="02010600030101010101" pitchFamily="2" charset="-122"/>
                          <a:cs typeface="Times New Roman" panose="02020603050405020304" pitchFamily="18" charset="0"/>
                        </a:rPr>
                        <a:t>算法</a:t>
                      </a:r>
                      <a:endParaRPr lang="zh-CN" sz="800" kern="100">
                        <a:effectLst/>
                        <a:latin typeface="等线" panose="02010600030101010101" pitchFamily="2" charset="-122"/>
                        <a:ea typeface="等线" panose="02010600030101010101" pitchFamily="2" charset="-122"/>
                        <a:cs typeface="Times New Roman" panose="02020603050405020304" pitchFamily="18" charset="0"/>
                      </a:endParaRPr>
                    </a:p>
                  </a:txBody>
                  <a:tcPr marL="53438" marR="53438" marT="0" marB="0" anchor="ctr">
                    <a:lnL>
                      <a:noFill/>
                    </a:lnL>
                    <a:lnR>
                      <a:noFill/>
                    </a:lnR>
                    <a:lnT w="47625" cap="flat" cmpd="dbl"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spcAft>
                          <a:spcPts val="0"/>
                        </a:spcAft>
                      </a:pPr>
                      <a:r>
                        <a:rPr lang="zh-CN" sz="800" b="1" kern="100">
                          <a:effectLst/>
                          <a:latin typeface="Times New Roman" panose="02020603050405020304" pitchFamily="18" charset="0"/>
                          <a:ea typeface="宋体" panose="02010600030101010101" pitchFamily="2" charset="-122"/>
                          <a:cs typeface="Times New Roman" panose="02020603050405020304" pitchFamily="18" charset="0"/>
                        </a:rPr>
                        <a:t>粗配准</a:t>
                      </a:r>
                      <a:endParaRPr lang="zh-CN" sz="800" kern="100">
                        <a:effectLst/>
                        <a:latin typeface="等线" panose="02010600030101010101" pitchFamily="2" charset="-122"/>
                        <a:ea typeface="等线" panose="02010600030101010101" pitchFamily="2" charset="-122"/>
                        <a:cs typeface="Times New Roman" panose="02020603050405020304" pitchFamily="18" charset="0"/>
                      </a:endParaRPr>
                    </a:p>
                  </a:txBody>
                  <a:tcPr marL="53438" marR="53438" marT="0" marB="0" anchor="ctr">
                    <a:lnL>
                      <a:noFill/>
                    </a:lnL>
                    <a:lnR>
                      <a:noFill/>
                    </a:lnR>
                    <a:lnT w="47625" cap="flat" cmpd="dbl"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spcAft>
                          <a:spcPts val="0"/>
                        </a:spcAft>
                      </a:pPr>
                      <a:r>
                        <a:rPr lang="en-US" sz="800" b="1" kern="100">
                          <a:effectLst/>
                          <a:latin typeface="Times New Roman" panose="02020603050405020304" pitchFamily="18" charset="0"/>
                          <a:ea typeface="宋体" panose="02010600030101010101" pitchFamily="2" charset="-122"/>
                          <a:cs typeface="Times New Roman" panose="02020603050405020304" pitchFamily="18" charset="0"/>
                        </a:rPr>
                        <a:t>NDT</a:t>
                      </a:r>
                      <a:endParaRPr lang="zh-CN" sz="800" kern="100">
                        <a:effectLst/>
                        <a:latin typeface="等线" panose="02010600030101010101" pitchFamily="2" charset="-122"/>
                        <a:ea typeface="等线" panose="02010600030101010101" pitchFamily="2" charset="-122"/>
                        <a:cs typeface="Times New Roman" panose="02020603050405020304" pitchFamily="18" charset="0"/>
                      </a:endParaRPr>
                    </a:p>
                  </a:txBody>
                  <a:tcPr marL="53438" marR="53438" marT="0" marB="0" anchor="ctr">
                    <a:lnL>
                      <a:noFill/>
                    </a:lnL>
                    <a:lnR>
                      <a:noFill/>
                    </a:lnR>
                    <a:lnT w="47625" cap="flat" cmpd="dbl"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spcAft>
                          <a:spcPts val="0"/>
                        </a:spcAft>
                      </a:pPr>
                      <a:r>
                        <a:rPr lang="en-US" sz="800" b="1" kern="100">
                          <a:effectLst/>
                          <a:latin typeface="Times New Roman" panose="02020603050405020304" pitchFamily="18" charset="0"/>
                          <a:ea typeface="宋体" panose="02010600030101010101" pitchFamily="2" charset="-122"/>
                          <a:cs typeface="Times New Roman" panose="02020603050405020304" pitchFamily="18" charset="0"/>
                        </a:rPr>
                        <a:t>ICP</a:t>
                      </a:r>
                      <a:endParaRPr lang="zh-CN" sz="800" kern="100">
                        <a:effectLst/>
                        <a:latin typeface="等线" panose="02010600030101010101" pitchFamily="2" charset="-122"/>
                        <a:ea typeface="等线" panose="02010600030101010101" pitchFamily="2" charset="-122"/>
                        <a:cs typeface="Times New Roman" panose="02020603050405020304" pitchFamily="18" charset="0"/>
                      </a:endParaRPr>
                    </a:p>
                  </a:txBody>
                  <a:tcPr marL="53438" marR="53438" marT="0" marB="0" anchor="ctr">
                    <a:lnL>
                      <a:noFill/>
                    </a:lnL>
                    <a:lnR>
                      <a:noFill/>
                    </a:lnR>
                    <a:lnT w="47625" cap="flat" cmpd="dbl"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spcAft>
                          <a:spcPts val="0"/>
                        </a:spcAft>
                      </a:pPr>
                      <a:r>
                        <a:rPr lang="en-US" sz="800" b="1" kern="100">
                          <a:effectLst/>
                          <a:latin typeface="Times New Roman" panose="02020603050405020304" pitchFamily="18" charset="0"/>
                          <a:ea typeface="宋体" panose="02010600030101010101" pitchFamily="2" charset="-122"/>
                          <a:cs typeface="Times New Roman" panose="02020603050405020304" pitchFamily="18" charset="0"/>
                        </a:rPr>
                        <a:t>GMJR</a:t>
                      </a:r>
                      <a:endParaRPr lang="zh-CN" sz="800" kern="100">
                        <a:effectLst/>
                        <a:latin typeface="等线" panose="02010600030101010101" pitchFamily="2" charset="-122"/>
                        <a:ea typeface="等线" panose="02010600030101010101" pitchFamily="2" charset="-122"/>
                        <a:cs typeface="Times New Roman" panose="02020603050405020304" pitchFamily="18" charset="0"/>
                      </a:endParaRPr>
                    </a:p>
                  </a:txBody>
                  <a:tcPr marL="53438" marR="53438" marT="0" marB="0" anchor="ctr">
                    <a:lnL>
                      <a:noFill/>
                    </a:lnL>
                    <a:lnR>
                      <a:noFill/>
                    </a:lnR>
                    <a:lnT w="47625" cap="flat" cmpd="dbl"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spcAft>
                          <a:spcPts val="0"/>
                        </a:spcAft>
                      </a:pPr>
                      <a:r>
                        <a:rPr lang="en-US" sz="800" b="1" kern="100">
                          <a:effectLst/>
                          <a:latin typeface="Times New Roman" panose="02020603050405020304" pitchFamily="18" charset="0"/>
                          <a:ea typeface="宋体" panose="02010600030101010101" pitchFamily="2" charset="-122"/>
                          <a:cs typeface="Times New Roman" panose="02020603050405020304" pitchFamily="18" charset="0"/>
                        </a:rPr>
                        <a:t>Ours</a:t>
                      </a:r>
                      <a:endParaRPr lang="zh-CN" sz="800" kern="100">
                        <a:effectLst/>
                        <a:latin typeface="等线" panose="02010600030101010101" pitchFamily="2" charset="-122"/>
                        <a:ea typeface="等线" panose="02010600030101010101" pitchFamily="2" charset="-122"/>
                        <a:cs typeface="Times New Roman" panose="02020603050405020304" pitchFamily="18" charset="0"/>
                      </a:endParaRPr>
                    </a:p>
                  </a:txBody>
                  <a:tcPr marL="53438" marR="53438" marT="0" marB="0" anchor="ctr">
                    <a:lnL>
                      <a:noFill/>
                    </a:lnL>
                    <a:lnR>
                      <a:noFill/>
                    </a:lnR>
                    <a:lnT w="47625" cap="flat" cmpd="dbl"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54500720"/>
                  </a:ext>
                </a:extLst>
              </a:tr>
              <a:tr h="155690">
                <a:tc rowSpan="3">
                  <a:txBody>
                    <a:bodyPr/>
                    <a:lstStyle/>
                    <a:p>
                      <a:pPr algn="ctr">
                        <a:spcAft>
                          <a:spcPts val="0"/>
                        </a:spcAft>
                      </a:pPr>
                      <a:r>
                        <a:rPr lang="en-US" sz="800" b="1" i="1" kern="100" dirty="0">
                          <a:effectLst/>
                          <a:latin typeface="Times New Roman" panose="02020603050405020304" pitchFamily="18" charset="0"/>
                          <a:ea typeface="宋体" panose="02010600030101010101" pitchFamily="2" charset="-122"/>
                          <a:cs typeface="Times New Roman" panose="02020603050405020304" pitchFamily="18" charset="0"/>
                        </a:rPr>
                        <a:t>7</a:t>
                      </a:r>
                      <a:endParaRPr lang="zh-CN" sz="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53438" marR="53438"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800" b="1" i="1" kern="100">
                          <a:effectLst/>
                          <a:latin typeface="Times New Roman" panose="02020603050405020304" pitchFamily="18" charset="0"/>
                          <a:ea typeface="宋体" panose="02010600030101010101" pitchFamily="2" charset="-122"/>
                          <a:cs typeface="Times New Roman" panose="02020603050405020304" pitchFamily="18" charset="0"/>
                        </a:rPr>
                        <a:t>RMES</a:t>
                      </a:r>
                      <a:endParaRPr lang="zh-CN" sz="800" kern="100">
                        <a:effectLst/>
                        <a:latin typeface="等线" panose="02010600030101010101" pitchFamily="2" charset="-122"/>
                        <a:ea typeface="等线" panose="02010600030101010101" pitchFamily="2" charset="-122"/>
                        <a:cs typeface="Times New Roman" panose="02020603050405020304" pitchFamily="18" charset="0"/>
                      </a:endParaRPr>
                    </a:p>
                  </a:txBody>
                  <a:tcPr marL="53438" marR="53438" marT="0" marB="0" anchor="ctr">
                    <a:lnL>
                      <a:noFill/>
                    </a:lnL>
                    <a:lnR>
                      <a:noFill/>
                    </a:lnR>
                    <a:lnT w="19050" cap="flat" cmpd="sng" algn="ctr">
                      <a:solidFill>
                        <a:srgbClr val="000000"/>
                      </a:solidFill>
                      <a:prstDash val="solid"/>
                      <a:round/>
                      <a:headEnd type="none" w="med" len="med"/>
                      <a:tailEnd type="none" w="med" len="med"/>
                    </a:lnT>
                    <a:lnB>
                      <a:noFill/>
                    </a:lnB>
                  </a:tcPr>
                </a:tc>
                <a:tc>
                  <a:txBody>
                    <a:bodyPr/>
                    <a:lstStyle/>
                    <a:p>
                      <a:pPr algn="ctr">
                        <a:spcAft>
                          <a:spcPts val="0"/>
                        </a:spcAft>
                      </a:pPr>
                      <a:r>
                        <a:rPr lang="en-US" sz="800" kern="100">
                          <a:effectLst/>
                          <a:latin typeface="Times New Roman" panose="02020603050405020304" pitchFamily="18" charset="0"/>
                          <a:ea typeface="宋体" panose="02010600030101010101" pitchFamily="2" charset="-122"/>
                          <a:cs typeface="Times New Roman" panose="02020603050405020304" pitchFamily="18" charset="0"/>
                        </a:rPr>
                        <a:t>2.008</a:t>
                      </a:r>
                      <a:endParaRPr lang="zh-CN" sz="800" kern="100">
                        <a:effectLst/>
                        <a:latin typeface="等线" panose="02010600030101010101" pitchFamily="2" charset="-122"/>
                        <a:ea typeface="等线" panose="02010600030101010101" pitchFamily="2" charset="-122"/>
                        <a:cs typeface="Times New Roman" panose="02020603050405020304" pitchFamily="18" charset="0"/>
                      </a:endParaRPr>
                    </a:p>
                  </a:txBody>
                  <a:tcPr marL="53438" marR="53438" marT="0" marB="0" anchor="ctr">
                    <a:lnL>
                      <a:noFill/>
                    </a:lnL>
                    <a:lnR>
                      <a:noFill/>
                    </a:lnR>
                    <a:lnT w="19050" cap="flat" cmpd="sng" algn="ctr">
                      <a:solidFill>
                        <a:srgbClr val="000000"/>
                      </a:solidFill>
                      <a:prstDash val="solid"/>
                      <a:round/>
                      <a:headEnd type="none" w="med" len="med"/>
                      <a:tailEnd type="none" w="med" len="med"/>
                    </a:lnT>
                    <a:lnB>
                      <a:noFill/>
                    </a:lnB>
                  </a:tcPr>
                </a:tc>
                <a:tc>
                  <a:txBody>
                    <a:bodyPr/>
                    <a:lstStyle/>
                    <a:p>
                      <a:pPr algn="ctr">
                        <a:spcAft>
                          <a:spcPts val="0"/>
                        </a:spcAft>
                      </a:pPr>
                      <a:r>
                        <a:rPr lang="en-US" sz="800" kern="100">
                          <a:effectLst/>
                          <a:latin typeface="Times New Roman" panose="02020603050405020304" pitchFamily="18" charset="0"/>
                          <a:ea typeface="宋体" panose="02010600030101010101" pitchFamily="2" charset="-122"/>
                          <a:cs typeface="Times New Roman" panose="02020603050405020304" pitchFamily="18" charset="0"/>
                        </a:rPr>
                        <a:t>0.296</a:t>
                      </a:r>
                      <a:endParaRPr lang="zh-CN" sz="800" kern="100">
                        <a:effectLst/>
                        <a:latin typeface="等线" panose="02010600030101010101" pitchFamily="2" charset="-122"/>
                        <a:ea typeface="等线" panose="02010600030101010101" pitchFamily="2" charset="-122"/>
                        <a:cs typeface="Times New Roman" panose="02020603050405020304" pitchFamily="18" charset="0"/>
                      </a:endParaRPr>
                    </a:p>
                  </a:txBody>
                  <a:tcPr marL="53438" marR="53438" marT="0" marB="0" anchor="ctr">
                    <a:lnL>
                      <a:noFill/>
                    </a:lnL>
                    <a:lnR>
                      <a:noFill/>
                    </a:lnR>
                    <a:lnT w="19050" cap="flat" cmpd="sng" algn="ctr">
                      <a:solidFill>
                        <a:srgbClr val="000000"/>
                      </a:solidFill>
                      <a:prstDash val="solid"/>
                      <a:round/>
                      <a:headEnd type="none" w="med" len="med"/>
                      <a:tailEnd type="none" w="med" len="med"/>
                    </a:lnT>
                    <a:lnB>
                      <a:noFill/>
                    </a:lnB>
                  </a:tcPr>
                </a:tc>
                <a:tc>
                  <a:txBody>
                    <a:bodyPr/>
                    <a:lstStyle/>
                    <a:p>
                      <a:pPr algn="ctr">
                        <a:spcAft>
                          <a:spcPts val="0"/>
                        </a:spcAft>
                      </a:pPr>
                      <a:r>
                        <a:rPr lang="en-US" sz="800" kern="100">
                          <a:effectLst/>
                          <a:latin typeface="Times New Roman" panose="02020603050405020304" pitchFamily="18" charset="0"/>
                          <a:ea typeface="宋体" panose="02010600030101010101" pitchFamily="2" charset="-122"/>
                          <a:cs typeface="Times New Roman" panose="02020603050405020304" pitchFamily="18" charset="0"/>
                        </a:rPr>
                        <a:t>0.226</a:t>
                      </a:r>
                      <a:endParaRPr lang="zh-CN" sz="800" kern="100">
                        <a:effectLst/>
                        <a:latin typeface="等线" panose="02010600030101010101" pitchFamily="2" charset="-122"/>
                        <a:ea typeface="等线" panose="02010600030101010101" pitchFamily="2" charset="-122"/>
                        <a:cs typeface="Times New Roman" panose="02020603050405020304" pitchFamily="18" charset="0"/>
                      </a:endParaRPr>
                    </a:p>
                  </a:txBody>
                  <a:tcPr marL="53438" marR="53438" marT="0" marB="0" anchor="ctr">
                    <a:lnL>
                      <a:noFill/>
                    </a:lnL>
                    <a:lnR>
                      <a:noFill/>
                    </a:lnR>
                    <a:lnT w="19050" cap="flat" cmpd="sng" algn="ctr">
                      <a:solidFill>
                        <a:srgbClr val="000000"/>
                      </a:solidFill>
                      <a:prstDash val="solid"/>
                      <a:round/>
                      <a:headEnd type="none" w="med" len="med"/>
                      <a:tailEnd type="none" w="med" len="med"/>
                    </a:lnT>
                    <a:lnB>
                      <a:noFill/>
                    </a:lnB>
                  </a:tcPr>
                </a:tc>
                <a:tc>
                  <a:txBody>
                    <a:bodyPr/>
                    <a:lstStyle/>
                    <a:p>
                      <a:pPr algn="ctr">
                        <a:spcAft>
                          <a:spcPts val="0"/>
                        </a:spcAft>
                      </a:pPr>
                      <a:r>
                        <a:rPr lang="en-US" sz="800" kern="100">
                          <a:effectLst/>
                          <a:latin typeface="Times New Roman" panose="02020603050405020304" pitchFamily="18" charset="0"/>
                          <a:ea typeface="宋体" panose="02010600030101010101" pitchFamily="2" charset="-122"/>
                          <a:cs typeface="Times New Roman" panose="02020603050405020304" pitchFamily="18" charset="0"/>
                        </a:rPr>
                        <a:t>0.239</a:t>
                      </a:r>
                      <a:endParaRPr lang="zh-CN" sz="800" kern="100">
                        <a:effectLst/>
                        <a:latin typeface="等线" panose="02010600030101010101" pitchFamily="2" charset="-122"/>
                        <a:ea typeface="等线" panose="02010600030101010101" pitchFamily="2" charset="-122"/>
                        <a:cs typeface="Times New Roman" panose="02020603050405020304" pitchFamily="18" charset="0"/>
                      </a:endParaRPr>
                    </a:p>
                  </a:txBody>
                  <a:tcPr marL="53438" marR="53438" marT="0" marB="0" anchor="ctr">
                    <a:lnL>
                      <a:noFill/>
                    </a:lnL>
                    <a:lnR>
                      <a:noFill/>
                    </a:lnR>
                    <a:lnT w="19050" cap="flat" cmpd="sng" algn="ctr">
                      <a:solidFill>
                        <a:srgbClr val="000000"/>
                      </a:solidFill>
                      <a:prstDash val="solid"/>
                      <a:round/>
                      <a:headEnd type="none" w="med" len="med"/>
                      <a:tailEnd type="none" w="med" len="med"/>
                    </a:lnT>
                    <a:lnB>
                      <a:noFill/>
                    </a:lnB>
                  </a:tcPr>
                </a:tc>
                <a:tc>
                  <a:txBody>
                    <a:bodyPr/>
                    <a:lstStyle/>
                    <a:p>
                      <a:pPr algn="ctr">
                        <a:spcAft>
                          <a:spcPts val="0"/>
                        </a:spcAft>
                      </a:pPr>
                      <a:r>
                        <a:rPr lang="en-US" sz="800" b="1" kern="100" dirty="0">
                          <a:solidFill>
                            <a:srgbClr val="C00000"/>
                          </a:solidFill>
                          <a:effectLst/>
                          <a:latin typeface="Times New Roman" panose="02020603050405020304" pitchFamily="18" charset="0"/>
                          <a:ea typeface="宋体" panose="02010600030101010101" pitchFamily="2" charset="-122"/>
                          <a:cs typeface="Times New Roman" panose="02020603050405020304" pitchFamily="18" charset="0"/>
                        </a:rPr>
                        <a:t>0.135</a:t>
                      </a:r>
                      <a:endParaRPr lang="zh-CN" sz="800" kern="100" dirty="0">
                        <a:solidFill>
                          <a:srgbClr val="C00000"/>
                        </a:solidFill>
                        <a:effectLst/>
                        <a:latin typeface="等线" panose="02010600030101010101" pitchFamily="2" charset="-122"/>
                        <a:ea typeface="等线" panose="02010600030101010101" pitchFamily="2" charset="-122"/>
                        <a:cs typeface="Times New Roman" panose="02020603050405020304" pitchFamily="18" charset="0"/>
                      </a:endParaRPr>
                    </a:p>
                  </a:txBody>
                  <a:tcPr marL="53438" marR="53438" marT="0" marB="0" anchor="ctr">
                    <a:lnL>
                      <a:noFill/>
                    </a:lnL>
                    <a:lnR>
                      <a:noFill/>
                    </a:lnR>
                    <a:lnT w="190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504158706"/>
                  </a:ext>
                </a:extLst>
              </a:tr>
              <a:tr h="155690">
                <a:tc vMerge="1">
                  <a:txBody>
                    <a:bodyPr/>
                    <a:lstStyle/>
                    <a:p>
                      <a:endParaRPr lang="zh-CN" altLang="en-US"/>
                    </a:p>
                  </a:txBody>
                  <a:tcPr/>
                </a:tc>
                <a:tc>
                  <a:txBody>
                    <a:bodyPr/>
                    <a:lstStyle/>
                    <a:p>
                      <a:pPr algn="ctr">
                        <a:spcAft>
                          <a:spcPts val="0"/>
                        </a:spcAft>
                      </a:pPr>
                      <a:r>
                        <a:rPr lang="en-US" sz="800" b="1" i="1" kern="100">
                          <a:effectLst/>
                          <a:latin typeface="Times New Roman" panose="02020603050405020304" pitchFamily="18" charset="0"/>
                          <a:ea typeface="宋体" panose="02010600030101010101" pitchFamily="2" charset="-122"/>
                          <a:cs typeface="Times New Roman" panose="02020603050405020304" pitchFamily="18" charset="0"/>
                        </a:rPr>
                        <a:t>angErr</a:t>
                      </a:r>
                      <a:endParaRPr lang="zh-CN" sz="800" kern="100">
                        <a:effectLst/>
                        <a:latin typeface="等线" panose="02010600030101010101" pitchFamily="2" charset="-122"/>
                        <a:ea typeface="等线" panose="02010600030101010101" pitchFamily="2" charset="-122"/>
                        <a:cs typeface="Times New Roman" panose="02020603050405020304" pitchFamily="18" charset="0"/>
                      </a:endParaRPr>
                    </a:p>
                  </a:txBody>
                  <a:tcPr marL="53438" marR="53438" marT="0" marB="0" anchor="ctr">
                    <a:lnL>
                      <a:noFill/>
                    </a:lnL>
                    <a:lnR>
                      <a:noFill/>
                    </a:lnR>
                    <a:lnT>
                      <a:noFill/>
                    </a:lnT>
                    <a:lnB>
                      <a:noFill/>
                    </a:lnB>
                  </a:tcPr>
                </a:tc>
                <a:tc>
                  <a:txBody>
                    <a:bodyPr/>
                    <a:lstStyle/>
                    <a:p>
                      <a:pPr algn="ctr">
                        <a:spcAft>
                          <a:spcPts val="0"/>
                        </a:spcAft>
                      </a:pPr>
                      <a:r>
                        <a:rPr lang="en-US" sz="800" kern="100">
                          <a:effectLst/>
                          <a:latin typeface="Times New Roman" panose="02020603050405020304" pitchFamily="18" charset="0"/>
                          <a:ea typeface="宋体" panose="02010600030101010101" pitchFamily="2" charset="-122"/>
                          <a:cs typeface="Times New Roman" panose="02020603050405020304" pitchFamily="18" charset="0"/>
                        </a:rPr>
                        <a:t>0.109</a:t>
                      </a:r>
                      <a:endParaRPr lang="zh-CN" sz="800" kern="100">
                        <a:effectLst/>
                        <a:latin typeface="等线" panose="02010600030101010101" pitchFamily="2" charset="-122"/>
                        <a:ea typeface="等线" panose="02010600030101010101" pitchFamily="2" charset="-122"/>
                        <a:cs typeface="Times New Roman" panose="02020603050405020304" pitchFamily="18" charset="0"/>
                      </a:endParaRPr>
                    </a:p>
                  </a:txBody>
                  <a:tcPr marL="53438" marR="53438" marT="0" marB="0" anchor="ctr">
                    <a:lnL>
                      <a:noFill/>
                    </a:lnL>
                    <a:lnR>
                      <a:noFill/>
                    </a:lnR>
                    <a:lnT>
                      <a:noFill/>
                    </a:lnT>
                    <a:lnB>
                      <a:noFill/>
                    </a:lnB>
                  </a:tcPr>
                </a:tc>
                <a:tc>
                  <a:txBody>
                    <a:bodyPr/>
                    <a:lstStyle/>
                    <a:p>
                      <a:pPr algn="ctr">
                        <a:spcAft>
                          <a:spcPts val="0"/>
                        </a:spcAft>
                      </a:pPr>
                      <a:r>
                        <a:rPr lang="en-US" sz="800" kern="100">
                          <a:effectLst/>
                          <a:latin typeface="Times New Roman" panose="02020603050405020304" pitchFamily="18" charset="0"/>
                          <a:ea typeface="宋体" panose="02010600030101010101" pitchFamily="2" charset="-122"/>
                          <a:cs typeface="Times New Roman" panose="02020603050405020304" pitchFamily="18" charset="0"/>
                        </a:rPr>
                        <a:t>0.002</a:t>
                      </a:r>
                      <a:endParaRPr lang="zh-CN" sz="800" kern="100">
                        <a:effectLst/>
                        <a:latin typeface="等线" panose="02010600030101010101" pitchFamily="2" charset="-122"/>
                        <a:ea typeface="等线" panose="02010600030101010101" pitchFamily="2" charset="-122"/>
                        <a:cs typeface="Times New Roman" panose="02020603050405020304" pitchFamily="18" charset="0"/>
                      </a:endParaRPr>
                    </a:p>
                  </a:txBody>
                  <a:tcPr marL="53438" marR="53438" marT="0" marB="0" anchor="ctr">
                    <a:lnL>
                      <a:noFill/>
                    </a:lnL>
                    <a:lnR>
                      <a:noFill/>
                    </a:lnR>
                    <a:lnT>
                      <a:noFill/>
                    </a:lnT>
                    <a:lnB>
                      <a:noFill/>
                    </a:lnB>
                  </a:tcPr>
                </a:tc>
                <a:tc>
                  <a:txBody>
                    <a:bodyPr/>
                    <a:lstStyle/>
                    <a:p>
                      <a:pPr algn="ctr">
                        <a:spcAft>
                          <a:spcPts val="0"/>
                        </a:spcAft>
                      </a:pPr>
                      <a:r>
                        <a:rPr lang="en-US" sz="800" b="1" kern="100" dirty="0">
                          <a:solidFill>
                            <a:srgbClr val="C00000"/>
                          </a:solidFill>
                          <a:effectLst/>
                          <a:latin typeface="Times New Roman" panose="02020603050405020304" pitchFamily="18" charset="0"/>
                          <a:ea typeface="宋体" panose="02010600030101010101" pitchFamily="2" charset="-122"/>
                          <a:cs typeface="Times New Roman" panose="02020603050405020304" pitchFamily="18" charset="0"/>
                        </a:rPr>
                        <a:t>0</a:t>
                      </a:r>
                      <a:endParaRPr lang="zh-CN" sz="800" kern="100" dirty="0">
                        <a:solidFill>
                          <a:srgbClr val="C00000"/>
                        </a:solidFill>
                        <a:effectLst/>
                        <a:latin typeface="等线" panose="02010600030101010101" pitchFamily="2" charset="-122"/>
                        <a:ea typeface="等线" panose="02010600030101010101" pitchFamily="2" charset="-122"/>
                        <a:cs typeface="Times New Roman" panose="02020603050405020304" pitchFamily="18" charset="0"/>
                      </a:endParaRPr>
                    </a:p>
                  </a:txBody>
                  <a:tcPr marL="53438" marR="53438" marT="0" marB="0" anchor="ctr">
                    <a:lnL>
                      <a:noFill/>
                    </a:lnL>
                    <a:lnR>
                      <a:noFill/>
                    </a:lnR>
                    <a:lnT>
                      <a:noFill/>
                    </a:lnT>
                    <a:lnB>
                      <a:noFill/>
                    </a:lnB>
                  </a:tcPr>
                </a:tc>
                <a:tc>
                  <a:txBody>
                    <a:bodyPr/>
                    <a:lstStyle/>
                    <a:p>
                      <a:pPr algn="ctr">
                        <a:spcAft>
                          <a:spcPts val="0"/>
                        </a:spcAft>
                      </a:pPr>
                      <a:r>
                        <a:rPr lang="en-US" sz="800" kern="100">
                          <a:effectLst/>
                          <a:latin typeface="Times New Roman" panose="02020603050405020304" pitchFamily="18" charset="0"/>
                          <a:ea typeface="宋体" panose="02010600030101010101" pitchFamily="2" charset="-122"/>
                          <a:cs typeface="Times New Roman" panose="02020603050405020304" pitchFamily="18" charset="0"/>
                        </a:rPr>
                        <a:t>0.002</a:t>
                      </a:r>
                      <a:endParaRPr lang="zh-CN" sz="800" kern="100">
                        <a:effectLst/>
                        <a:latin typeface="等线" panose="02010600030101010101" pitchFamily="2" charset="-122"/>
                        <a:ea typeface="等线" panose="02010600030101010101" pitchFamily="2" charset="-122"/>
                        <a:cs typeface="Times New Roman" panose="02020603050405020304" pitchFamily="18" charset="0"/>
                      </a:endParaRPr>
                    </a:p>
                  </a:txBody>
                  <a:tcPr marL="53438" marR="53438" marT="0" marB="0" anchor="ctr">
                    <a:lnL>
                      <a:noFill/>
                    </a:lnL>
                    <a:lnR>
                      <a:noFill/>
                    </a:lnR>
                    <a:lnT>
                      <a:noFill/>
                    </a:lnT>
                    <a:lnB>
                      <a:noFill/>
                    </a:lnB>
                  </a:tcPr>
                </a:tc>
                <a:tc>
                  <a:txBody>
                    <a:bodyPr/>
                    <a:lstStyle/>
                    <a:p>
                      <a:pPr algn="ctr">
                        <a:spcAft>
                          <a:spcPts val="0"/>
                        </a:spcAft>
                      </a:pPr>
                      <a:r>
                        <a:rPr lang="en-US" sz="800" kern="100">
                          <a:effectLst/>
                          <a:latin typeface="Times New Roman" panose="02020603050405020304" pitchFamily="18" charset="0"/>
                          <a:ea typeface="宋体" panose="02010600030101010101" pitchFamily="2" charset="-122"/>
                          <a:cs typeface="Times New Roman" panose="02020603050405020304" pitchFamily="18" charset="0"/>
                        </a:rPr>
                        <a:t>0.001</a:t>
                      </a:r>
                      <a:endParaRPr lang="zh-CN" sz="800" kern="100">
                        <a:effectLst/>
                        <a:latin typeface="等线" panose="02010600030101010101" pitchFamily="2" charset="-122"/>
                        <a:ea typeface="等线" panose="02010600030101010101" pitchFamily="2" charset="-122"/>
                        <a:cs typeface="Times New Roman" panose="02020603050405020304" pitchFamily="18" charset="0"/>
                      </a:endParaRPr>
                    </a:p>
                  </a:txBody>
                  <a:tcPr marL="53438" marR="53438" marT="0" marB="0" anchor="ctr">
                    <a:lnL>
                      <a:noFill/>
                    </a:lnL>
                    <a:lnR>
                      <a:noFill/>
                    </a:lnR>
                    <a:lnT>
                      <a:noFill/>
                    </a:lnT>
                    <a:lnB>
                      <a:noFill/>
                    </a:lnB>
                  </a:tcPr>
                </a:tc>
                <a:extLst>
                  <a:ext uri="{0D108BD9-81ED-4DB2-BD59-A6C34878D82A}">
                    <a16:rowId xmlns:a16="http://schemas.microsoft.com/office/drawing/2014/main" val="2954070743"/>
                  </a:ext>
                </a:extLst>
              </a:tr>
              <a:tr h="155690">
                <a:tc vMerge="1">
                  <a:txBody>
                    <a:bodyPr/>
                    <a:lstStyle/>
                    <a:p>
                      <a:endParaRPr lang="zh-CN" altLang="en-US"/>
                    </a:p>
                  </a:txBody>
                  <a:tcPr/>
                </a:tc>
                <a:tc>
                  <a:txBody>
                    <a:bodyPr/>
                    <a:lstStyle/>
                    <a:p>
                      <a:pPr algn="ctr">
                        <a:spcAft>
                          <a:spcPts val="0"/>
                        </a:spcAft>
                      </a:pPr>
                      <a:r>
                        <a:rPr lang="en-US" sz="800" b="1" i="1" kern="100">
                          <a:effectLst/>
                          <a:latin typeface="Times New Roman" panose="02020603050405020304" pitchFamily="18" charset="0"/>
                          <a:ea typeface="宋体" panose="02010600030101010101" pitchFamily="2" charset="-122"/>
                          <a:cs typeface="Times New Roman" panose="02020603050405020304" pitchFamily="18" charset="0"/>
                        </a:rPr>
                        <a:t>trErr</a:t>
                      </a:r>
                      <a:endParaRPr lang="zh-CN" sz="800" kern="100">
                        <a:effectLst/>
                        <a:latin typeface="等线" panose="02010600030101010101" pitchFamily="2" charset="-122"/>
                        <a:ea typeface="等线" panose="02010600030101010101" pitchFamily="2" charset="-122"/>
                        <a:cs typeface="Times New Roman" panose="02020603050405020304" pitchFamily="18" charset="0"/>
                      </a:endParaRPr>
                    </a:p>
                  </a:txBody>
                  <a:tcPr marL="53438" marR="53438"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800" kern="100">
                          <a:effectLst/>
                          <a:latin typeface="Times New Roman" panose="02020603050405020304" pitchFamily="18" charset="0"/>
                          <a:ea typeface="宋体" panose="02010600030101010101" pitchFamily="2" charset="-122"/>
                          <a:cs typeface="Times New Roman" panose="02020603050405020304" pitchFamily="18" charset="0"/>
                        </a:rPr>
                        <a:t>2.430</a:t>
                      </a:r>
                      <a:endParaRPr lang="zh-CN" sz="800" kern="100">
                        <a:effectLst/>
                        <a:latin typeface="等线" panose="02010600030101010101" pitchFamily="2" charset="-122"/>
                        <a:ea typeface="等线" panose="02010600030101010101" pitchFamily="2" charset="-122"/>
                        <a:cs typeface="Times New Roman" panose="02020603050405020304" pitchFamily="18" charset="0"/>
                      </a:endParaRPr>
                    </a:p>
                  </a:txBody>
                  <a:tcPr marL="53438" marR="53438"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800" kern="100">
                          <a:effectLst/>
                          <a:latin typeface="Times New Roman" panose="02020603050405020304" pitchFamily="18" charset="0"/>
                          <a:ea typeface="宋体" panose="02010600030101010101" pitchFamily="2" charset="-122"/>
                          <a:cs typeface="Times New Roman" panose="02020603050405020304" pitchFamily="18" charset="0"/>
                        </a:rPr>
                        <a:t>0.191</a:t>
                      </a:r>
                      <a:endParaRPr lang="zh-CN" sz="800" kern="100">
                        <a:effectLst/>
                        <a:latin typeface="等线" panose="02010600030101010101" pitchFamily="2" charset="-122"/>
                        <a:ea typeface="等线" panose="02010600030101010101" pitchFamily="2" charset="-122"/>
                        <a:cs typeface="Times New Roman" panose="02020603050405020304" pitchFamily="18" charset="0"/>
                      </a:endParaRPr>
                    </a:p>
                  </a:txBody>
                  <a:tcPr marL="53438" marR="53438"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800" kern="100">
                          <a:effectLst/>
                          <a:latin typeface="Times New Roman" panose="02020603050405020304" pitchFamily="18" charset="0"/>
                          <a:ea typeface="宋体" panose="02010600030101010101" pitchFamily="2" charset="-122"/>
                          <a:cs typeface="Times New Roman" panose="02020603050405020304" pitchFamily="18" charset="0"/>
                        </a:rPr>
                        <a:t>0.084</a:t>
                      </a:r>
                      <a:endParaRPr lang="zh-CN" sz="800" kern="100">
                        <a:effectLst/>
                        <a:latin typeface="等线" panose="02010600030101010101" pitchFamily="2" charset="-122"/>
                        <a:ea typeface="等线" panose="02010600030101010101" pitchFamily="2" charset="-122"/>
                        <a:cs typeface="Times New Roman" panose="02020603050405020304" pitchFamily="18" charset="0"/>
                      </a:endParaRPr>
                    </a:p>
                  </a:txBody>
                  <a:tcPr marL="53438" marR="53438"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800" kern="100">
                          <a:effectLst/>
                          <a:latin typeface="Times New Roman" panose="02020603050405020304" pitchFamily="18" charset="0"/>
                          <a:ea typeface="宋体" panose="02010600030101010101" pitchFamily="2" charset="-122"/>
                          <a:cs typeface="Times New Roman" panose="02020603050405020304" pitchFamily="18" charset="0"/>
                        </a:rPr>
                        <a:t>0.14</a:t>
                      </a:r>
                      <a:endParaRPr lang="zh-CN" sz="800" kern="100">
                        <a:effectLst/>
                        <a:latin typeface="等线" panose="02010600030101010101" pitchFamily="2" charset="-122"/>
                        <a:ea typeface="等线" panose="02010600030101010101" pitchFamily="2" charset="-122"/>
                        <a:cs typeface="Times New Roman" panose="02020603050405020304" pitchFamily="18" charset="0"/>
                      </a:endParaRPr>
                    </a:p>
                  </a:txBody>
                  <a:tcPr marL="53438" marR="53438"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800" b="1" kern="100" dirty="0">
                          <a:solidFill>
                            <a:srgbClr val="C00000"/>
                          </a:solidFill>
                          <a:effectLst/>
                          <a:latin typeface="Times New Roman" panose="02020603050405020304" pitchFamily="18" charset="0"/>
                          <a:ea typeface="宋体" panose="02010600030101010101" pitchFamily="2" charset="-122"/>
                          <a:cs typeface="Times New Roman" panose="02020603050405020304" pitchFamily="18" charset="0"/>
                        </a:rPr>
                        <a:t>0.052</a:t>
                      </a:r>
                      <a:endParaRPr lang="zh-CN" sz="800" kern="100" dirty="0">
                        <a:solidFill>
                          <a:srgbClr val="C00000"/>
                        </a:solidFill>
                        <a:effectLst/>
                        <a:latin typeface="等线" panose="02010600030101010101" pitchFamily="2" charset="-122"/>
                        <a:ea typeface="等线" panose="02010600030101010101" pitchFamily="2" charset="-122"/>
                        <a:cs typeface="Times New Roman" panose="02020603050405020304" pitchFamily="18" charset="0"/>
                      </a:endParaRPr>
                    </a:p>
                  </a:txBody>
                  <a:tcPr marL="53438" marR="53438" marT="0" marB="0" anchor="ctr">
                    <a:lnL>
                      <a:noFill/>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68808500"/>
                  </a:ext>
                </a:extLst>
              </a:tr>
              <a:tr h="155690">
                <a:tc rowSpan="3">
                  <a:txBody>
                    <a:bodyPr/>
                    <a:lstStyle/>
                    <a:p>
                      <a:pPr algn="ctr">
                        <a:spcAft>
                          <a:spcPts val="0"/>
                        </a:spcAft>
                      </a:pPr>
                      <a:r>
                        <a:rPr lang="en-US" sz="800" b="1" i="1" kern="100">
                          <a:effectLst/>
                          <a:latin typeface="Times New Roman" panose="02020603050405020304" pitchFamily="18" charset="0"/>
                          <a:ea typeface="宋体" panose="02010600030101010101" pitchFamily="2" charset="-122"/>
                          <a:cs typeface="Times New Roman" panose="02020603050405020304" pitchFamily="18" charset="0"/>
                        </a:rPr>
                        <a:t>8</a:t>
                      </a:r>
                      <a:endParaRPr lang="zh-CN" sz="800" kern="100">
                        <a:effectLst/>
                        <a:latin typeface="等线" panose="02010600030101010101" pitchFamily="2" charset="-122"/>
                        <a:ea typeface="等线" panose="02010600030101010101" pitchFamily="2" charset="-122"/>
                        <a:cs typeface="Times New Roman" panose="02020603050405020304" pitchFamily="18" charset="0"/>
                      </a:endParaRPr>
                    </a:p>
                  </a:txBody>
                  <a:tcPr marL="53438" marR="53438"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800" b="1" i="1" kern="100" dirty="0">
                          <a:effectLst/>
                          <a:latin typeface="Times New Roman" panose="02020603050405020304" pitchFamily="18" charset="0"/>
                          <a:ea typeface="宋体" panose="02010600030101010101" pitchFamily="2" charset="-122"/>
                          <a:cs typeface="Times New Roman" panose="02020603050405020304" pitchFamily="18" charset="0"/>
                        </a:rPr>
                        <a:t>RMES</a:t>
                      </a:r>
                      <a:endParaRPr lang="zh-CN" sz="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53438" marR="53438"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spcAft>
                          <a:spcPts val="0"/>
                        </a:spcAft>
                      </a:pPr>
                      <a:r>
                        <a:rPr lang="en-US" sz="800" kern="100">
                          <a:effectLst/>
                          <a:latin typeface="Times New Roman" panose="02020603050405020304" pitchFamily="18" charset="0"/>
                          <a:ea typeface="宋体" panose="02010600030101010101" pitchFamily="2" charset="-122"/>
                          <a:cs typeface="Times New Roman" panose="02020603050405020304" pitchFamily="18" charset="0"/>
                        </a:rPr>
                        <a:t>2.918</a:t>
                      </a:r>
                      <a:endParaRPr lang="zh-CN" sz="800" kern="100">
                        <a:effectLst/>
                        <a:latin typeface="等线" panose="02010600030101010101" pitchFamily="2" charset="-122"/>
                        <a:ea typeface="等线" panose="02010600030101010101" pitchFamily="2" charset="-122"/>
                        <a:cs typeface="Times New Roman" panose="02020603050405020304" pitchFamily="18" charset="0"/>
                      </a:endParaRPr>
                    </a:p>
                  </a:txBody>
                  <a:tcPr marL="53438" marR="53438"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spcAft>
                          <a:spcPts val="0"/>
                        </a:spcAft>
                      </a:pPr>
                      <a:r>
                        <a:rPr lang="en-US" sz="800" kern="100">
                          <a:effectLst/>
                          <a:latin typeface="Times New Roman" panose="02020603050405020304" pitchFamily="18" charset="0"/>
                          <a:ea typeface="宋体" panose="02010600030101010101" pitchFamily="2" charset="-122"/>
                          <a:cs typeface="Times New Roman" panose="02020603050405020304" pitchFamily="18" charset="0"/>
                        </a:rPr>
                        <a:t>0.551</a:t>
                      </a:r>
                      <a:endParaRPr lang="zh-CN" sz="800" kern="100">
                        <a:effectLst/>
                        <a:latin typeface="等线" panose="02010600030101010101" pitchFamily="2" charset="-122"/>
                        <a:ea typeface="等线" panose="02010600030101010101" pitchFamily="2" charset="-122"/>
                        <a:cs typeface="Times New Roman" panose="02020603050405020304" pitchFamily="18" charset="0"/>
                      </a:endParaRPr>
                    </a:p>
                  </a:txBody>
                  <a:tcPr marL="53438" marR="53438"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spcAft>
                          <a:spcPts val="0"/>
                        </a:spcAft>
                      </a:pPr>
                      <a:r>
                        <a:rPr lang="en-US" sz="800" kern="100">
                          <a:effectLst/>
                          <a:latin typeface="Times New Roman" panose="02020603050405020304" pitchFamily="18" charset="0"/>
                          <a:ea typeface="宋体" panose="02010600030101010101" pitchFamily="2" charset="-122"/>
                          <a:cs typeface="Times New Roman" panose="02020603050405020304" pitchFamily="18" charset="0"/>
                        </a:rPr>
                        <a:t>0.448</a:t>
                      </a:r>
                      <a:endParaRPr lang="zh-CN" sz="800" kern="100">
                        <a:effectLst/>
                        <a:latin typeface="等线" panose="02010600030101010101" pitchFamily="2" charset="-122"/>
                        <a:ea typeface="等线" panose="02010600030101010101" pitchFamily="2" charset="-122"/>
                        <a:cs typeface="Times New Roman" panose="02020603050405020304" pitchFamily="18" charset="0"/>
                      </a:endParaRPr>
                    </a:p>
                  </a:txBody>
                  <a:tcPr marL="53438" marR="53438"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spcAft>
                          <a:spcPts val="0"/>
                        </a:spcAft>
                      </a:pPr>
                      <a:r>
                        <a:rPr lang="en-US" sz="800" kern="100">
                          <a:effectLst/>
                          <a:latin typeface="Times New Roman" panose="02020603050405020304" pitchFamily="18" charset="0"/>
                          <a:ea typeface="宋体" panose="02010600030101010101" pitchFamily="2" charset="-122"/>
                          <a:cs typeface="Times New Roman" panose="02020603050405020304" pitchFamily="18" charset="0"/>
                        </a:rPr>
                        <a:t>0.485</a:t>
                      </a:r>
                      <a:endParaRPr lang="zh-CN" sz="800" kern="100">
                        <a:effectLst/>
                        <a:latin typeface="等线" panose="02010600030101010101" pitchFamily="2" charset="-122"/>
                        <a:ea typeface="等线" panose="02010600030101010101" pitchFamily="2" charset="-122"/>
                        <a:cs typeface="Times New Roman" panose="02020603050405020304" pitchFamily="18" charset="0"/>
                      </a:endParaRPr>
                    </a:p>
                  </a:txBody>
                  <a:tcPr marL="53438" marR="53438"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spcAft>
                          <a:spcPts val="0"/>
                        </a:spcAft>
                      </a:pPr>
                      <a:r>
                        <a:rPr lang="en-US" sz="800" b="1" kern="100" dirty="0">
                          <a:solidFill>
                            <a:srgbClr val="C00000"/>
                          </a:solidFill>
                          <a:effectLst/>
                          <a:latin typeface="Times New Roman" panose="02020603050405020304" pitchFamily="18" charset="0"/>
                          <a:ea typeface="宋体" panose="02010600030101010101" pitchFamily="2" charset="-122"/>
                          <a:cs typeface="Times New Roman" panose="02020603050405020304" pitchFamily="18" charset="0"/>
                        </a:rPr>
                        <a:t>2.39E-04</a:t>
                      </a:r>
                      <a:endParaRPr lang="zh-CN" sz="800" kern="100" dirty="0">
                        <a:solidFill>
                          <a:srgbClr val="C00000"/>
                        </a:solidFill>
                        <a:effectLst/>
                        <a:latin typeface="等线" panose="02010600030101010101" pitchFamily="2" charset="-122"/>
                        <a:ea typeface="等线" panose="02010600030101010101" pitchFamily="2" charset="-122"/>
                        <a:cs typeface="Times New Roman" panose="02020603050405020304" pitchFamily="18" charset="0"/>
                      </a:endParaRPr>
                    </a:p>
                  </a:txBody>
                  <a:tcPr marL="53438" marR="53438" marT="0" marB="0" anchor="ctr">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4240587939"/>
                  </a:ext>
                </a:extLst>
              </a:tr>
              <a:tr h="155690">
                <a:tc vMerge="1">
                  <a:txBody>
                    <a:bodyPr/>
                    <a:lstStyle/>
                    <a:p>
                      <a:endParaRPr lang="zh-CN" altLang="en-US"/>
                    </a:p>
                  </a:txBody>
                  <a:tcPr/>
                </a:tc>
                <a:tc>
                  <a:txBody>
                    <a:bodyPr/>
                    <a:lstStyle/>
                    <a:p>
                      <a:pPr algn="ctr">
                        <a:spcAft>
                          <a:spcPts val="0"/>
                        </a:spcAft>
                      </a:pPr>
                      <a:r>
                        <a:rPr lang="en-US" sz="800" b="1" i="1" kern="100">
                          <a:effectLst/>
                          <a:latin typeface="Times New Roman" panose="02020603050405020304" pitchFamily="18" charset="0"/>
                          <a:ea typeface="宋体" panose="02010600030101010101" pitchFamily="2" charset="-122"/>
                          <a:cs typeface="Times New Roman" panose="02020603050405020304" pitchFamily="18" charset="0"/>
                        </a:rPr>
                        <a:t>angErr</a:t>
                      </a:r>
                      <a:endParaRPr lang="zh-CN" sz="800" kern="100">
                        <a:effectLst/>
                        <a:latin typeface="等线" panose="02010600030101010101" pitchFamily="2" charset="-122"/>
                        <a:ea typeface="等线" panose="02010600030101010101" pitchFamily="2" charset="-122"/>
                        <a:cs typeface="Times New Roman" panose="02020603050405020304" pitchFamily="18" charset="0"/>
                      </a:endParaRPr>
                    </a:p>
                  </a:txBody>
                  <a:tcPr marL="53438" marR="53438" marT="0" marB="0" anchor="ctr">
                    <a:lnL>
                      <a:noFill/>
                    </a:lnL>
                    <a:lnR>
                      <a:noFill/>
                    </a:lnR>
                    <a:lnT>
                      <a:noFill/>
                    </a:lnT>
                    <a:lnB>
                      <a:noFill/>
                    </a:lnB>
                  </a:tcPr>
                </a:tc>
                <a:tc>
                  <a:txBody>
                    <a:bodyPr/>
                    <a:lstStyle/>
                    <a:p>
                      <a:pPr algn="ctr">
                        <a:spcAft>
                          <a:spcPts val="0"/>
                        </a:spcAft>
                      </a:pPr>
                      <a:r>
                        <a:rPr lang="en-US" sz="800" kern="100">
                          <a:effectLst/>
                          <a:latin typeface="Times New Roman" panose="02020603050405020304" pitchFamily="18" charset="0"/>
                          <a:ea typeface="宋体" panose="02010600030101010101" pitchFamily="2" charset="-122"/>
                          <a:cs typeface="Times New Roman" panose="02020603050405020304" pitchFamily="18" charset="0"/>
                        </a:rPr>
                        <a:t>0.160</a:t>
                      </a:r>
                      <a:endParaRPr lang="zh-CN" sz="800" kern="100">
                        <a:effectLst/>
                        <a:latin typeface="等线" panose="02010600030101010101" pitchFamily="2" charset="-122"/>
                        <a:ea typeface="等线" panose="02010600030101010101" pitchFamily="2" charset="-122"/>
                        <a:cs typeface="Times New Roman" panose="02020603050405020304" pitchFamily="18" charset="0"/>
                      </a:endParaRPr>
                    </a:p>
                  </a:txBody>
                  <a:tcPr marL="53438" marR="53438" marT="0" marB="0" anchor="ctr">
                    <a:lnL>
                      <a:noFill/>
                    </a:lnL>
                    <a:lnR>
                      <a:noFill/>
                    </a:lnR>
                    <a:lnT>
                      <a:noFill/>
                    </a:lnT>
                    <a:lnB>
                      <a:noFill/>
                    </a:lnB>
                  </a:tcPr>
                </a:tc>
                <a:tc>
                  <a:txBody>
                    <a:bodyPr/>
                    <a:lstStyle/>
                    <a:p>
                      <a:pPr algn="ctr">
                        <a:spcAft>
                          <a:spcPts val="0"/>
                        </a:spcAft>
                      </a:pPr>
                      <a:r>
                        <a:rPr lang="en-US" sz="800" kern="100">
                          <a:effectLst/>
                          <a:latin typeface="Times New Roman" panose="02020603050405020304" pitchFamily="18" charset="0"/>
                          <a:ea typeface="宋体" panose="02010600030101010101" pitchFamily="2" charset="-122"/>
                          <a:cs typeface="Times New Roman" panose="02020603050405020304" pitchFamily="18" charset="0"/>
                        </a:rPr>
                        <a:t>0</a:t>
                      </a:r>
                      <a:endParaRPr lang="zh-CN" sz="800" kern="100">
                        <a:effectLst/>
                        <a:latin typeface="等线" panose="02010600030101010101" pitchFamily="2" charset="-122"/>
                        <a:ea typeface="等线" panose="02010600030101010101" pitchFamily="2" charset="-122"/>
                        <a:cs typeface="Times New Roman" panose="02020603050405020304" pitchFamily="18" charset="0"/>
                      </a:endParaRPr>
                    </a:p>
                  </a:txBody>
                  <a:tcPr marL="53438" marR="53438" marT="0" marB="0" anchor="ctr">
                    <a:lnL>
                      <a:noFill/>
                    </a:lnL>
                    <a:lnR>
                      <a:noFill/>
                    </a:lnR>
                    <a:lnT>
                      <a:noFill/>
                    </a:lnT>
                    <a:lnB>
                      <a:noFill/>
                    </a:lnB>
                  </a:tcPr>
                </a:tc>
                <a:tc>
                  <a:txBody>
                    <a:bodyPr/>
                    <a:lstStyle/>
                    <a:p>
                      <a:pPr algn="ctr">
                        <a:spcAft>
                          <a:spcPts val="0"/>
                        </a:spcAft>
                      </a:pPr>
                      <a:r>
                        <a:rPr lang="en-US" sz="800" b="1" kern="100" dirty="0">
                          <a:solidFill>
                            <a:srgbClr val="C00000"/>
                          </a:solidFill>
                          <a:effectLst/>
                          <a:latin typeface="Times New Roman" panose="02020603050405020304" pitchFamily="18" charset="0"/>
                          <a:ea typeface="宋体" panose="02010600030101010101" pitchFamily="2" charset="-122"/>
                          <a:cs typeface="Times New Roman" panose="02020603050405020304" pitchFamily="18" charset="0"/>
                        </a:rPr>
                        <a:t>0</a:t>
                      </a:r>
                      <a:endParaRPr lang="zh-CN" sz="800" kern="100" dirty="0">
                        <a:solidFill>
                          <a:srgbClr val="C00000"/>
                        </a:solidFill>
                        <a:effectLst/>
                        <a:latin typeface="等线" panose="02010600030101010101" pitchFamily="2" charset="-122"/>
                        <a:ea typeface="等线" panose="02010600030101010101" pitchFamily="2" charset="-122"/>
                        <a:cs typeface="Times New Roman" panose="02020603050405020304" pitchFamily="18" charset="0"/>
                      </a:endParaRPr>
                    </a:p>
                  </a:txBody>
                  <a:tcPr marL="53438" marR="53438" marT="0" marB="0" anchor="ctr">
                    <a:lnL>
                      <a:noFill/>
                    </a:lnL>
                    <a:lnR>
                      <a:noFill/>
                    </a:lnR>
                    <a:lnT>
                      <a:noFill/>
                    </a:lnT>
                    <a:lnB>
                      <a:noFill/>
                    </a:lnB>
                  </a:tcPr>
                </a:tc>
                <a:tc>
                  <a:txBody>
                    <a:bodyPr/>
                    <a:lstStyle/>
                    <a:p>
                      <a:pPr algn="ctr">
                        <a:spcAft>
                          <a:spcPts val="0"/>
                        </a:spcAft>
                      </a:pPr>
                      <a:r>
                        <a:rPr lang="en-US" sz="800" kern="100">
                          <a:effectLst/>
                          <a:latin typeface="Times New Roman" panose="02020603050405020304" pitchFamily="18" charset="0"/>
                          <a:ea typeface="宋体" panose="02010600030101010101" pitchFamily="2" charset="-122"/>
                          <a:cs typeface="Times New Roman" panose="02020603050405020304" pitchFamily="18" charset="0"/>
                        </a:rPr>
                        <a:t>0.001</a:t>
                      </a:r>
                      <a:endParaRPr lang="zh-CN" sz="800" kern="100">
                        <a:effectLst/>
                        <a:latin typeface="等线" panose="02010600030101010101" pitchFamily="2" charset="-122"/>
                        <a:ea typeface="等线" panose="02010600030101010101" pitchFamily="2" charset="-122"/>
                        <a:cs typeface="Times New Roman" panose="02020603050405020304" pitchFamily="18" charset="0"/>
                      </a:endParaRPr>
                    </a:p>
                  </a:txBody>
                  <a:tcPr marL="53438" marR="53438" marT="0" marB="0" anchor="ctr">
                    <a:lnL>
                      <a:noFill/>
                    </a:lnL>
                    <a:lnR>
                      <a:noFill/>
                    </a:lnR>
                    <a:lnT>
                      <a:noFill/>
                    </a:lnT>
                    <a:lnB>
                      <a:noFill/>
                    </a:lnB>
                  </a:tcPr>
                </a:tc>
                <a:tc>
                  <a:txBody>
                    <a:bodyPr/>
                    <a:lstStyle/>
                    <a:p>
                      <a:pPr algn="ctr">
                        <a:spcAft>
                          <a:spcPts val="0"/>
                        </a:spcAft>
                      </a:pPr>
                      <a:r>
                        <a:rPr lang="en-US" sz="800" kern="100">
                          <a:effectLst/>
                          <a:latin typeface="Times New Roman" panose="02020603050405020304" pitchFamily="18" charset="0"/>
                          <a:ea typeface="宋体" panose="02010600030101010101" pitchFamily="2" charset="-122"/>
                          <a:cs typeface="Times New Roman" panose="02020603050405020304" pitchFamily="18" charset="0"/>
                        </a:rPr>
                        <a:t>0</a:t>
                      </a:r>
                      <a:endParaRPr lang="zh-CN" sz="800" kern="100">
                        <a:effectLst/>
                        <a:latin typeface="等线" panose="02010600030101010101" pitchFamily="2" charset="-122"/>
                        <a:ea typeface="等线" panose="02010600030101010101" pitchFamily="2" charset="-122"/>
                        <a:cs typeface="Times New Roman" panose="02020603050405020304" pitchFamily="18" charset="0"/>
                      </a:endParaRPr>
                    </a:p>
                  </a:txBody>
                  <a:tcPr marL="53438" marR="53438" marT="0" marB="0" anchor="ctr">
                    <a:lnL>
                      <a:noFill/>
                    </a:lnL>
                    <a:lnR>
                      <a:noFill/>
                    </a:lnR>
                    <a:lnT>
                      <a:noFill/>
                    </a:lnT>
                    <a:lnB>
                      <a:noFill/>
                    </a:lnB>
                  </a:tcPr>
                </a:tc>
                <a:extLst>
                  <a:ext uri="{0D108BD9-81ED-4DB2-BD59-A6C34878D82A}">
                    <a16:rowId xmlns:a16="http://schemas.microsoft.com/office/drawing/2014/main" val="1026747198"/>
                  </a:ext>
                </a:extLst>
              </a:tr>
              <a:tr h="155690">
                <a:tc vMerge="1">
                  <a:txBody>
                    <a:bodyPr/>
                    <a:lstStyle/>
                    <a:p>
                      <a:endParaRPr lang="zh-CN" altLang="en-US"/>
                    </a:p>
                  </a:txBody>
                  <a:tcPr/>
                </a:tc>
                <a:tc>
                  <a:txBody>
                    <a:bodyPr/>
                    <a:lstStyle/>
                    <a:p>
                      <a:pPr algn="ctr">
                        <a:spcAft>
                          <a:spcPts val="0"/>
                        </a:spcAft>
                      </a:pPr>
                      <a:r>
                        <a:rPr lang="en-US" sz="800" b="1" i="1" kern="100">
                          <a:effectLst/>
                          <a:latin typeface="Times New Roman" panose="02020603050405020304" pitchFamily="18" charset="0"/>
                          <a:ea typeface="宋体" panose="02010600030101010101" pitchFamily="2" charset="-122"/>
                          <a:cs typeface="Times New Roman" panose="02020603050405020304" pitchFamily="18" charset="0"/>
                        </a:rPr>
                        <a:t>trErr</a:t>
                      </a:r>
                      <a:endParaRPr lang="zh-CN" sz="800" kern="100">
                        <a:effectLst/>
                        <a:latin typeface="等线" panose="02010600030101010101" pitchFamily="2" charset="-122"/>
                        <a:ea typeface="等线" panose="02010600030101010101" pitchFamily="2" charset="-122"/>
                        <a:cs typeface="Times New Roman" panose="02020603050405020304" pitchFamily="18" charset="0"/>
                      </a:endParaRPr>
                    </a:p>
                  </a:txBody>
                  <a:tcPr marL="53438" marR="53438"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800" kern="100">
                          <a:effectLst/>
                          <a:latin typeface="Times New Roman" panose="02020603050405020304" pitchFamily="18" charset="0"/>
                          <a:ea typeface="宋体" panose="02010600030101010101" pitchFamily="2" charset="-122"/>
                          <a:cs typeface="Times New Roman" panose="02020603050405020304" pitchFamily="18" charset="0"/>
                        </a:rPr>
                        <a:t>2.921</a:t>
                      </a:r>
                      <a:endParaRPr lang="zh-CN" sz="800" kern="100">
                        <a:effectLst/>
                        <a:latin typeface="等线" panose="02010600030101010101" pitchFamily="2" charset="-122"/>
                        <a:ea typeface="等线" panose="02010600030101010101" pitchFamily="2" charset="-122"/>
                        <a:cs typeface="Times New Roman" panose="02020603050405020304" pitchFamily="18" charset="0"/>
                      </a:endParaRPr>
                    </a:p>
                  </a:txBody>
                  <a:tcPr marL="53438" marR="53438"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800" kern="100">
                          <a:effectLst/>
                          <a:latin typeface="Times New Roman" panose="02020603050405020304" pitchFamily="18" charset="0"/>
                          <a:ea typeface="宋体" panose="02010600030101010101" pitchFamily="2" charset="-122"/>
                          <a:cs typeface="Times New Roman" panose="02020603050405020304" pitchFamily="18" charset="0"/>
                        </a:rPr>
                        <a:t>0.549</a:t>
                      </a:r>
                      <a:endParaRPr lang="zh-CN" sz="800" kern="100">
                        <a:effectLst/>
                        <a:latin typeface="等线" panose="02010600030101010101" pitchFamily="2" charset="-122"/>
                        <a:ea typeface="等线" panose="02010600030101010101" pitchFamily="2" charset="-122"/>
                        <a:cs typeface="Times New Roman" panose="02020603050405020304" pitchFamily="18" charset="0"/>
                      </a:endParaRPr>
                    </a:p>
                  </a:txBody>
                  <a:tcPr marL="53438" marR="53438"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800" kern="100" dirty="0">
                          <a:effectLst/>
                          <a:latin typeface="Times New Roman" panose="02020603050405020304" pitchFamily="18" charset="0"/>
                          <a:ea typeface="宋体" panose="02010600030101010101" pitchFamily="2" charset="-122"/>
                          <a:cs typeface="Times New Roman" panose="02020603050405020304" pitchFamily="18" charset="0"/>
                        </a:rPr>
                        <a:t>0.445</a:t>
                      </a:r>
                      <a:endParaRPr lang="zh-CN" sz="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53438" marR="53438"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800" kern="100">
                          <a:effectLst/>
                          <a:latin typeface="Times New Roman" panose="02020603050405020304" pitchFamily="18" charset="0"/>
                          <a:ea typeface="宋体" panose="02010600030101010101" pitchFamily="2" charset="-122"/>
                          <a:cs typeface="Times New Roman" panose="02020603050405020304" pitchFamily="18" charset="0"/>
                        </a:rPr>
                        <a:t>0.832</a:t>
                      </a:r>
                      <a:endParaRPr lang="zh-CN" sz="800" kern="100">
                        <a:effectLst/>
                        <a:latin typeface="等线" panose="02010600030101010101" pitchFamily="2" charset="-122"/>
                        <a:ea typeface="等线" panose="02010600030101010101" pitchFamily="2" charset="-122"/>
                        <a:cs typeface="Times New Roman" panose="02020603050405020304" pitchFamily="18" charset="0"/>
                      </a:endParaRPr>
                    </a:p>
                  </a:txBody>
                  <a:tcPr marL="53438" marR="53438"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800" b="1" kern="100" dirty="0">
                          <a:solidFill>
                            <a:srgbClr val="C00000"/>
                          </a:solidFill>
                          <a:effectLst/>
                          <a:latin typeface="Times New Roman" panose="02020603050405020304" pitchFamily="18" charset="0"/>
                          <a:ea typeface="宋体" panose="02010600030101010101" pitchFamily="2" charset="-122"/>
                          <a:cs typeface="Times New Roman" panose="02020603050405020304" pitchFamily="18" charset="0"/>
                        </a:rPr>
                        <a:t>3.73E-04</a:t>
                      </a:r>
                      <a:endParaRPr lang="zh-CN" sz="800" kern="100" dirty="0">
                        <a:solidFill>
                          <a:srgbClr val="C00000"/>
                        </a:solidFill>
                        <a:effectLst/>
                        <a:latin typeface="等线" panose="02010600030101010101" pitchFamily="2" charset="-122"/>
                        <a:ea typeface="等线" panose="02010600030101010101" pitchFamily="2" charset="-122"/>
                        <a:cs typeface="Times New Roman" panose="02020603050405020304" pitchFamily="18" charset="0"/>
                      </a:endParaRPr>
                    </a:p>
                  </a:txBody>
                  <a:tcPr marL="53438" marR="53438" marT="0" marB="0" anchor="ctr">
                    <a:lnL>
                      <a:noFill/>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68621221"/>
                  </a:ext>
                </a:extLst>
              </a:tr>
              <a:tr h="155690">
                <a:tc rowSpan="3">
                  <a:txBody>
                    <a:bodyPr/>
                    <a:lstStyle/>
                    <a:p>
                      <a:pPr algn="ctr">
                        <a:spcAft>
                          <a:spcPts val="0"/>
                        </a:spcAft>
                      </a:pPr>
                      <a:r>
                        <a:rPr lang="en-US" sz="800" b="1" i="1" kern="100">
                          <a:effectLst/>
                          <a:latin typeface="Times New Roman" panose="02020603050405020304" pitchFamily="18" charset="0"/>
                          <a:ea typeface="宋体" panose="02010600030101010101" pitchFamily="2" charset="-122"/>
                          <a:cs typeface="Times New Roman" panose="02020603050405020304" pitchFamily="18" charset="0"/>
                        </a:rPr>
                        <a:t>9</a:t>
                      </a:r>
                      <a:endParaRPr lang="zh-CN" sz="800" kern="100">
                        <a:effectLst/>
                        <a:latin typeface="等线" panose="02010600030101010101" pitchFamily="2" charset="-122"/>
                        <a:ea typeface="等线" panose="02010600030101010101" pitchFamily="2" charset="-122"/>
                        <a:cs typeface="Times New Roman" panose="02020603050405020304" pitchFamily="18" charset="0"/>
                      </a:endParaRPr>
                    </a:p>
                  </a:txBody>
                  <a:tcPr marL="53438" marR="53438"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800" b="1" i="1" kern="100">
                          <a:effectLst/>
                          <a:latin typeface="Times New Roman" panose="02020603050405020304" pitchFamily="18" charset="0"/>
                          <a:ea typeface="宋体" panose="02010600030101010101" pitchFamily="2" charset="-122"/>
                          <a:cs typeface="Times New Roman" panose="02020603050405020304" pitchFamily="18" charset="0"/>
                        </a:rPr>
                        <a:t>RMES</a:t>
                      </a:r>
                      <a:endParaRPr lang="zh-CN" sz="800" kern="100">
                        <a:effectLst/>
                        <a:latin typeface="等线" panose="02010600030101010101" pitchFamily="2" charset="-122"/>
                        <a:ea typeface="等线" panose="02010600030101010101" pitchFamily="2" charset="-122"/>
                        <a:cs typeface="Times New Roman" panose="02020603050405020304" pitchFamily="18" charset="0"/>
                      </a:endParaRPr>
                    </a:p>
                  </a:txBody>
                  <a:tcPr marL="53438" marR="53438"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spcAft>
                          <a:spcPts val="0"/>
                        </a:spcAft>
                      </a:pPr>
                      <a:r>
                        <a:rPr lang="en-US" sz="800" kern="100">
                          <a:effectLst/>
                          <a:latin typeface="Times New Roman" panose="02020603050405020304" pitchFamily="18" charset="0"/>
                          <a:ea typeface="宋体" panose="02010600030101010101" pitchFamily="2" charset="-122"/>
                          <a:cs typeface="Times New Roman" panose="02020603050405020304" pitchFamily="18" charset="0"/>
                        </a:rPr>
                        <a:t>1.951</a:t>
                      </a:r>
                      <a:endParaRPr lang="zh-CN" sz="800" kern="100">
                        <a:effectLst/>
                        <a:latin typeface="等线" panose="02010600030101010101" pitchFamily="2" charset="-122"/>
                        <a:ea typeface="等线" panose="02010600030101010101" pitchFamily="2" charset="-122"/>
                        <a:cs typeface="Times New Roman" panose="02020603050405020304" pitchFamily="18" charset="0"/>
                      </a:endParaRPr>
                    </a:p>
                  </a:txBody>
                  <a:tcPr marL="53438" marR="53438"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spcAft>
                          <a:spcPts val="0"/>
                        </a:spcAft>
                      </a:pPr>
                      <a:r>
                        <a:rPr lang="en-US" sz="800" b="1" kern="100" dirty="0">
                          <a:solidFill>
                            <a:srgbClr val="C00000"/>
                          </a:solidFill>
                          <a:effectLst/>
                          <a:latin typeface="Times New Roman" panose="02020603050405020304" pitchFamily="18" charset="0"/>
                          <a:ea typeface="宋体" panose="02010600030101010101" pitchFamily="2" charset="-122"/>
                          <a:cs typeface="Times New Roman" panose="02020603050405020304" pitchFamily="18" charset="0"/>
                        </a:rPr>
                        <a:t>0.673</a:t>
                      </a:r>
                      <a:endParaRPr lang="zh-CN" sz="800" kern="100" dirty="0">
                        <a:solidFill>
                          <a:srgbClr val="C00000"/>
                        </a:solidFill>
                        <a:effectLst/>
                        <a:latin typeface="等线" panose="02010600030101010101" pitchFamily="2" charset="-122"/>
                        <a:ea typeface="等线" panose="02010600030101010101" pitchFamily="2" charset="-122"/>
                        <a:cs typeface="Times New Roman" panose="02020603050405020304" pitchFamily="18" charset="0"/>
                      </a:endParaRPr>
                    </a:p>
                  </a:txBody>
                  <a:tcPr marL="53438" marR="53438"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spcAft>
                          <a:spcPts val="0"/>
                        </a:spcAft>
                      </a:pPr>
                      <a:r>
                        <a:rPr lang="en-US" sz="800" kern="100">
                          <a:effectLst/>
                          <a:latin typeface="Times New Roman" panose="02020603050405020304" pitchFamily="18" charset="0"/>
                          <a:ea typeface="宋体" panose="02010600030101010101" pitchFamily="2" charset="-122"/>
                          <a:cs typeface="Times New Roman" panose="02020603050405020304" pitchFamily="18" charset="0"/>
                        </a:rPr>
                        <a:t>0.691</a:t>
                      </a:r>
                      <a:endParaRPr lang="zh-CN" sz="800" kern="100">
                        <a:effectLst/>
                        <a:latin typeface="等线" panose="02010600030101010101" pitchFamily="2" charset="-122"/>
                        <a:ea typeface="等线" panose="02010600030101010101" pitchFamily="2" charset="-122"/>
                        <a:cs typeface="Times New Roman" panose="02020603050405020304" pitchFamily="18" charset="0"/>
                      </a:endParaRPr>
                    </a:p>
                  </a:txBody>
                  <a:tcPr marL="53438" marR="53438"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spcAft>
                          <a:spcPts val="0"/>
                        </a:spcAft>
                      </a:pPr>
                      <a:r>
                        <a:rPr lang="en-US" sz="800" kern="100">
                          <a:effectLst/>
                          <a:latin typeface="Times New Roman" panose="02020603050405020304" pitchFamily="18" charset="0"/>
                          <a:ea typeface="宋体" panose="02010600030101010101" pitchFamily="2" charset="-122"/>
                          <a:cs typeface="Times New Roman" panose="02020603050405020304" pitchFamily="18" charset="0"/>
                        </a:rPr>
                        <a:t>0.772</a:t>
                      </a:r>
                      <a:endParaRPr lang="zh-CN" sz="800" kern="100">
                        <a:effectLst/>
                        <a:latin typeface="等线" panose="02010600030101010101" pitchFamily="2" charset="-122"/>
                        <a:ea typeface="等线" panose="02010600030101010101" pitchFamily="2" charset="-122"/>
                        <a:cs typeface="Times New Roman" panose="02020603050405020304" pitchFamily="18" charset="0"/>
                      </a:endParaRPr>
                    </a:p>
                  </a:txBody>
                  <a:tcPr marL="53438" marR="53438"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spcAft>
                          <a:spcPts val="0"/>
                        </a:spcAft>
                      </a:pPr>
                      <a:r>
                        <a:rPr lang="en-US" sz="800" kern="100">
                          <a:effectLst/>
                          <a:latin typeface="Times New Roman" panose="02020603050405020304" pitchFamily="18" charset="0"/>
                          <a:ea typeface="宋体" panose="02010600030101010101" pitchFamily="2" charset="-122"/>
                          <a:cs typeface="Times New Roman" panose="02020603050405020304" pitchFamily="18" charset="0"/>
                        </a:rPr>
                        <a:t>0.870</a:t>
                      </a:r>
                      <a:endParaRPr lang="zh-CN" sz="800" kern="100">
                        <a:effectLst/>
                        <a:latin typeface="等线" panose="02010600030101010101" pitchFamily="2" charset="-122"/>
                        <a:ea typeface="等线" panose="02010600030101010101" pitchFamily="2" charset="-122"/>
                        <a:cs typeface="Times New Roman" panose="02020603050405020304" pitchFamily="18" charset="0"/>
                      </a:endParaRPr>
                    </a:p>
                  </a:txBody>
                  <a:tcPr marL="53438" marR="53438" marT="0" marB="0" anchor="ctr">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3452253316"/>
                  </a:ext>
                </a:extLst>
              </a:tr>
              <a:tr h="155690">
                <a:tc vMerge="1">
                  <a:txBody>
                    <a:bodyPr/>
                    <a:lstStyle/>
                    <a:p>
                      <a:endParaRPr lang="zh-CN" altLang="en-US"/>
                    </a:p>
                  </a:txBody>
                  <a:tcPr/>
                </a:tc>
                <a:tc>
                  <a:txBody>
                    <a:bodyPr/>
                    <a:lstStyle/>
                    <a:p>
                      <a:pPr algn="ctr">
                        <a:spcAft>
                          <a:spcPts val="0"/>
                        </a:spcAft>
                      </a:pPr>
                      <a:r>
                        <a:rPr lang="en-US" sz="800" b="1" i="1" kern="100">
                          <a:effectLst/>
                          <a:latin typeface="Times New Roman" panose="02020603050405020304" pitchFamily="18" charset="0"/>
                          <a:ea typeface="宋体" panose="02010600030101010101" pitchFamily="2" charset="-122"/>
                          <a:cs typeface="Times New Roman" panose="02020603050405020304" pitchFamily="18" charset="0"/>
                        </a:rPr>
                        <a:t>angErr</a:t>
                      </a:r>
                      <a:endParaRPr lang="zh-CN" sz="800" kern="100">
                        <a:effectLst/>
                        <a:latin typeface="等线" panose="02010600030101010101" pitchFamily="2" charset="-122"/>
                        <a:ea typeface="等线" panose="02010600030101010101" pitchFamily="2" charset="-122"/>
                        <a:cs typeface="Times New Roman" panose="02020603050405020304" pitchFamily="18" charset="0"/>
                      </a:endParaRPr>
                    </a:p>
                  </a:txBody>
                  <a:tcPr marL="53438" marR="53438" marT="0" marB="0" anchor="ctr">
                    <a:lnL>
                      <a:noFill/>
                    </a:lnL>
                    <a:lnR>
                      <a:noFill/>
                    </a:lnR>
                    <a:lnT>
                      <a:noFill/>
                    </a:lnT>
                    <a:lnB>
                      <a:noFill/>
                    </a:lnB>
                  </a:tcPr>
                </a:tc>
                <a:tc>
                  <a:txBody>
                    <a:bodyPr/>
                    <a:lstStyle/>
                    <a:p>
                      <a:pPr algn="ctr">
                        <a:spcAft>
                          <a:spcPts val="0"/>
                        </a:spcAft>
                      </a:pPr>
                      <a:r>
                        <a:rPr lang="en-US" sz="800" kern="100">
                          <a:effectLst/>
                          <a:latin typeface="Times New Roman" panose="02020603050405020304" pitchFamily="18" charset="0"/>
                          <a:ea typeface="宋体" panose="02010600030101010101" pitchFamily="2" charset="-122"/>
                          <a:cs typeface="Times New Roman" panose="02020603050405020304" pitchFamily="18" charset="0"/>
                        </a:rPr>
                        <a:t>0.156</a:t>
                      </a:r>
                      <a:endParaRPr lang="zh-CN" sz="800" kern="100">
                        <a:effectLst/>
                        <a:latin typeface="等线" panose="02010600030101010101" pitchFamily="2" charset="-122"/>
                        <a:ea typeface="等线" panose="02010600030101010101" pitchFamily="2" charset="-122"/>
                        <a:cs typeface="Times New Roman" panose="02020603050405020304" pitchFamily="18" charset="0"/>
                      </a:endParaRPr>
                    </a:p>
                  </a:txBody>
                  <a:tcPr marL="53438" marR="53438" marT="0" marB="0" anchor="ctr">
                    <a:lnL>
                      <a:noFill/>
                    </a:lnL>
                    <a:lnR>
                      <a:noFill/>
                    </a:lnR>
                    <a:lnT>
                      <a:noFill/>
                    </a:lnT>
                    <a:lnB>
                      <a:noFill/>
                    </a:lnB>
                  </a:tcPr>
                </a:tc>
                <a:tc>
                  <a:txBody>
                    <a:bodyPr/>
                    <a:lstStyle/>
                    <a:p>
                      <a:pPr algn="ctr">
                        <a:spcAft>
                          <a:spcPts val="0"/>
                        </a:spcAft>
                      </a:pPr>
                      <a:r>
                        <a:rPr lang="en-US" sz="800" kern="100">
                          <a:effectLst/>
                          <a:latin typeface="Times New Roman" panose="02020603050405020304" pitchFamily="18" charset="0"/>
                          <a:ea typeface="宋体" panose="02010600030101010101" pitchFamily="2" charset="-122"/>
                          <a:cs typeface="Times New Roman" panose="02020603050405020304" pitchFamily="18" charset="0"/>
                        </a:rPr>
                        <a:t>0.002</a:t>
                      </a:r>
                      <a:endParaRPr lang="zh-CN" sz="800" kern="100">
                        <a:effectLst/>
                        <a:latin typeface="等线" panose="02010600030101010101" pitchFamily="2" charset="-122"/>
                        <a:ea typeface="等线" panose="02010600030101010101" pitchFamily="2" charset="-122"/>
                        <a:cs typeface="Times New Roman" panose="02020603050405020304" pitchFamily="18" charset="0"/>
                      </a:endParaRPr>
                    </a:p>
                  </a:txBody>
                  <a:tcPr marL="53438" marR="53438" marT="0" marB="0" anchor="ctr">
                    <a:lnL>
                      <a:noFill/>
                    </a:lnL>
                    <a:lnR>
                      <a:noFill/>
                    </a:lnR>
                    <a:lnT>
                      <a:noFill/>
                    </a:lnT>
                    <a:lnB>
                      <a:noFill/>
                    </a:lnB>
                  </a:tcPr>
                </a:tc>
                <a:tc>
                  <a:txBody>
                    <a:bodyPr/>
                    <a:lstStyle/>
                    <a:p>
                      <a:pPr algn="ctr">
                        <a:spcAft>
                          <a:spcPts val="0"/>
                        </a:spcAft>
                      </a:pPr>
                      <a:r>
                        <a:rPr lang="en-US" sz="800" b="1" kern="100" dirty="0">
                          <a:solidFill>
                            <a:srgbClr val="C00000"/>
                          </a:solidFill>
                          <a:effectLst/>
                          <a:latin typeface="Times New Roman" panose="02020603050405020304" pitchFamily="18" charset="0"/>
                          <a:ea typeface="宋体" panose="02010600030101010101" pitchFamily="2" charset="-122"/>
                          <a:cs typeface="Times New Roman" panose="02020603050405020304" pitchFamily="18" charset="0"/>
                        </a:rPr>
                        <a:t>0</a:t>
                      </a:r>
                      <a:endParaRPr lang="zh-CN" sz="800" kern="100" dirty="0">
                        <a:solidFill>
                          <a:srgbClr val="C00000"/>
                        </a:solidFill>
                        <a:effectLst/>
                        <a:latin typeface="等线" panose="02010600030101010101" pitchFamily="2" charset="-122"/>
                        <a:ea typeface="等线" panose="02010600030101010101" pitchFamily="2" charset="-122"/>
                        <a:cs typeface="Times New Roman" panose="02020603050405020304" pitchFamily="18" charset="0"/>
                      </a:endParaRPr>
                    </a:p>
                  </a:txBody>
                  <a:tcPr marL="53438" marR="53438" marT="0" marB="0" anchor="ctr">
                    <a:lnL>
                      <a:noFill/>
                    </a:lnL>
                    <a:lnR>
                      <a:noFill/>
                    </a:lnR>
                    <a:lnT>
                      <a:noFill/>
                    </a:lnT>
                    <a:lnB>
                      <a:noFill/>
                    </a:lnB>
                  </a:tcPr>
                </a:tc>
                <a:tc>
                  <a:txBody>
                    <a:bodyPr/>
                    <a:lstStyle/>
                    <a:p>
                      <a:pPr algn="ctr">
                        <a:spcAft>
                          <a:spcPts val="0"/>
                        </a:spcAft>
                      </a:pPr>
                      <a:r>
                        <a:rPr lang="en-US" sz="800" kern="100">
                          <a:effectLst/>
                          <a:latin typeface="Times New Roman" panose="02020603050405020304" pitchFamily="18" charset="0"/>
                          <a:ea typeface="宋体" panose="02010600030101010101" pitchFamily="2" charset="-122"/>
                          <a:cs typeface="Times New Roman" panose="02020603050405020304" pitchFamily="18" charset="0"/>
                        </a:rPr>
                        <a:t>0.003</a:t>
                      </a:r>
                      <a:endParaRPr lang="zh-CN" sz="800" kern="100">
                        <a:effectLst/>
                        <a:latin typeface="等线" panose="02010600030101010101" pitchFamily="2" charset="-122"/>
                        <a:ea typeface="等线" panose="02010600030101010101" pitchFamily="2" charset="-122"/>
                        <a:cs typeface="Times New Roman" panose="02020603050405020304" pitchFamily="18" charset="0"/>
                      </a:endParaRPr>
                    </a:p>
                  </a:txBody>
                  <a:tcPr marL="53438" marR="53438" marT="0" marB="0" anchor="ctr">
                    <a:lnL>
                      <a:noFill/>
                    </a:lnL>
                    <a:lnR>
                      <a:noFill/>
                    </a:lnR>
                    <a:lnT>
                      <a:noFill/>
                    </a:lnT>
                    <a:lnB>
                      <a:noFill/>
                    </a:lnB>
                  </a:tcPr>
                </a:tc>
                <a:tc>
                  <a:txBody>
                    <a:bodyPr/>
                    <a:lstStyle/>
                    <a:p>
                      <a:pPr algn="ctr">
                        <a:spcAft>
                          <a:spcPts val="0"/>
                        </a:spcAft>
                      </a:pPr>
                      <a:r>
                        <a:rPr lang="en-US" sz="800" kern="100">
                          <a:effectLst/>
                          <a:latin typeface="Times New Roman" panose="02020603050405020304" pitchFamily="18" charset="0"/>
                          <a:ea typeface="宋体" panose="02010600030101010101" pitchFamily="2" charset="-122"/>
                          <a:cs typeface="Times New Roman" panose="02020603050405020304" pitchFamily="18" charset="0"/>
                        </a:rPr>
                        <a:t>0.001</a:t>
                      </a:r>
                      <a:endParaRPr lang="zh-CN" sz="800" kern="100">
                        <a:effectLst/>
                        <a:latin typeface="等线" panose="02010600030101010101" pitchFamily="2" charset="-122"/>
                        <a:ea typeface="等线" panose="02010600030101010101" pitchFamily="2" charset="-122"/>
                        <a:cs typeface="Times New Roman" panose="02020603050405020304" pitchFamily="18" charset="0"/>
                      </a:endParaRPr>
                    </a:p>
                  </a:txBody>
                  <a:tcPr marL="53438" marR="53438" marT="0" marB="0" anchor="ctr">
                    <a:lnL>
                      <a:noFill/>
                    </a:lnL>
                    <a:lnR>
                      <a:noFill/>
                    </a:lnR>
                    <a:lnT>
                      <a:noFill/>
                    </a:lnT>
                    <a:lnB>
                      <a:noFill/>
                    </a:lnB>
                  </a:tcPr>
                </a:tc>
                <a:extLst>
                  <a:ext uri="{0D108BD9-81ED-4DB2-BD59-A6C34878D82A}">
                    <a16:rowId xmlns:a16="http://schemas.microsoft.com/office/drawing/2014/main" val="1380274212"/>
                  </a:ext>
                </a:extLst>
              </a:tr>
              <a:tr h="155690">
                <a:tc vMerge="1">
                  <a:txBody>
                    <a:bodyPr/>
                    <a:lstStyle/>
                    <a:p>
                      <a:endParaRPr lang="zh-CN" altLang="en-US"/>
                    </a:p>
                  </a:txBody>
                  <a:tcPr/>
                </a:tc>
                <a:tc>
                  <a:txBody>
                    <a:bodyPr/>
                    <a:lstStyle/>
                    <a:p>
                      <a:pPr algn="ctr">
                        <a:spcAft>
                          <a:spcPts val="0"/>
                        </a:spcAft>
                      </a:pPr>
                      <a:r>
                        <a:rPr lang="en-US" sz="800" b="1" i="1" kern="100">
                          <a:effectLst/>
                          <a:latin typeface="Times New Roman" panose="02020603050405020304" pitchFamily="18" charset="0"/>
                          <a:ea typeface="宋体" panose="02010600030101010101" pitchFamily="2" charset="-122"/>
                          <a:cs typeface="Times New Roman" panose="02020603050405020304" pitchFamily="18" charset="0"/>
                        </a:rPr>
                        <a:t>trErr</a:t>
                      </a:r>
                      <a:endParaRPr lang="zh-CN" sz="800" kern="100">
                        <a:effectLst/>
                        <a:latin typeface="等线" panose="02010600030101010101" pitchFamily="2" charset="-122"/>
                        <a:ea typeface="等线" panose="02010600030101010101" pitchFamily="2" charset="-122"/>
                        <a:cs typeface="Times New Roman" panose="02020603050405020304" pitchFamily="18" charset="0"/>
                      </a:endParaRPr>
                    </a:p>
                  </a:txBody>
                  <a:tcPr marL="53438" marR="53438"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800" kern="100">
                          <a:effectLst/>
                          <a:latin typeface="Times New Roman" panose="02020603050405020304" pitchFamily="18" charset="0"/>
                          <a:ea typeface="宋体" panose="02010600030101010101" pitchFamily="2" charset="-122"/>
                          <a:cs typeface="Times New Roman" panose="02020603050405020304" pitchFamily="18" charset="0"/>
                        </a:rPr>
                        <a:t>1.785</a:t>
                      </a:r>
                      <a:endParaRPr lang="zh-CN" sz="800" kern="100">
                        <a:effectLst/>
                        <a:latin typeface="等线" panose="02010600030101010101" pitchFamily="2" charset="-122"/>
                        <a:ea typeface="等线" panose="02010600030101010101" pitchFamily="2" charset="-122"/>
                        <a:cs typeface="Times New Roman" panose="02020603050405020304" pitchFamily="18" charset="0"/>
                      </a:endParaRPr>
                    </a:p>
                  </a:txBody>
                  <a:tcPr marL="53438" marR="53438"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800" b="1" kern="100" dirty="0">
                          <a:solidFill>
                            <a:srgbClr val="C00000"/>
                          </a:solidFill>
                          <a:effectLst/>
                          <a:latin typeface="Times New Roman" panose="02020603050405020304" pitchFamily="18" charset="0"/>
                          <a:ea typeface="宋体" panose="02010600030101010101" pitchFamily="2" charset="-122"/>
                          <a:cs typeface="Times New Roman" panose="02020603050405020304" pitchFamily="18" charset="0"/>
                        </a:rPr>
                        <a:t>0.651</a:t>
                      </a:r>
                      <a:endParaRPr lang="zh-CN" sz="800" kern="100" dirty="0">
                        <a:solidFill>
                          <a:srgbClr val="C00000"/>
                        </a:solidFill>
                        <a:effectLst/>
                        <a:latin typeface="等线" panose="02010600030101010101" pitchFamily="2" charset="-122"/>
                        <a:ea typeface="等线" panose="02010600030101010101" pitchFamily="2" charset="-122"/>
                        <a:cs typeface="Times New Roman" panose="02020603050405020304" pitchFamily="18" charset="0"/>
                      </a:endParaRPr>
                    </a:p>
                  </a:txBody>
                  <a:tcPr marL="53438" marR="53438"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800" kern="100">
                          <a:effectLst/>
                          <a:latin typeface="Times New Roman" panose="02020603050405020304" pitchFamily="18" charset="0"/>
                          <a:ea typeface="宋体" panose="02010600030101010101" pitchFamily="2" charset="-122"/>
                          <a:cs typeface="Times New Roman" panose="02020603050405020304" pitchFamily="18" charset="0"/>
                        </a:rPr>
                        <a:t>0.667</a:t>
                      </a:r>
                      <a:endParaRPr lang="zh-CN" sz="800" kern="100">
                        <a:effectLst/>
                        <a:latin typeface="等线" panose="02010600030101010101" pitchFamily="2" charset="-122"/>
                        <a:ea typeface="等线" panose="02010600030101010101" pitchFamily="2" charset="-122"/>
                        <a:cs typeface="Times New Roman" panose="02020603050405020304" pitchFamily="18" charset="0"/>
                      </a:endParaRPr>
                    </a:p>
                  </a:txBody>
                  <a:tcPr marL="53438" marR="53438"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800" kern="100">
                          <a:effectLst/>
                          <a:latin typeface="Times New Roman" panose="02020603050405020304" pitchFamily="18" charset="0"/>
                          <a:ea typeface="宋体" panose="02010600030101010101" pitchFamily="2" charset="-122"/>
                          <a:cs typeface="Times New Roman" panose="02020603050405020304" pitchFamily="18" charset="0"/>
                        </a:rPr>
                        <a:t>1.24</a:t>
                      </a:r>
                      <a:endParaRPr lang="zh-CN" sz="800" kern="100">
                        <a:effectLst/>
                        <a:latin typeface="等线" panose="02010600030101010101" pitchFamily="2" charset="-122"/>
                        <a:ea typeface="等线" panose="02010600030101010101" pitchFamily="2" charset="-122"/>
                        <a:cs typeface="Times New Roman" panose="02020603050405020304" pitchFamily="18" charset="0"/>
                      </a:endParaRPr>
                    </a:p>
                  </a:txBody>
                  <a:tcPr marL="53438" marR="53438"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800" kern="100">
                          <a:effectLst/>
                          <a:latin typeface="Times New Roman" panose="02020603050405020304" pitchFamily="18" charset="0"/>
                          <a:ea typeface="宋体" panose="02010600030101010101" pitchFamily="2" charset="-122"/>
                          <a:cs typeface="Times New Roman" panose="02020603050405020304" pitchFamily="18" charset="0"/>
                        </a:rPr>
                        <a:t>1.500</a:t>
                      </a:r>
                      <a:endParaRPr lang="zh-CN" sz="800" kern="100">
                        <a:effectLst/>
                        <a:latin typeface="等线" panose="02010600030101010101" pitchFamily="2" charset="-122"/>
                        <a:ea typeface="等线" panose="02010600030101010101" pitchFamily="2" charset="-122"/>
                        <a:cs typeface="Times New Roman" panose="02020603050405020304" pitchFamily="18" charset="0"/>
                      </a:endParaRPr>
                    </a:p>
                  </a:txBody>
                  <a:tcPr marL="53438" marR="53438" marT="0" marB="0" anchor="ctr">
                    <a:lnL>
                      <a:noFill/>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44762463"/>
                  </a:ext>
                </a:extLst>
              </a:tr>
              <a:tr h="155690">
                <a:tc rowSpan="3">
                  <a:txBody>
                    <a:bodyPr/>
                    <a:lstStyle/>
                    <a:p>
                      <a:pPr algn="ctr">
                        <a:spcAft>
                          <a:spcPts val="0"/>
                        </a:spcAft>
                      </a:pPr>
                      <a:r>
                        <a:rPr lang="en-US" sz="800" b="1" i="1" kern="100">
                          <a:effectLst/>
                          <a:latin typeface="Times New Roman" panose="02020603050405020304" pitchFamily="18" charset="0"/>
                          <a:ea typeface="宋体" panose="02010600030101010101" pitchFamily="2" charset="-122"/>
                          <a:cs typeface="Times New Roman" panose="02020603050405020304" pitchFamily="18" charset="0"/>
                        </a:rPr>
                        <a:t>10</a:t>
                      </a:r>
                      <a:endParaRPr lang="zh-CN" sz="800" kern="100">
                        <a:effectLst/>
                        <a:latin typeface="等线" panose="02010600030101010101" pitchFamily="2" charset="-122"/>
                        <a:ea typeface="等线" panose="02010600030101010101" pitchFamily="2" charset="-122"/>
                        <a:cs typeface="Times New Roman" panose="02020603050405020304" pitchFamily="18" charset="0"/>
                      </a:endParaRPr>
                    </a:p>
                  </a:txBody>
                  <a:tcPr marL="53438" marR="53438"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800" b="1" i="1" kern="100">
                          <a:effectLst/>
                          <a:latin typeface="Times New Roman" panose="02020603050405020304" pitchFamily="18" charset="0"/>
                          <a:ea typeface="宋体" panose="02010600030101010101" pitchFamily="2" charset="-122"/>
                          <a:cs typeface="Times New Roman" panose="02020603050405020304" pitchFamily="18" charset="0"/>
                        </a:rPr>
                        <a:t>RMES</a:t>
                      </a:r>
                      <a:endParaRPr lang="zh-CN" sz="800" kern="100">
                        <a:effectLst/>
                        <a:latin typeface="等线" panose="02010600030101010101" pitchFamily="2" charset="-122"/>
                        <a:ea typeface="等线" panose="02010600030101010101" pitchFamily="2" charset="-122"/>
                        <a:cs typeface="Times New Roman" panose="02020603050405020304" pitchFamily="18" charset="0"/>
                      </a:endParaRPr>
                    </a:p>
                  </a:txBody>
                  <a:tcPr marL="53438" marR="53438"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spcAft>
                          <a:spcPts val="0"/>
                        </a:spcAft>
                      </a:pPr>
                      <a:r>
                        <a:rPr lang="en-US" sz="800" kern="100">
                          <a:effectLst/>
                          <a:latin typeface="Times New Roman" panose="02020603050405020304" pitchFamily="18" charset="0"/>
                          <a:ea typeface="宋体" panose="02010600030101010101" pitchFamily="2" charset="-122"/>
                          <a:cs typeface="Times New Roman" panose="02020603050405020304" pitchFamily="18" charset="0"/>
                        </a:rPr>
                        <a:t>1.185</a:t>
                      </a:r>
                      <a:endParaRPr lang="zh-CN" sz="800" kern="100">
                        <a:effectLst/>
                        <a:latin typeface="等线" panose="02010600030101010101" pitchFamily="2" charset="-122"/>
                        <a:ea typeface="等线" panose="02010600030101010101" pitchFamily="2" charset="-122"/>
                        <a:cs typeface="Times New Roman" panose="02020603050405020304" pitchFamily="18" charset="0"/>
                      </a:endParaRPr>
                    </a:p>
                  </a:txBody>
                  <a:tcPr marL="53438" marR="53438"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spcAft>
                          <a:spcPts val="0"/>
                        </a:spcAft>
                      </a:pPr>
                      <a:r>
                        <a:rPr lang="en-US" sz="800" kern="100">
                          <a:effectLst/>
                          <a:latin typeface="Times New Roman" panose="02020603050405020304" pitchFamily="18" charset="0"/>
                          <a:ea typeface="宋体" panose="02010600030101010101" pitchFamily="2" charset="-122"/>
                          <a:cs typeface="Times New Roman" panose="02020603050405020304" pitchFamily="18" charset="0"/>
                        </a:rPr>
                        <a:t>0.623</a:t>
                      </a:r>
                      <a:endParaRPr lang="zh-CN" sz="800" kern="100">
                        <a:effectLst/>
                        <a:latin typeface="等线" panose="02010600030101010101" pitchFamily="2" charset="-122"/>
                        <a:ea typeface="等线" panose="02010600030101010101" pitchFamily="2" charset="-122"/>
                        <a:cs typeface="Times New Roman" panose="02020603050405020304" pitchFamily="18" charset="0"/>
                      </a:endParaRPr>
                    </a:p>
                  </a:txBody>
                  <a:tcPr marL="53438" marR="53438"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spcAft>
                          <a:spcPts val="0"/>
                        </a:spcAft>
                      </a:pPr>
                      <a:r>
                        <a:rPr lang="en-US" sz="800" kern="100">
                          <a:effectLst/>
                          <a:latin typeface="Times New Roman" panose="02020603050405020304" pitchFamily="18" charset="0"/>
                          <a:ea typeface="宋体" panose="02010600030101010101" pitchFamily="2" charset="-122"/>
                          <a:cs typeface="Times New Roman" panose="02020603050405020304" pitchFamily="18" charset="0"/>
                        </a:rPr>
                        <a:t>0.604</a:t>
                      </a:r>
                      <a:endParaRPr lang="zh-CN" sz="800" kern="100">
                        <a:effectLst/>
                        <a:latin typeface="等线" panose="02010600030101010101" pitchFamily="2" charset="-122"/>
                        <a:ea typeface="等线" panose="02010600030101010101" pitchFamily="2" charset="-122"/>
                        <a:cs typeface="Times New Roman" panose="02020603050405020304" pitchFamily="18" charset="0"/>
                      </a:endParaRPr>
                    </a:p>
                  </a:txBody>
                  <a:tcPr marL="53438" marR="53438"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spcAft>
                          <a:spcPts val="0"/>
                        </a:spcAft>
                      </a:pPr>
                      <a:r>
                        <a:rPr lang="en-US" sz="800" kern="100">
                          <a:effectLst/>
                          <a:latin typeface="Times New Roman" panose="02020603050405020304" pitchFamily="18" charset="0"/>
                          <a:ea typeface="宋体" panose="02010600030101010101" pitchFamily="2" charset="-122"/>
                          <a:cs typeface="Times New Roman" panose="02020603050405020304" pitchFamily="18" charset="0"/>
                        </a:rPr>
                        <a:t>0.709</a:t>
                      </a:r>
                      <a:endParaRPr lang="zh-CN" sz="800" kern="100">
                        <a:effectLst/>
                        <a:latin typeface="等线" panose="02010600030101010101" pitchFamily="2" charset="-122"/>
                        <a:ea typeface="等线" panose="02010600030101010101" pitchFamily="2" charset="-122"/>
                        <a:cs typeface="Times New Roman" panose="02020603050405020304" pitchFamily="18" charset="0"/>
                      </a:endParaRPr>
                    </a:p>
                  </a:txBody>
                  <a:tcPr marL="53438" marR="53438"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spcAft>
                          <a:spcPts val="0"/>
                        </a:spcAft>
                      </a:pPr>
                      <a:r>
                        <a:rPr lang="en-US" sz="800" b="1" kern="100" dirty="0">
                          <a:solidFill>
                            <a:srgbClr val="C00000"/>
                          </a:solidFill>
                          <a:effectLst/>
                          <a:latin typeface="Times New Roman" panose="02020603050405020304" pitchFamily="18" charset="0"/>
                          <a:ea typeface="宋体" panose="02010600030101010101" pitchFamily="2" charset="-122"/>
                          <a:cs typeface="Times New Roman" panose="02020603050405020304" pitchFamily="18" charset="0"/>
                        </a:rPr>
                        <a:t>8.70E-04</a:t>
                      </a:r>
                      <a:endParaRPr lang="zh-CN" sz="800" kern="100" dirty="0">
                        <a:solidFill>
                          <a:srgbClr val="C00000"/>
                        </a:solidFill>
                        <a:effectLst/>
                        <a:latin typeface="等线" panose="02010600030101010101" pitchFamily="2" charset="-122"/>
                        <a:ea typeface="等线" panose="02010600030101010101" pitchFamily="2" charset="-122"/>
                        <a:cs typeface="Times New Roman" panose="02020603050405020304" pitchFamily="18" charset="0"/>
                      </a:endParaRPr>
                    </a:p>
                  </a:txBody>
                  <a:tcPr marL="53438" marR="53438" marT="0" marB="0" anchor="ctr">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3473477087"/>
                  </a:ext>
                </a:extLst>
              </a:tr>
              <a:tr h="155690">
                <a:tc vMerge="1">
                  <a:txBody>
                    <a:bodyPr/>
                    <a:lstStyle/>
                    <a:p>
                      <a:endParaRPr lang="zh-CN" altLang="en-US"/>
                    </a:p>
                  </a:txBody>
                  <a:tcPr/>
                </a:tc>
                <a:tc>
                  <a:txBody>
                    <a:bodyPr/>
                    <a:lstStyle/>
                    <a:p>
                      <a:pPr algn="ctr">
                        <a:spcAft>
                          <a:spcPts val="0"/>
                        </a:spcAft>
                      </a:pPr>
                      <a:r>
                        <a:rPr lang="en-US" sz="800" b="1" i="1" kern="100">
                          <a:effectLst/>
                          <a:latin typeface="Times New Roman" panose="02020603050405020304" pitchFamily="18" charset="0"/>
                          <a:ea typeface="宋体" panose="02010600030101010101" pitchFamily="2" charset="-122"/>
                          <a:cs typeface="Times New Roman" panose="02020603050405020304" pitchFamily="18" charset="0"/>
                        </a:rPr>
                        <a:t>angErr</a:t>
                      </a:r>
                      <a:endParaRPr lang="zh-CN" sz="800" kern="100">
                        <a:effectLst/>
                        <a:latin typeface="等线" panose="02010600030101010101" pitchFamily="2" charset="-122"/>
                        <a:ea typeface="等线" panose="02010600030101010101" pitchFamily="2" charset="-122"/>
                        <a:cs typeface="Times New Roman" panose="02020603050405020304" pitchFamily="18" charset="0"/>
                      </a:endParaRPr>
                    </a:p>
                  </a:txBody>
                  <a:tcPr marL="53438" marR="53438" marT="0" marB="0" anchor="ctr">
                    <a:lnL>
                      <a:noFill/>
                    </a:lnL>
                    <a:lnR>
                      <a:noFill/>
                    </a:lnR>
                    <a:lnT>
                      <a:noFill/>
                    </a:lnT>
                    <a:lnB>
                      <a:noFill/>
                    </a:lnB>
                  </a:tcPr>
                </a:tc>
                <a:tc>
                  <a:txBody>
                    <a:bodyPr/>
                    <a:lstStyle/>
                    <a:p>
                      <a:pPr algn="ctr">
                        <a:spcAft>
                          <a:spcPts val="0"/>
                        </a:spcAft>
                      </a:pPr>
                      <a:r>
                        <a:rPr lang="en-US" sz="800" kern="100">
                          <a:effectLst/>
                          <a:latin typeface="Times New Roman" panose="02020603050405020304" pitchFamily="18" charset="0"/>
                          <a:ea typeface="宋体" panose="02010600030101010101" pitchFamily="2" charset="-122"/>
                          <a:cs typeface="Times New Roman" panose="02020603050405020304" pitchFamily="18" charset="0"/>
                        </a:rPr>
                        <a:t>0.111</a:t>
                      </a:r>
                      <a:endParaRPr lang="zh-CN" sz="800" kern="100">
                        <a:effectLst/>
                        <a:latin typeface="等线" panose="02010600030101010101" pitchFamily="2" charset="-122"/>
                        <a:ea typeface="等线" panose="02010600030101010101" pitchFamily="2" charset="-122"/>
                        <a:cs typeface="Times New Roman" panose="02020603050405020304" pitchFamily="18" charset="0"/>
                      </a:endParaRPr>
                    </a:p>
                  </a:txBody>
                  <a:tcPr marL="53438" marR="53438" marT="0" marB="0" anchor="ctr">
                    <a:lnL>
                      <a:noFill/>
                    </a:lnL>
                    <a:lnR>
                      <a:noFill/>
                    </a:lnR>
                    <a:lnT>
                      <a:noFill/>
                    </a:lnT>
                    <a:lnB>
                      <a:noFill/>
                    </a:lnB>
                  </a:tcPr>
                </a:tc>
                <a:tc>
                  <a:txBody>
                    <a:bodyPr/>
                    <a:lstStyle/>
                    <a:p>
                      <a:pPr algn="ctr">
                        <a:spcAft>
                          <a:spcPts val="0"/>
                        </a:spcAft>
                      </a:pPr>
                      <a:r>
                        <a:rPr lang="en-US" sz="800" kern="100">
                          <a:effectLst/>
                          <a:latin typeface="Times New Roman" panose="02020603050405020304" pitchFamily="18" charset="0"/>
                          <a:ea typeface="宋体" panose="02010600030101010101" pitchFamily="2" charset="-122"/>
                          <a:cs typeface="Times New Roman" panose="02020603050405020304" pitchFamily="18" charset="0"/>
                        </a:rPr>
                        <a:t>0.002</a:t>
                      </a:r>
                      <a:endParaRPr lang="zh-CN" sz="800" kern="100">
                        <a:effectLst/>
                        <a:latin typeface="等线" panose="02010600030101010101" pitchFamily="2" charset="-122"/>
                        <a:ea typeface="等线" panose="02010600030101010101" pitchFamily="2" charset="-122"/>
                        <a:cs typeface="Times New Roman" panose="02020603050405020304" pitchFamily="18" charset="0"/>
                      </a:endParaRPr>
                    </a:p>
                  </a:txBody>
                  <a:tcPr marL="53438" marR="53438" marT="0" marB="0" anchor="ctr">
                    <a:lnL>
                      <a:noFill/>
                    </a:lnL>
                    <a:lnR>
                      <a:noFill/>
                    </a:lnR>
                    <a:lnT>
                      <a:noFill/>
                    </a:lnT>
                    <a:lnB>
                      <a:noFill/>
                    </a:lnB>
                  </a:tcPr>
                </a:tc>
                <a:tc>
                  <a:txBody>
                    <a:bodyPr/>
                    <a:lstStyle/>
                    <a:p>
                      <a:pPr algn="ctr">
                        <a:spcAft>
                          <a:spcPts val="0"/>
                        </a:spcAft>
                      </a:pPr>
                      <a:r>
                        <a:rPr lang="en-US" sz="800" kern="100">
                          <a:effectLst/>
                          <a:latin typeface="Times New Roman" panose="02020603050405020304" pitchFamily="18" charset="0"/>
                          <a:ea typeface="宋体" panose="02010600030101010101" pitchFamily="2" charset="-122"/>
                          <a:cs typeface="Times New Roman" panose="02020603050405020304" pitchFamily="18" charset="0"/>
                        </a:rPr>
                        <a:t>0</a:t>
                      </a:r>
                      <a:endParaRPr lang="zh-CN" sz="800" kern="100">
                        <a:effectLst/>
                        <a:latin typeface="等线" panose="02010600030101010101" pitchFamily="2" charset="-122"/>
                        <a:ea typeface="等线" panose="02010600030101010101" pitchFamily="2" charset="-122"/>
                        <a:cs typeface="Times New Roman" panose="02020603050405020304" pitchFamily="18" charset="0"/>
                      </a:endParaRPr>
                    </a:p>
                  </a:txBody>
                  <a:tcPr marL="53438" marR="53438" marT="0" marB="0" anchor="ctr">
                    <a:lnL>
                      <a:noFill/>
                    </a:lnL>
                    <a:lnR>
                      <a:noFill/>
                    </a:lnR>
                    <a:lnT>
                      <a:noFill/>
                    </a:lnT>
                    <a:lnB>
                      <a:noFill/>
                    </a:lnB>
                  </a:tcPr>
                </a:tc>
                <a:tc>
                  <a:txBody>
                    <a:bodyPr/>
                    <a:lstStyle/>
                    <a:p>
                      <a:pPr algn="ctr">
                        <a:spcAft>
                          <a:spcPts val="0"/>
                        </a:spcAft>
                      </a:pPr>
                      <a:r>
                        <a:rPr lang="en-US" sz="800" kern="100">
                          <a:effectLst/>
                          <a:latin typeface="Times New Roman" panose="02020603050405020304" pitchFamily="18" charset="0"/>
                          <a:ea typeface="宋体" panose="02010600030101010101" pitchFamily="2" charset="-122"/>
                          <a:cs typeface="Times New Roman" panose="02020603050405020304" pitchFamily="18" charset="0"/>
                        </a:rPr>
                        <a:t>0.002</a:t>
                      </a:r>
                      <a:endParaRPr lang="zh-CN" sz="800" kern="100">
                        <a:effectLst/>
                        <a:latin typeface="等线" panose="02010600030101010101" pitchFamily="2" charset="-122"/>
                        <a:ea typeface="等线" panose="02010600030101010101" pitchFamily="2" charset="-122"/>
                        <a:cs typeface="Times New Roman" panose="02020603050405020304" pitchFamily="18" charset="0"/>
                      </a:endParaRPr>
                    </a:p>
                  </a:txBody>
                  <a:tcPr marL="53438" marR="53438" marT="0" marB="0" anchor="ctr">
                    <a:lnL>
                      <a:noFill/>
                    </a:lnL>
                    <a:lnR>
                      <a:noFill/>
                    </a:lnR>
                    <a:lnT>
                      <a:noFill/>
                    </a:lnT>
                    <a:lnB>
                      <a:noFill/>
                    </a:lnB>
                  </a:tcPr>
                </a:tc>
                <a:tc>
                  <a:txBody>
                    <a:bodyPr/>
                    <a:lstStyle/>
                    <a:p>
                      <a:pPr algn="ctr">
                        <a:spcAft>
                          <a:spcPts val="0"/>
                        </a:spcAft>
                      </a:pPr>
                      <a:r>
                        <a:rPr lang="en-US" sz="800" b="1" kern="100" dirty="0">
                          <a:solidFill>
                            <a:srgbClr val="C00000"/>
                          </a:solidFill>
                          <a:effectLst/>
                          <a:latin typeface="Times New Roman" panose="02020603050405020304" pitchFamily="18" charset="0"/>
                          <a:ea typeface="宋体" panose="02010600030101010101" pitchFamily="2" charset="-122"/>
                          <a:cs typeface="Times New Roman" panose="02020603050405020304" pitchFamily="18" charset="0"/>
                        </a:rPr>
                        <a:t>2.86E-06</a:t>
                      </a:r>
                      <a:endParaRPr lang="zh-CN" sz="800" kern="100" dirty="0">
                        <a:solidFill>
                          <a:srgbClr val="C00000"/>
                        </a:solidFill>
                        <a:effectLst/>
                        <a:latin typeface="等线" panose="02010600030101010101" pitchFamily="2" charset="-122"/>
                        <a:ea typeface="等线" panose="02010600030101010101" pitchFamily="2" charset="-122"/>
                        <a:cs typeface="Times New Roman" panose="02020603050405020304" pitchFamily="18" charset="0"/>
                      </a:endParaRPr>
                    </a:p>
                  </a:txBody>
                  <a:tcPr marL="53438" marR="53438" marT="0" marB="0" anchor="ctr">
                    <a:lnL>
                      <a:noFill/>
                    </a:lnL>
                    <a:lnR>
                      <a:noFill/>
                    </a:lnR>
                    <a:lnT>
                      <a:noFill/>
                    </a:lnT>
                    <a:lnB>
                      <a:noFill/>
                    </a:lnB>
                  </a:tcPr>
                </a:tc>
                <a:extLst>
                  <a:ext uri="{0D108BD9-81ED-4DB2-BD59-A6C34878D82A}">
                    <a16:rowId xmlns:a16="http://schemas.microsoft.com/office/drawing/2014/main" val="2760367908"/>
                  </a:ext>
                </a:extLst>
              </a:tr>
              <a:tr h="155690">
                <a:tc vMerge="1">
                  <a:txBody>
                    <a:bodyPr/>
                    <a:lstStyle/>
                    <a:p>
                      <a:endParaRPr lang="zh-CN" altLang="en-US"/>
                    </a:p>
                  </a:txBody>
                  <a:tcPr/>
                </a:tc>
                <a:tc>
                  <a:txBody>
                    <a:bodyPr/>
                    <a:lstStyle/>
                    <a:p>
                      <a:pPr algn="ctr">
                        <a:spcAft>
                          <a:spcPts val="0"/>
                        </a:spcAft>
                      </a:pPr>
                      <a:r>
                        <a:rPr lang="en-US" sz="800" b="1" i="1" kern="100">
                          <a:effectLst/>
                          <a:latin typeface="Times New Roman" panose="02020603050405020304" pitchFamily="18" charset="0"/>
                          <a:ea typeface="宋体" panose="02010600030101010101" pitchFamily="2" charset="-122"/>
                          <a:cs typeface="Times New Roman" panose="02020603050405020304" pitchFamily="18" charset="0"/>
                        </a:rPr>
                        <a:t>trErr</a:t>
                      </a:r>
                      <a:endParaRPr lang="zh-CN" sz="800" kern="100">
                        <a:effectLst/>
                        <a:latin typeface="等线" panose="02010600030101010101" pitchFamily="2" charset="-122"/>
                        <a:ea typeface="等线" panose="02010600030101010101" pitchFamily="2" charset="-122"/>
                        <a:cs typeface="Times New Roman" panose="02020603050405020304" pitchFamily="18" charset="0"/>
                      </a:endParaRPr>
                    </a:p>
                  </a:txBody>
                  <a:tcPr marL="53438" marR="53438"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800" kern="100">
                          <a:effectLst/>
                          <a:latin typeface="Times New Roman" panose="02020603050405020304" pitchFamily="18" charset="0"/>
                          <a:ea typeface="宋体" panose="02010600030101010101" pitchFamily="2" charset="-122"/>
                          <a:cs typeface="Times New Roman" panose="02020603050405020304" pitchFamily="18" charset="0"/>
                        </a:rPr>
                        <a:t>1.062</a:t>
                      </a:r>
                      <a:endParaRPr lang="zh-CN" sz="800" kern="100">
                        <a:effectLst/>
                        <a:latin typeface="等线" panose="02010600030101010101" pitchFamily="2" charset="-122"/>
                        <a:ea typeface="等线" panose="02010600030101010101" pitchFamily="2" charset="-122"/>
                        <a:cs typeface="Times New Roman" panose="02020603050405020304" pitchFamily="18" charset="0"/>
                      </a:endParaRPr>
                    </a:p>
                  </a:txBody>
                  <a:tcPr marL="53438" marR="53438"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800" kern="100">
                          <a:effectLst/>
                          <a:latin typeface="Times New Roman" panose="02020603050405020304" pitchFamily="18" charset="0"/>
                          <a:ea typeface="宋体" panose="02010600030101010101" pitchFamily="2" charset="-122"/>
                          <a:cs typeface="Times New Roman" panose="02020603050405020304" pitchFamily="18" charset="0"/>
                        </a:rPr>
                        <a:t>0.569</a:t>
                      </a:r>
                      <a:endParaRPr lang="zh-CN" sz="800" kern="100">
                        <a:effectLst/>
                        <a:latin typeface="等线" panose="02010600030101010101" pitchFamily="2" charset="-122"/>
                        <a:ea typeface="等线" panose="02010600030101010101" pitchFamily="2" charset="-122"/>
                        <a:cs typeface="Times New Roman" panose="02020603050405020304" pitchFamily="18" charset="0"/>
                      </a:endParaRPr>
                    </a:p>
                  </a:txBody>
                  <a:tcPr marL="53438" marR="53438"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800" kern="100">
                          <a:effectLst/>
                          <a:latin typeface="Times New Roman" panose="02020603050405020304" pitchFamily="18" charset="0"/>
                          <a:ea typeface="宋体" panose="02010600030101010101" pitchFamily="2" charset="-122"/>
                          <a:cs typeface="Times New Roman" panose="02020603050405020304" pitchFamily="18" charset="0"/>
                        </a:rPr>
                        <a:t>0.589</a:t>
                      </a:r>
                      <a:endParaRPr lang="zh-CN" sz="800" kern="100">
                        <a:effectLst/>
                        <a:latin typeface="等线" panose="02010600030101010101" pitchFamily="2" charset="-122"/>
                        <a:ea typeface="等线" panose="02010600030101010101" pitchFamily="2" charset="-122"/>
                        <a:cs typeface="Times New Roman" panose="02020603050405020304" pitchFamily="18" charset="0"/>
                      </a:endParaRPr>
                    </a:p>
                  </a:txBody>
                  <a:tcPr marL="53438" marR="53438"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800" kern="100" dirty="0">
                          <a:effectLst/>
                          <a:latin typeface="Times New Roman" panose="02020603050405020304" pitchFamily="18" charset="0"/>
                          <a:ea typeface="宋体" panose="02010600030101010101" pitchFamily="2" charset="-122"/>
                          <a:cs typeface="Times New Roman" panose="02020603050405020304" pitchFamily="18" charset="0"/>
                        </a:rPr>
                        <a:t>1.168</a:t>
                      </a:r>
                      <a:endParaRPr lang="zh-CN" sz="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53438" marR="53438"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800" b="1" kern="100" dirty="0">
                          <a:solidFill>
                            <a:srgbClr val="C00000"/>
                          </a:solidFill>
                          <a:effectLst/>
                          <a:latin typeface="Times New Roman" panose="02020603050405020304" pitchFamily="18" charset="0"/>
                          <a:ea typeface="宋体" panose="02010600030101010101" pitchFamily="2" charset="-122"/>
                          <a:cs typeface="Times New Roman" panose="02020603050405020304" pitchFamily="18" charset="0"/>
                        </a:rPr>
                        <a:t>0.0014</a:t>
                      </a:r>
                      <a:endParaRPr lang="zh-CN" sz="800" kern="100" dirty="0">
                        <a:solidFill>
                          <a:srgbClr val="C00000"/>
                        </a:solidFill>
                        <a:effectLst/>
                        <a:latin typeface="等线" panose="02010600030101010101" pitchFamily="2" charset="-122"/>
                        <a:ea typeface="等线" panose="02010600030101010101" pitchFamily="2" charset="-122"/>
                        <a:cs typeface="Times New Roman" panose="02020603050405020304" pitchFamily="18" charset="0"/>
                      </a:endParaRPr>
                    </a:p>
                  </a:txBody>
                  <a:tcPr marL="53438" marR="53438" marT="0" marB="0" anchor="ctr">
                    <a:lnL>
                      <a:noFill/>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02900318"/>
                  </a:ext>
                </a:extLst>
              </a:tr>
              <a:tr h="155690">
                <a:tc rowSpan="3">
                  <a:txBody>
                    <a:bodyPr/>
                    <a:lstStyle/>
                    <a:p>
                      <a:pPr algn="ctr">
                        <a:spcAft>
                          <a:spcPts val="0"/>
                        </a:spcAft>
                      </a:pPr>
                      <a:r>
                        <a:rPr lang="en-US" sz="800" b="1" i="1" kern="100">
                          <a:effectLst/>
                          <a:latin typeface="Times New Roman" panose="02020603050405020304" pitchFamily="18" charset="0"/>
                          <a:ea typeface="宋体" panose="02010600030101010101" pitchFamily="2" charset="-122"/>
                          <a:cs typeface="Times New Roman" panose="02020603050405020304" pitchFamily="18" charset="0"/>
                        </a:rPr>
                        <a:t>11</a:t>
                      </a:r>
                      <a:endParaRPr lang="zh-CN" sz="800" kern="100">
                        <a:effectLst/>
                        <a:latin typeface="等线" panose="02010600030101010101" pitchFamily="2" charset="-122"/>
                        <a:ea typeface="等线" panose="02010600030101010101" pitchFamily="2" charset="-122"/>
                        <a:cs typeface="Times New Roman" panose="02020603050405020304" pitchFamily="18" charset="0"/>
                      </a:endParaRPr>
                    </a:p>
                  </a:txBody>
                  <a:tcPr marL="53438" marR="53438"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800" b="1" i="1" kern="100">
                          <a:effectLst/>
                          <a:latin typeface="Times New Roman" panose="02020603050405020304" pitchFamily="18" charset="0"/>
                          <a:ea typeface="宋体" panose="02010600030101010101" pitchFamily="2" charset="-122"/>
                          <a:cs typeface="Times New Roman" panose="02020603050405020304" pitchFamily="18" charset="0"/>
                        </a:rPr>
                        <a:t>RMES</a:t>
                      </a:r>
                      <a:endParaRPr lang="zh-CN" sz="800" kern="100">
                        <a:effectLst/>
                        <a:latin typeface="等线" panose="02010600030101010101" pitchFamily="2" charset="-122"/>
                        <a:ea typeface="等线" panose="02010600030101010101" pitchFamily="2" charset="-122"/>
                        <a:cs typeface="Times New Roman" panose="02020603050405020304" pitchFamily="18" charset="0"/>
                      </a:endParaRPr>
                    </a:p>
                  </a:txBody>
                  <a:tcPr marL="53438" marR="53438"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spcAft>
                          <a:spcPts val="0"/>
                        </a:spcAft>
                      </a:pPr>
                      <a:r>
                        <a:rPr lang="en-US" sz="800" kern="100">
                          <a:effectLst/>
                          <a:latin typeface="Times New Roman" panose="02020603050405020304" pitchFamily="18" charset="0"/>
                          <a:ea typeface="宋体" panose="02010600030101010101" pitchFamily="2" charset="-122"/>
                          <a:cs typeface="Times New Roman" panose="02020603050405020304" pitchFamily="18" charset="0"/>
                        </a:rPr>
                        <a:t>1.408</a:t>
                      </a:r>
                      <a:endParaRPr lang="zh-CN" sz="800" kern="100">
                        <a:effectLst/>
                        <a:latin typeface="等线" panose="02010600030101010101" pitchFamily="2" charset="-122"/>
                        <a:ea typeface="等线" panose="02010600030101010101" pitchFamily="2" charset="-122"/>
                        <a:cs typeface="Times New Roman" panose="02020603050405020304" pitchFamily="18" charset="0"/>
                      </a:endParaRPr>
                    </a:p>
                  </a:txBody>
                  <a:tcPr marL="53438" marR="53438"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spcAft>
                          <a:spcPts val="0"/>
                        </a:spcAft>
                      </a:pPr>
                      <a:r>
                        <a:rPr lang="en-US" sz="800" kern="100">
                          <a:effectLst/>
                          <a:latin typeface="Times New Roman" panose="02020603050405020304" pitchFamily="18" charset="0"/>
                          <a:ea typeface="宋体" panose="02010600030101010101" pitchFamily="2" charset="-122"/>
                          <a:cs typeface="Times New Roman" panose="02020603050405020304" pitchFamily="18" charset="0"/>
                        </a:rPr>
                        <a:t>0.309</a:t>
                      </a:r>
                      <a:endParaRPr lang="zh-CN" sz="800" kern="100">
                        <a:effectLst/>
                        <a:latin typeface="等线" panose="02010600030101010101" pitchFamily="2" charset="-122"/>
                        <a:ea typeface="等线" panose="02010600030101010101" pitchFamily="2" charset="-122"/>
                        <a:cs typeface="Times New Roman" panose="02020603050405020304" pitchFamily="18" charset="0"/>
                      </a:endParaRPr>
                    </a:p>
                  </a:txBody>
                  <a:tcPr marL="53438" marR="53438"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spcAft>
                          <a:spcPts val="0"/>
                        </a:spcAft>
                      </a:pPr>
                      <a:r>
                        <a:rPr lang="en-US" sz="800" kern="100">
                          <a:effectLst/>
                          <a:latin typeface="Times New Roman" panose="02020603050405020304" pitchFamily="18" charset="0"/>
                          <a:ea typeface="宋体" panose="02010600030101010101" pitchFamily="2" charset="-122"/>
                          <a:cs typeface="Times New Roman" panose="02020603050405020304" pitchFamily="18" charset="0"/>
                        </a:rPr>
                        <a:t>0.386</a:t>
                      </a:r>
                      <a:endParaRPr lang="zh-CN" sz="800" kern="100">
                        <a:effectLst/>
                        <a:latin typeface="等线" panose="02010600030101010101" pitchFamily="2" charset="-122"/>
                        <a:ea typeface="等线" panose="02010600030101010101" pitchFamily="2" charset="-122"/>
                        <a:cs typeface="Times New Roman" panose="02020603050405020304" pitchFamily="18" charset="0"/>
                      </a:endParaRPr>
                    </a:p>
                  </a:txBody>
                  <a:tcPr marL="53438" marR="53438"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spcAft>
                          <a:spcPts val="0"/>
                        </a:spcAft>
                      </a:pPr>
                      <a:r>
                        <a:rPr lang="en-US" sz="800" kern="100">
                          <a:effectLst/>
                          <a:latin typeface="Times New Roman" panose="02020603050405020304" pitchFamily="18" charset="0"/>
                          <a:ea typeface="宋体" panose="02010600030101010101" pitchFamily="2" charset="-122"/>
                          <a:cs typeface="Times New Roman" panose="02020603050405020304" pitchFamily="18" charset="0"/>
                        </a:rPr>
                        <a:t>0.44</a:t>
                      </a:r>
                      <a:endParaRPr lang="zh-CN" sz="800" kern="100">
                        <a:effectLst/>
                        <a:latin typeface="等线" panose="02010600030101010101" pitchFamily="2" charset="-122"/>
                        <a:ea typeface="等线" panose="02010600030101010101" pitchFamily="2" charset="-122"/>
                        <a:cs typeface="Times New Roman" panose="02020603050405020304" pitchFamily="18" charset="0"/>
                      </a:endParaRPr>
                    </a:p>
                  </a:txBody>
                  <a:tcPr marL="53438" marR="53438"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spcAft>
                          <a:spcPts val="0"/>
                        </a:spcAft>
                      </a:pPr>
                      <a:r>
                        <a:rPr lang="en-US" sz="800" b="1" kern="100" dirty="0">
                          <a:solidFill>
                            <a:srgbClr val="C00000"/>
                          </a:solidFill>
                          <a:effectLst/>
                          <a:latin typeface="Times New Roman" panose="02020603050405020304" pitchFamily="18" charset="0"/>
                          <a:ea typeface="宋体" panose="02010600030101010101" pitchFamily="2" charset="-122"/>
                          <a:cs typeface="Times New Roman" panose="02020603050405020304" pitchFamily="18" charset="0"/>
                        </a:rPr>
                        <a:t>0.046</a:t>
                      </a:r>
                      <a:endParaRPr lang="zh-CN" sz="800" kern="100" dirty="0">
                        <a:solidFill>
                          <a:srgbClr val="C00000"/>
                        </a:solidFill>
                        <a:effectLst/>
                        <a:latin typeface="等线" panose="02010600030101010101" pitchFamily="2" charset="-122"/>
                        <a:ea typeface="等线" panose="02010600030101010101" pitchFamily="2" charset="-122"/>
                        <a:cs typeface="Times New Roman" panose="02020603050405020304" pitchFamily="18" charset="0"/>
                      </a:endParaRPr>
                    </a:p>
                  </a:txBody>
                  <a:tcPr marL="53438" marR="53438" marT="0" marB="0" anchor="ctr">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926669492"/>
                  </a:ext>
                </a:extLst>
              </a:tr>
              <a:tr h="155690">
                <a:tc vMerge="1">
                  <a:txBody>
                    <a:bodyPr/>
                    <a:lstStyle/>
                    <a:p>
                      <a:endParaRPr lang="zh-CN" altLang="en-US"/>
                    </a:p>
                  </a:txBody>
                  <a:tcPr/>
                </a:tc>
                <a:tc>
                  <a:txBody>
                    <a:bodyPr/>
                    <a:lstStyle/>
                    <a:p>
                      <a:pPr algn="ctr">
                        <a:spcAft>
                          <a:spcPts val="0"/>
                        </a:spcAft>
                      </a:pPr>
                      <a:r>
                        <a:rPr lang="en-US" sz="800" b="1" i="1" kern="100" dirty="0" err="1">
                          <a:effectLst/>
                          <a:latin typeface="Times New Roman" panose="02020603050405020304" pitchFamily="18" charset="0"/>
                          <a:ea typeface="宋体" panose="02010600030101010101" pitchFamily="2" charset="-122"/>
                          <a:cs typeface="Times New Roman" panose="02020603050405020304" pitchFamily="18" charset="0"/>
                        </a:rPr>
                        <a:t>angErr</a:t>
                      </a:r>
                      <a:endParaRPr lang="zh-CN" sz="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53438" marR="53438" marT="0" marB="0" anchor="ctr">
                    <a:lnL>
                      <a:noFill/>
                    </a:lnL>
                    <a:lnR>
                      <a:noFill/>
                    </a:lnR>
                    <a:lnT>
                      <a:noFill/>
                    </a:lnT>
                    <a:lnB>
                      <a:noFill/>
                    </a:lnB>
                  </a:tcPr>
                </a:tc>
                <a:tc>
                  <a:txBody>
                    <a:bodyPr/>
                    <a:lstStyle/>
                    <a:p>
                      <a:pPr algn="ctr">
                        <a:spcAft>
                          <a:spcPts val="0"/>
                        </a:spcAft>
                      </a:pPr>
                      <a:r>
                        <a:rPr lang="en-US" sz="800" kern="100">
                          <a:effectLst/>
                          <a:latin typeface="Times New Roman" panose="02020603050405020304" pitchFamily="18" charset="0"/>
                          <a:ea typeface="宋体" panose="02010600030101010101" pitchFamily="2" charset="-122"/>
                          <a:cs typeface="Times New Roman" panose="02020603050405020304" pitchFamily="18" charset="0"/>
                        </a:rPr>
                        <a:t>0.120</a:t>
                      </a:r>
                      <a:endParaRPr lang="zh-CN" sz="800" kern="100">
                        <a:effectLst/>
                        <a:latin typeface="等线" panose="02010600030101010101" pitchFamily="2" charset="-122"/>
                        <a:ea typeface="等线" panose="02010600030101010101" pitchFamily="2" charset="-122"/>
                        <a:cs typeface="Times New Roman" panose="02020603050405020304" pitchFamily="18" charset="0"/>
                      </a:endParaRPr>
                    </a:p>
                  </a:txBody>
                  <a:tcPr marL="53438" marR="53438" marT="0" marB="0" anchor="ctr">
                    <a:lnL>
                      <a:noFill/>
                    </a:lnL>
                    <a:lnR>
                      <a:noFill/>
                    </a:lnR>
                    <a:lnT>
                      <a:noFill/>
                    </a:lnT>
                    <a:lnB>
                      <a:noFill/>
                    </a:lnB>
                  </a:tcPr>
                </a:tc>
                <a:tc>
                  <a:txBody>
                    <a:bodyPr/>
                    <a:lstStyle/>
                    <a:p>
                      <a:pPr algn="ctr">
                        <a:spcAft>
                          <a:spcPts val="0"/>
                        </a:spcAft>
                      </a:pPr>
                      <a:r>
                        <a:rPr lang="en-US" sz="800" kern="100">
                          <a:effectLst/>
                          <a:latin typeface="Times New Roman" panose="02020603050405020304" pitchFamily="18" charset="0"/>
                          <a:ea typeface="宋体" panose="02010600030101010101" pitchFamily="2" charset="-122"/>
                          <a:cs typeface="Times New Roman" panose="02020603050405020304" pitchFamily="18" charset="0"/>
                        </a:rPr>
                        <a:t>0.003</a:t>
                      </a:r>
                      <a:endParaRPr lang="zh-CN" sz="800" kern="100">
                        <a:effectLst/>
                        <a:latin typeface="等线" panose="02010600030101010101" pitchFamily="2" charset="-122"/>
                        <a:ea typeface="等线" panose="02010600030101010101" pitchFamily="2" charset="-122"/>
                        <a:cs typeface="Times New Roman" panose="02020603050405020304" pitchFamily="18" charset="0"/>
                      </a:endParaRPr>
                    </a:p>
                  </a:txBody>
                  <a:tcPr marL="53438" marR="53438" marT="0" marB="0" anchor="ctr">
                    <a:lnL>
                      <a:noFill/>
                    </a:lnL>
                    <a:lnR>
                      <a:noFill/>
                    </a:lnR>
                    <a:lnT>
                      <a:noFill/>
                    </a:lnT>
                    <a:lnB>
                      <a:noFill/>
                    </a:lnB>
                  </a:tcPr>
                </a:tc>
                <a:tc>
                  <a:txBody>
                    <a:bodyPr/>
                    <a:lstStyle/>
                    <a:p>
                      <a:pPr algn="ctr">
                        <a:spcAft>
                          <a:spcPts val="0"/>
                        </a:spcAft>
                      </a:pPr>
                      <a:r>
                        <a:rPr lang="en-US" sz="800" kern="100">
                          <a:effectLst/>
                          <a:latin typeface="Times New Roman" panose="02020603050405020304" pitchFamily="18" charset="0"/>
                          <a:ea typeface="宋体" panose="02010600030101010101" pitchFamily="2" charset="-122"/>
                          <a:cs typeface="Times New Roman" panose="02020603050405020304" pitchFamily="18" charset="0"/>
                        </a:rPr>
                        <a:t>0</a:t>
                      </a:r>
                      <a:endParaRPr lang="zh-CN" sz="800" kern="100">
                        <a:effectLst/>
                        <a:latin typeface="等线" panose="02010600030101010101" pitchFamily="2" charset="-122"/>
                        <a:ea typeface="等线" panose="02010600030101010101" pitchFamily="2" charset="-122"/>
                        <a:cs typeface="Times New Roman" panose="02020603050405020304" pitchFamily="18" charset="0"/>
                      </a:endParaRPr>
                    </a:p>
                  </a:txBody>
                  <a:tcPr marL="53438" marR="53438" marT="0" marB="0" anchor="ctr">
                    <a:lnL>
                      <a:noFill/>
                    </a:lnL>
                    <a:lnR>
                      <a:noFill/>
                    </a:lnR>
                    <a:lnT>
                      <a:noFill/>
                    </a:lnT>
                    <a:lnB>
                      <a:noFill/>
                    </a:lnB>
                  </a:tcPr>
                </a:tc>
                <a:tc>
                  <a:txBody>
                    <a:bodyPr/>
                    <a:lstStyle/>
                    <a:p>
                      <a:pPr algn="ctr">
                        <a:spcAft>
                          <a:spcPts val="0"/>
                        </a:spcAft>
                      </a:pPr>
                      <a:r>
                        <a:rPr lang="en-US" sz="800" kern="100">
                          <a:effectLst/>
                          <a:latin typeface="Times New Roman" panose="02020603050405020304" pitchFamily="18" charset="0"/>
                          <a:ea typeface="宋体" panose="02010600030101010101" pitchFamily="2" charset="-122"/>
                          <a:cs typeface="Times New Roman" panose="02020603050405020304" pitchFamily="18" charset="0"/>
                        </a:rPr>
                        <a:t>0.004</a:t>
                      </a:r>
                      <a:endParaRPr lang="zh-CN" sz="800" kern="100">
                        <a:effectLst/>
                        <a:latin typeface="等线" panose="02010600030101010101" pitchFamily="2" charset="-122"/>
                        <a:ea typeface="等线" panose="02010600030101010101" pitchFamily="2" charset="-122"/>
                        <a:cs typeface="Times New Roman" panose="02020603050405020304" pitchFamily="18" charset="0"/>
                      </a:endParaRPr>
                    </a:p>
                  </a:txBody>
                  <a:tcPr marL="53438" marR="53438" marT="0" marB="0" anchor="ctr">
                    <a:lnL>
                      <a:noFill/>
                    </a:lnL>
                    <a:lnR>
                      <a:noFill/>
                    </a:lnR>
                    <a:lnT>
                      <a:noFill/>
                    </a:lnT>
                    <a:lnB>
                      <a:noFill/>
                    </a:lnB>
                  </a:tcPr>
                </a:tc>
                <a:tc>
                  <a:txBody>
                    <a:bodyPr/>
                    <a:lstStyle/>
                    <a:p>
                      <a:pPr algn="ctr">
                        <a:spcAft>
                          <a:spcPts val="0"/>
                        </a:spcAft>
                      </a:pPr>
                      <a:r>
                        <a:rPr lang="en-US" sz="800" b="1" kern="100" dirty="0">
                          <a:solidFill>
                            <a:srgbClr val="C00000"/>
                          </a:solidFill>
                          <a:effectLst/>
                          <a:latin typeface="Times New Roman" panose="02020603050405020304" pitchFamily="18" charset="0"/>
                          <a:ea typeface="宋体" panose="02010600030101010101" pitchFamily="2" charset="-122"/>
                          <a:cs typeface="Times New Roman" panose="02020603050405020304" pitchFamily="18" charset="0"/>
                        </a:rPr>
                        <a:t>0</a:t>
                      </a:r>
                      <a:endParaRPr lang="zh-CN" sz="800" kern="100" dirty="0">
                        <a:solidFill>
                          <a:srgbClr val="C00000"/>
                        </a:solidFill>
                        <a:effectLst/>
                        <a:latin typeface="等线" panose="02010600030101010101" pitchFamily="2" charset="-122"/>
                        <a:ea typeface="等线" panose="02010600030101010101" pitchFamily="2" charset="-122"/>
                        <a:cs typeface="Times New Roman" panose="02020603050405020304" pitchFamily="18" charset="0"/>
                      </a:endParaRPr>
                    </a:p>
                  </a:txBody>
                  <a:tcPr marL="53438" marR="53438" marT="0" marB="0" anchor="ctr">
                    <a:lnL>
                      <a:noFill/>
                    </a:lnL>
                    <a:lnR>
                      <a:noFill/>
                    </a:lnR>
                    <a:lnT>
                      <a:noFill/>
                    </a:lnT>
                    <a:lnB>
                      <a:noFill/>
                    </a:lnB>
                  </a:tcPr>
                </a:tc>
                <a:extLst>
                  <a:ext uri="{0D108BD9-81ED-4DB2-BD59-A6C34878D82A}">
                    <a16:rowId xmlns:a16="http://schemas.microsoft.com/office/drawing/2014/main" val="2020483087"/>
                  </a:ext>
                </a:extLst>
              </a:tr>
              <a:tr h="155690">
                <a:tc vMerge="1">
                  <a:txBody>
                    <a:bodyPr/>
                    <a:lstStyle/>
                    <a:p>
                      <a:endParaRPr lang="zh-CN" altLang="en-US"/>
                    </a:p>
                  </a:txBody>
                  <a:tcPr/>
                </a:tc>
                <a:tc>
                  <a:txBody>
                    <a:bodyPr/>
                    <a:lstStyle/>
                    <a:p>
                      <a:pPr algn="ctr">
                        <a:spcAft>
                          <a:spcPts val="0"/>
                        </a:spcAft>
                      </a:pPr>
                      <a:r>
                        <a:rPr lang="en-US" sz="800" b="1" i="1" kern="100">
                          <a:effectLst/>
                          <a:latin typeface="Times New Roman" panose="02020603050405020304" pitchFamily="18" charset="0"/>
                          <a:ea typeface="宋体" panose="02010600030101010101" pitchFamily="2" charset="-122"/>
                          <a:cs typeface="Times New Roman" panose="02020603050405020304" pitchFamily="18" charset="0"/>
                        </a:rPr>
                        <a:t>trErr</a:t>
                      </a:r>
                      <a:endParaRPr lang="zh-CN" sz="800" kern="100">
                        <a:effectLst/>
                        <a:latin typeface="等线" panose="02010600030101010101" pitchFamily="2" charset="-122"/>
                        <a:ea typeface="等线" panose="02010600030101010101" pitchFamily="2" charset="-122"/>
                        <a:cs typeface="Times New Roman" panose="02020603050405020304" pitchFamily="18" charset="0"/>
                      </a:endParaRPr>
                    </a:p>
                  </a:txBody>
                  <a:tcPr marL="53438" marR="53438"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800" kern="100">
                          <a:effectLst/>
                          <a:latin typeface="Times New Roman" panose="02020603050405020304" pitchFamily="18" charset="0"/>
                          <a:ea typeface="宋体" panose="02010600030101010101" pitchFamily="2" charset="-122"/>
                          <a:cs typeface="Times New Roman" panose="02020603050405020304" pitchFamily="18" charset="0"/>
                        </a:rPr>
                        <a:t>0.877</a:t>
                      </a:r>
                      <a:endParaRPr lang="zh-CN" sz="800" kern="100">
                        <a:effectLst/>
                        <a:latin typeface="等线" panose="02010600030101010101" pitchFamily="2" charset="-122"/>
                        <a:ea typeface="等线" panose="02010600030101010101" pitchFamily="2" charset="-122"/>
                        <a:cs typeface="Times New Roman" panose="02020603050405020304" pitchFamily="18" charset="0"/>
                      </a:endParaRPr>
                    </a:p>
                  </a:txBody>
                  <a:tcPr marL="53438" marR="53438"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800" kern="100">
                          <a:effectLst/>
                          <a:latin typeface="Times New Roman" panose="02020603050405020304" pitchFamily="18" charset="0"/>
                          <a:ea typeface="宋体" panose="02010600030101010101" pitchFamily="2" charset="-122"/>
                          <a:cs typeface="Times New Roman" panose="02020603050405020304" pitchFamily="18" charset="0"/>
                        </a:rPr>
                        <a:t>0.139</a:t>
                      </a:r>
                      <a:endParaRPr lang="zh-CN" sz="800" kern="100">
                        <a:effectLst/>
                        <a:latin typeface="等线" panose="02010600030101010101" pitchFamily="2" charset="-122"/>
                        <a:ea typeface="等线" panose="02010600030101010101" pitchFamily="2" charset="-122"/>
                        <a:cs typeface="Times New Roman" panose="02020603050405020304" pitchFamily="18" charset="0"/>
                      </a:endParaRPr>
                    </a:p>
                  </a:txBody>
                  <a:tcPr marL="53438" marR="53438"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800" kern="100">
                          <a:effectLst/>
                          <a:latin typeface="Times New Roman" panose="02020603050405020304" pitchFamily="18" charset="0"/>
                          <a:ea typeface="宋体" panose="02010600030101010101" pitchFamily="2" charset="-122"/>
                          <a:cs typeface="Times New Roman" panose="02020603050405020304" pitchFamily="18" charset="0"/>
                        </a:rPr>
                        <a:t>0.166</a:t>
                      </a:r>
                      <a:endParaRPr lang="zh-CN" sz="800" kern="100">
                        <a:effectLst/>
                        <a:latin typeface="等线" panose="02010600030101010101" pitchFamily="2" charset="-122"/>
                        <a:ea typeface="等线" panose="02010600030101010101" pitchFamily="2" charset="-122"/>
                        <a:cs typeface="Times New Roman" panose="02020603050405020304" pitchFamily="18" charset="0"/>
                      </a:endParaRPr>
                    </a:p>
                  </a:txBody>
                  <a:tcPr marL="53438" marR="53438"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800" kern="100">
                          <a:effectLst/>
                          <a:latin typeface="Times New Roman" panose="02020603050405020304" pitchFamily="18" charset="0"/>
                          <a:ea typeface="宋体" panose="02010600030101010101" pitchFamily="2" charset="-122"/>
                          <a:cs typeface="Times New Roman" panose="02020603050405020304" pitchFamily="18" charset="0"/>
                        </a:rPr>
                        <a:t>0.302</a:t>
                      </a:r>
                      <a:endParaRPr lang="zh-CN" sz="800" kern="100">
                        <a:effectLst/>
                        <a:latin typeface="等线" panose="02010600030101010101" pitchFamily="2" charset="-122"/>
                        <a:ea typeface="等线" panose="02010600030101010101" pitchFamily="2" charset="-122"/>
                        <a:cs typeface="Times New Roman" panose="02020603050405020304" pitchFamily="18" charset="0"/>
                      </a:endParaRPr>
                    </a:p>
                  </a:txBody>
                  <a:tcPr marL="53438" marR="53438"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800" b="1" kern="100" dirty="0">
                          <a:solidFill>
                            <a:srgbClr val="C00000"/>
                          </a:solidFill>
                          <a:effectLst/>
                          <a:latin typeface="Times New Roman" panose="02020603050405020304" pitchFamily="18" charset="0"/>
                          <a:ea typeface="宋体" panose="02010600030101010101" pitchFamily="2" charset="-122"/>
                          <a:cs typeface="Times New Roman" panose="02020603050405020304" pitchFamily="18" charset="0"/>
                        </a:rPr>
                        <a:t>0.048</a:t>
                      </a:r>
                      <a:endParaRPr lang="zh-CN" sz="800" kern="100" dirty="0">
                        <a:solidFill>
                          <a:srgbClr val="C00000"/>
                        </a:solidFill>
                        <a:effectLst/>
                        <a:latin typeface="等线" panose="02010600030101010101" pitchFamily="2" charset="-122"/>
                        <a:ea typeface="等线" panose="02010600030101010101" pitchFamily="2" charset="-122"/>
                        <a:cs typeface="Times New Roman" panose="02020603050405020304" pitchFamily="18" charset="0"/>
                      </a:endParaRPr>
                    </a:p>
                  </a:txBody>
                  <a:tcPr marL="53438" marR="53438" marT="0" marB="0" anchor="ctr">
                    <a:lnL>
                      <a:noFill/>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61289289"/>
                  </a:ext>
                </a:extLst>
              </a:tr>
              <a:tr h="155690">
                <a:tc rowSpan="3">
                  <a:txBody>
                    <a:bodyPr/>
                    <a:lstStyle/>
                    <a:p>
                      <a:pPr algn="ctr">
                        <a:spcAft>
                          <a:spcPts val="0"/>
                        </a:spcAft>
                      </a:pPr>
                      <a:r>
                        <a:rPr lang="en-US" sz="800" b="1" i="1" kern="100">
                          <a:effectLst/>
                          <a:latin typeface="Times New Roman" panose="02020603050405020304" pitchFamily="18" charset="0"/>
                          <a:ea typeface="宋体" panose="02010600030101010101" pitchFamily="2" charset="-122"/>
                          <a:cs typeface="Times New Roman" panose="02020603050405020304" pitchFamily="18" charset="0"/>
                        </a:rPr>
                        <a:t>12</a:t>
                      </a:r>
                      <a:endParaRPr lang="zh-CN" sz="800" kern="100">
                        <a:effectLst/>
                        <a:latin typeface="等线" panose="02010600030101010101" pitchFamily="2" charset="-122"/>
                        <a:ea typeface="等线" panose="02010600030101010101" pitchFamily="2" charset="-122"/>
                        <a:cs typeface="Times New Roman" panose="02020603050405020304" pitchFamily="18" charset="0"/>
                      </a:endParaRPr>
                    </a:p>
                  </a:txBody>
                  <a:tcPr marL="53438" marR="53438"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800" b="1" i="1" kern="100" dirty="0">
                          <a:effectLst/>
                          <a:latin typeface="Times New Roman" panose="02020603050405020304" pitchFamily="18" charset="0"/>
                          <a:ea typeface="宋体" panose="02010600030101010101" pitchFamily="2" charset="-122"/>
                          <a:cs typeface="Times New Roman" panose="02020603050405020304" pitchFamily="18" charset="0"/>
                        </a:rPr>
                        <a:t>RMES</a:t>
                      </a:r>
                      <a:endParaRPr lang="zh-CN" sz="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53438" marR="53438"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spcAft>
                          <a:spcPts val="0"/>
                        </a:spcAft>
                      </a:pPr>
                      <a:r>
                        <a:rPr lang="en-US" sz="800" kern="100">
                          <a:effectLst/>
                          <a:latin typeface="Times New Roman" panose="02020603050405020304" pitchFamily="18" charset="0"/>
                          <a:ea typeface="宋体" panose="02010600030101010101" pitchFamily="2" charset="-122"/>
                          <a:cs typeface="Times New Roman" panose="02020603050405020304" pitchFamily="18" charset="0"/>
                        </a:rPr>
                        <a:t>2.000</a:t>
                      </a:r>
                      <a:endParaRPr lang="zh-CN" sz="800" kern="100">
                        <a:effectLst/>
                        <a:latin typeface="等线" panose="02010600030101010101" pitchFamily="2" charset="-122"/>
                        <a:ea typeface="等线" panose="02010600030101010101" pitchFamily="2" charset="-122"/>
                        <a:cs typeface="Times New Roman" panose="02020603050405020304" pitchFamily="18" charset="0"/>
                      </a:endParaRPr>
                    </a:p>
                  </a:txBody>
                  <a:tcPr marL="53438" marR="53438"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spcAft>
                          <a:spcPts val="0"/>
                        </a:spcAft>
                      </a:pPr>
                      <a:r>
                        <a:rPr lang="en-US" sz="800" kern="100">
                          <a:effectLst/>
                          <a:latin typeface="Times New Roman" panose="02020603050405020304" pitchFamily="18" charset="0"/>
                          <a:ea typeface="宋体" panose="02010600030101010101" pitchFamily="2" charset="-122"/>
                          <a:cs typeface="Times New Roman" panose="02020603050405020304" pitchFamily="18" charset="0"/>
                        </a:rPr>
                        <a:t>0.703</a:t>
                      </a:r>
                      <a:endParaRPr lang="zh-CN" sz="800" kern="100">
                        <a:effectLst/>
                        <a:latin typeface="等线" panose="02010600030101010101" pitchFamily="2" charset="-122"/>
                        <a:ea typeface="等线" panose="02010600030101010101" pitchFamily="2" charset="-122"/>
                        <a:cs typeface="Times New Roman" panose="02020603050405020304" pitchFamily="18" charset="0"/>
                      </a:endParaRPr>
                    </a:p>
                  </a:txBody>
                  <a:tcPr marL="53438" marR="53438"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spcAft>
                          <a:spcPts val="0"/>
                        </a:spcAft>
                      </a:pPr>
                      <a:r>
                        <a:rPr lang="en-US" sz="800" kern="100">
                          <a:effectLst/>
                          <a:latin typeface="Times New Roman" panose="02020603050405020304" pitchFamily="18" charset="0"/>
                          <a:ea typeface="宋体" panose="02010600030101010101" pitchFamily="2" charset="-122"/>
                          <a:cs typeface="Times New Roman" panose="02020603050405020304" pitchFamily="18" charset="0"/>
                        </a:rPr>
                        <a:t>0.769</a:t>
                      </a:r>
                      <a:endParaRPr lang="zh-CN" sz="800" kern="100">
                        <a:effectLst/>
                        <a:latin typeface="等线" panose="02010600030101010101" pitchFamily="2" charset="-122"/>
                        <a:ea typeface="等线" panose="02010600030101010101" pitchFamily="2" charset="-122"/>
                        <a:cs typeface="Times New Roman" panose="02020603050405020304" pitchFamily="18" charset="0"/>
                      </a:endParaRPr>
                    </a:p>
                  </a:txBody>
                  <a:tcPr marL="53438" marR="53438"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spcAft>
                          <a:spcPts val="0"/>
                        </a:spcAft>
                      </a:pPr>
                      <a:r>
                        <a:rPr lang="en-US" sz="800" kern="100">
                          <a:effectLst/>
                          <a:latin typeface="Times New Roman" panose="02020603050405020304" pitchFamily="18" charset="0"/>
                          <a:ea typeface="宋体" panose="02010600030101010101" pitchFamily="2" charset="-122"/>
                          <a:cs typeface="Times New Roman" panose="02020603050405020304" pitchFamily="18" charset="0"/>
                        </a:rPr>
                        <a:t>0.867</a:t>
                      </a:r>
                      <a:endParaRPr lang="zh-CN" sz="800" kern="100">
                        <a:effectLst/>
                        <a:latin typeface="等线" panose="02010600030101010101" pitchFamily="2" charset="-122"/>
                        <a:ea typeface="等线" panose="02010600030101010101" pitchFamily="2" charset="-122"/>
                        <a:cs typeface="Times New Roman" panose="02020603050405020304" pitchFamily="18" charset="0"/>
                      </a:endParaRPr>
                    </a:p>
                  </a:txBody>
                  <a:tcPr marL="53438" marR="53438"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spcAft>
                          <a:spcPts val="0"/>
                        </a:spcAft>
                      </a:pPr>
                      <a:r>
                        <a:rPr lang="en-US" sz="800" b="1" kern="100" dirty="0">
                          <a:solidFill>
                            <a:srgbClr val="C00000"/>
                          </a:solidFill>
                          <a:effectLst/>
                          <a:latin typeface="Times New Roman" panose="02020603050405020304" pitchFamily="18" charset="0"/>
                          <a:ea typeface="宋体" panose="02010600030101010101" pitchFamily="2" charset="-122"/>
                          <a:cs typeface="Times New Roman" panose="02020603050405020304" pitchFamily="18" charset="0"/>
                        </a:rPr>
                        <a:t>0.128</a:t>
                      </a:r>
                      <a:endParaRPr lang="zh-CN" sz="800" kern="100" dirty="0">
                        <a:solidFill>
                          <a:srgbClr val="C00000"/>
                        </a:solidFill>
                        <a:effectLst/>
                        <a:latin typeface="等线" panose="02010600030101010101" pitchFamily="2" charset="-122"/>
                        <a:ea typeface="等线" panose="02010600030101010101" pitchFamily="2" charset="-122"/>
                        <a:cs typeface="Times New Roman" panose="02020603050405020304" pitchFamily="18" charset="0"/>
                      </a:endParaRPr>
                    </a:p>
                  </a:txBody>
                  <a:tcPr marL="53438" marR="53438" marT="0" marB="0" anchor="ctr">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280404413"/>
                  </a:ext>
                </a:extLst>
              </a:tr>
              <a:tr h="155690">
                <a:tc vMerge="1">
                  <a:txBody>
                    <a:bodyPr/>
                    <a:lstStyle/>
                    <a:p>
                      <a:endParaRPr lang="zh-CN" altLang="en-US"/>
                    </a:p>
                  </a:txBody>
                  <a:tcPr/>
                </a:tc>
                <a:tc>
                  <a:txBody>
                    <a:bodyPr/>
                    <a:lstStyle/>
                    <a:p>
                      <a:pPr algn="ctr">
                        <a:spcAft>
                          <a:spcPts val="0"/>
                        </a:spcAft>
                      </a:pPr>
                      <a:r>
                        <a:rPr lang="en-US" sz="800" b="1" i="1" kern="100">
                          <a:effectLst/>
                          <a:latin typeface="Times New Roman" panose="02020603050405020304" pitchFamily="18" charset="0"/>
                          <a:ea typeface="宋体" panose="02010600030101010101" pitchFamily="2" charset="-122"/>
                          <a:cs typeface="Times New Roman" panose="02020603050405020304" pitchFamily="18" charset="0"/>
                        </a:rPr>
                        <a:t>angErr</a:t>
                      </a:r>
                      <a:endParaRPr lang="zh-CN" sz="800" kern="100">
                        <a:effectLst/>
                        <a:latin typeface="等线" panose="02010600030101010101" pitchFamily="2" charset="-122"/>
                        <a:ea typeface="等线" panose="02010600030101010101" pitchFamily="2" charset="-122"/>
                        <a:cs typeface="Times New Roman" panose="02020603050405020304" pitchFamily="18" charset="0"/>
                      </a:endParaRPr>
                    </a:p>
                  </a:txBody>
                  <a:tcPr marL="53438" marR="53438" marT="0" marB="0" anchor="ctr">
                    <a:lnL>
                      <a:noFill/>
                    </a:lnL>
                    <a:lnR>
                      <a:noFill/>
                    </a:lnR>
                    <a:lnT>
                      <a:noFill/>
                    </a:lnT>
                    <a:lnB>
                      <a:noFill/>
                    </a:lnB>
                  </a:tcPr>
                </a:tc>
                <a:tc>
                  <a:txBody>
                    <a:bodyPr/>
                    <a:lstStyle/>
                    <a:p>
                      <a:pPr algn="ctr">
                        <a:spcAft>
                          <a:spcPts val="0"/>
                        </a:spcAft>
                      </a:pPr>
                      <a:r>
                        <a:rPr lang="en-US" sz="800" kern="100" dirty="0">
                          <a:effectLst/>
                          <a:latin typeface="Times New Roman" panose="02020603050405020304" pitchFamily="18" charset="0"/>
                          <a:ea typeface="宋体" panose="02010600030101010101" pitchFamily="2" charset="-122"/>
                          <a:cs typeface="Times New Roman" panose="02020603050405020304" pitchFamily="18" charset="0"/>
                        </a:rPr>
                        <a:t>0.145</a:t>
                      </a:r>
                      <a:endParaRPr lang="zh-CN" sz="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53438" marR="53438" marT="0" marB="0" anchor="ctr">
                    <a:lnL>
                      <a:noFill/>
                    </a:lnL>
                    <a:lnR>
                      <a:noFill/>
                    </a:lnR>
                    <a:lnT>
                      <a:noFill/>
                    </a:lnT>
                    <a:lnB>
                      <a:noFill/>
                    </a:lnB>
                  </a:tcPr>
                </a:tc>
                <a:tc>
                  <a:txBody>
                    <a:bodyPr/>
                    <a:lstStyle/>
                    <a:p>
                      <a:pPr algn="ctr">
                        <a:spcAft>
                          <a:spcPts val="0"/>
                        </a:spcAft>
                      </a:pPr>
                      <a:r>
                        <a:rPr lang="en-US" sz="800" kern="100">
                          <a:effectLst/>
                          <a:latin typeface="Times New Roman" panose="02020603050405020304" pitchFamily="18" charset="0"/>
                          <a:ea typeface="宋体" panose="02010600030101010101" pitchFamily="2" charset="-122"/>
                          <a:cs typeface="Times New Roman" panose="02020603050405020304" pitchFamily="18" charset="0"/>
                        </a:rPr>
                        <a:t>0.002</a:t>
                      </a:r>
                      <a:endParaRPr lang="zh-CN" sz="800" kern="100">
                        <a:effectLst/>
                        <a:latin typeface="等线" panose="02010600030101010101" pitchFamily="2" charset="-122"/>
                        <a:ea typeface="等线" panose="02010600030101010101" pitchFamily="2" charset="-122"/>
                        <a:cs typeface="Times New Roman" panose="02020603050405020304" pitchFamily="18" charset="0"/>
                      </a:endParaRPr>
                    </a:p>
                  </a:txBody>
                  <a:tcPr marL="53438" marR="53438" marT="0" marB="0" anchor="ctr">
                    <a:lnL>
                      <a:noFill/>
                    </a:lnL>
                    <a:lnR>
                      <a:noFill/>
                    </a:lnR>
                    <a:lnT>
                      <a:noFill/>
                    </a:lnT>
                    <a:lnB>
                      <a:noFill/>
                    </a:lnB>
                  </a:tcPr>
                </a:tc>
                <a:tc>
                  <a:txBody>
                    <a:bodyPr/>
                    <a:lstStyle/>
                    <a:p>
                      <a:pPr algn="ctr">
                        <a:spcAft>
                          <a:spcPts val="0"/>
                        </a:spcAft>
                      </a:pPr>
                      <a:r>
                        <a:rPr lang="en-US" sz="800" b="1" kern="100" dirty="0">
                          <a:solidFill>
                            <a:srgbClr val="C00000"/>
                          </a:solidFill>
                          <a:effectLst/>
                          <a:latin typeface="Times New Roman" panose="02020603050405020304" pitchFamily="18" charset="0"/>
                          <a:ea typeface="宋体" panose="02010600030101010101" pitchFamily="2" charset="-122"/>
                          <a:cs typeface="Times New Roman" panose="02020603050405020304" pitchFamily="18" charset="0"/>
                        </a:rPr>
                        <a:t>0</a:t>
                      </a:r>
                      <a:endParaRPr lang="zh-CN" sz="800" kern="100" dirty="0">
                        <a:solidFill>
                          <a:srgbClr val="C00000"/>
                        </a:solidFill>
                        <a:effectLst/>
                        <a:latin typeface="等线" panose="02010600030101010101" pitchFamily="2" charset="-122"/>
                        <a:ea typeface="等线" panose="02010600030101010101" pitchFamily="2" charset="-122"/>
                        <a:cs typeface="Times New Roman" panose="02020603050405020304" pitchFamily="18" charset="0"/>
                      </a:endParaRPr>
                    </a:p>
                  </a:txBody>
                  <a:tcPr marL="53438" marR="53438" marT="0" marB="0" anchor="ctr">
                    <a:lnL>
                      <a:noFill/>
                    </a:lnL>
                    <a:lnR>
                      <a:noFill/>
                    </a:lnR>
                    <a:lnT>
                      <a:noFill/>
                    </a:lnT>
                    <a:lnB>
                      <a:noFill/>
                    </a:lnB>
                  </a:tcPr>
                </a:tc>
                <a:tc>
                  <a:txBody>
                    <a:bodyPr/>
                    <a:lstStyle/>
                    <a:p>
                      <a:pPr algn="ctr">
                        <a:spcAft>
                          <a:spcPts val="0"/>
                        </a:spcAft>
                      </a:pPr>
                      <a:r>
                        <a:rPr lang="en-US" sz="800" kern="100" dirty="0">
                          <a:effectLst/>
                          <a:latin typeface="Times New Roman" panose="02020603050405020304" pitchFamily="18" charset="0"/>
                          <a:ea typeface="宋体" panose="02010600030101010101" pitchFamily="2" charset="-122"/>
                          <a:cs typeface="Times New Roman" panose="02020603050405020304" pitchFamily="18" charset="0"/>
                        </a:rPr>
                        <a:t>0.003</a:t>
                      </a:r>
                      <a:endParaRPr lang="zh-CN" sz="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53438" marR="53438" marT="0" marB="0" anchor="ctr">
                    <a:lnL>
                      <a:noFill/>
                    </a:lnL>
                    <a:lnR>
                      <a:noFill/>
                    </a:lnR>
                    <a:lnT>
                      <a:noFill/>
                    </a:lnT>
                    <a:lnB>
                      <a:noFill/>
                    </a:lnB>
                  </a:tcPr>
                </a:tc>
                <a:tc>
                  <a:txBody>
                    <a:bodyPr/>
                    <a:lstStyle/>
                    <a:p>
                      <a:pPr algn="ctr">
                        <a:spcAft>
                          <a:spcPts val="0"/>
                        </a:spcAft>
                      </a:pPr>
                      <a:r>
                        <a:rPr lang="en-US" sz="800" kern="100">
                          <a:effectLst/>
                          <a:latin typeface="Times New Roman" panose="02020603050405020304" pitchFamily="18" charset="0"/>
                          <a:ea typeface="宋体" panose="02010600030101010101" pitchFamily="2" charset="-122"/>
                          <a:cs typeface="Times New Roman" panose="02020603050405020304" pitchFamily="18" charset="0"/>
                        </a:rPr>
                        <a:t>0.0025</a:t>
                      </a:r>
                      <a:endParaRPr lang="zh-CN" sz="800" kern="100">
                        <a:effectLst/>
                        <a:latin typeface="等线" panose="02010600030101010101" pitchFamily="2" charset="-122"/>
                        <a:ea typeface="等线" panose="02010600030101010101" pitchFamily="2" charset="-122"/>
                        <a:cs typeface="Times New Roman" panose="02020603050405020304" pitchFamily="18" charset="0"/>
                      </a:endParaRPr>
                    </a:p>
                  </a:txBody>
                  <a:tcPr marL="53438" marR="53438" marT="0" marB="0" anchor="ctr">
                    <a:lnL>
                      <a:noFill/>
                    </a:lnL>
                    <a:lnR>
                      <a:noFill/>
                    </a:lnR>
                    <a:lnT>
                      <a:noFill/>
                    </a:lnT>
                    <a:lnB>
                      <a:noFill/>
                    </a:lnB>
                  </a:tcPr>
                </a:tc>
                <a:extLst>
                  <a:ext uri="{0D108BD9-81ED-4DB2-BD59-A6C34878D82A}">
                    <a16:rowId xmlns:a16="http://schemas.microsoft.com/office/drawing/2014/main" val="3709653679"/>
                  </a:ext>
                </a:extLst>
              </a:tr>
              <a:tr h="155690">
                <a:tc vMerge="1">
                  <a:txBody>
                    <a:bodyPr/>
                    <a:lstStyle/>
                    <a:p>
                      <a:endParaRPr lang="zh-CN" altLang="en-US"/>
                    </a:p>
                  </a:txBody>
                  <a:tcPr/>
                </a:tc>
                <a:tc>
                  <a:txBody>
                    <a:bodyPr/>
                    <a:lstStyle/>
                    <a:p>
                      <a:pPr algn="ctr">
                        <a:spcAft>
                          <a:spcPts val="0"/>
                        </a:spcAft>
                      </a:pPr>
                      <a:r>
                        <a:rPr lang="en-US" sz="800" b="1" i="1" kern="100">
                          <a:effectLst/>
                          <a:latin typeface="Times New Roman" panose="02020603050405020304" pitchFamily="18" charset="0"/>
                          <a:ea typeface="宋体" panose="02010600030101010101" pitchFamily="2" charset="-122"/>
                          <a:cs typeface="Times New Roman" panose="02020603050405020304" pitchFamily="18" charset="0"/>
                        </a:rPr>
                        <a:t>trErr</a:t>
                      </a:r>
                      <a:endParaRPr lang="zh-CN" sz="800" kern="100">
                        <a:effectLst/>
                        <a:latin typeface="等线" panose="02010600030101010101" pitchFamily="2" charset="-122"/>
                        <a:ea typeface="等线" panose="02010600030101010101" pitchFamily="2" charset="-122"/>
                        <a:cs typeface="Times New Roman" panose="02020603050405020304" pitchFamily="18" charset="0"/>
                      </a:endParaRPr>
                    </a:p>
                  </a:txBody>
                  <a:tcPr marL="53438" marR="53438"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800" kern="100">
                          <a:effectLst/>
                          <a:latin typeface="Times New Roman" panose="02020603050405020304" pitchFamily="18" charset="0"/>
                          <a:ea typeface="宋体" panose="02010600030101010101" pitchFamily="2" charset="-122"/>
                          <a:cs typeface="Times New Roman" panose="02020603050405020304" pitchFamily="18" charset="0"/>
                        </a:rPr>
                        <a:t>2.154</a:t>
                      </a:r>
                      <a:endParaRPr lang="zh-CN" sz="800" kern="100">
                        <a:effectLst/>
                        <a:latin typeface="等线" panose="02010600030101010101" pitchFamily="2" charset="-122"/>
                        <a:ea typeface="等线" panose="02010600030101010101" pitchFamily="2" charset="-122"/>
                        <a:cs typeface="Times New Roman" panose="02020603050405020304" pitchFamily="18" charset="0"/>
                      </a:endParaRPr>
                    </a:p>
                  </a:txBody>
                  <a:tcPr marL="53438" marR="53438"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800" kern="100">
                          <a:effectLst/>
                          <a:latin typeface="Times New Roman" panose="02020603050405020304" pitchFamily="18" charset="0"/>
                          <a:ea typeface="宋体" panose="02010600030101010101" pitchFamily="2" charset="-122"/>
                          <a:cs typeface="Times New Roman" panose="02020603050405020304" pitchFamily="18" charset="0"/>
                        </a:rPr>
                        <a:t>0.686</a:t>
                      </a:r>
                      <a:endParaRPr lang="zh-CN" sz="800" kern="100">
                        <a:effectLst/>
                        <a:latin typeface="等线" panose="02010600030101010101" pitchFamily="2" charset="-122"/>
                        <a:ea typeface="等线" panose="02010600030101010101" pitchFamily="2" charset="-122"/>
                        <a:cs typeface="Times New Roman" panose="02020603050405020304" pitchFamily="18" charset="0"/>
                      </a:endParaRPr>
                    </a:p>
                  </a:txBody>
                  <a:tcPr marL="53438" marR="53438"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800" kern="100">
                          <a:effectLst/>
                          <a:latin typeface="Times New Roman" panose="02020603050405020304" pitchFamily="18" charset="0"/>
                          <a:ea typeface="宋体" panose="02010600030101010101" pitchFamily="2" charset="-122"/>
                          <a:cs typeface="Times New Roman" panose="02020603050405020304" pitchFamily="18" charset="0"/>
                        </a:rPr>
                        <a:t>0.749</a:t>
                      </a:r>
                      <a:endParaRPr lang="zh-CN" sz="800" kern="100">
                        <a:effectLst/>
                        <a:latin typeface="等线" panose="02010600030101010101" pitchFamily="2" charset="-122"/>
                        <a:ea typeface="等线" panose="02010600030101010101" pitchFamily="2" charset="-122"/>
                        <a:cs typeface="Times New Roman" panose="02020603050405020304" pitchFamily="18" charset="0"/>
                      </a:endParaRPr>
                    </a:p>
                  </a:txBody>
                  <a:tcPr marL="53438" marR="53438"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800" kern="100">
                          <a:effectLst/>
                          <a:latin typeface="Times New Roman" panose="02020603050405020304" pitchFamily="18" charset="0"/>
                          <a:ea typeface="宋体" panose="02010600030101010101" pitchFamily="2" charset="-122"/>
                          <a:cs typeface="Times New Roman" panose="02020603050405020304" pitchFamily="18" charset="0"/>
                        </a:rPr>
                        <a:t>1.416</a:t>
                      </a:r>
                      <a:endParaRPr lang="zh-CN" sz="800" kern="100">
                        <a:effectLst/>
                        <a:latin typeface="等线" panose="02010600030101010101" pitchFamily="2" charset="-122"/>
                        <a:ea typeface="等线" panose="02010600030101010101" pitchFamily="2" charset="-122"/>
                        <a:cs typeface="Times New Roman" panose="02020603050405020304" pitchFamily="18" charset="0"/>
                      </a:endParaRPr>
                    </a:p>
                  </a:txBody>
                  <a:tcPr marL="53438" marR="53438"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800" b="1" kern="100" dirty="0">
                          <a:solidFill>
                            <a:srgbClr val="C00000"/>
                          </a:solidFill>
                          <a:effectLst/>
                          <a:latin typeface="Times New Roman" panose="02020603050405020304" pitchFamily="18" charset="0"/>
                          <a:ea typeface="宋体" panose="02010600030101010101" pitchFamily="2" charset="-122"/>
                          <a:cs typeface="Times New Roman" panose="02020603050405020304" pitchFamily="18" charset="0"/>
                        </a:rPr>
                        <a:t>0.216</a:t>
                      </a:r>
                      <a:endParaRPr lang="zh-CN" sz="800" kern="100" dirty="0">
                        <a:solidFill>
                          <a:srgbClr val="C00000"/>
                        </a:solidFill>
                        <a:effectLst/>
                        <a:latin typeface="等线" panose="02010600030101010101" pitchFamily="2" charset="-122"/>
                        <a:ea typeface="等线" panose="02010600030101010101" pitchFamily="2" charset="-122"/>
                        <a:cs typeface="Times New Roman" panose="02020603050405020304" pitchFamily="18" charset="0"/>
                      </a:endParaRPr>
                    </a:p>
                  </a:txBody>
                  <a:tcPr marL="53438" marR="53438" marT="0" marB="0" anchor="ctr">
                    <a:lnL>
                      <a:noFill/>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89820718"/>
                  </a:ext>
                </a:extLst>
              </a:tr>
              <a:tr h="155690">
                <a:tc rowSpan="3">
                  <a:txBody>
                    <a:bodyPr/>
                    <a:lstStyle/>
                    <a:p>
                      <a:pPr algn="ctr">
                        <a:spcAft>
                          <a:spcPts val="0"/>
                        </a:spcAft>
                      </a:pPr>
                      <a:r>
                        <a:rPr lang="zh-CN" sz="800" b="1" i="1" kern="100">
                          <a:effectLst/>
                          <a:latin typeface="Times New Roman" panose="02020603050405020304" pitchFamily="18" charset="0"/>
                          <a:ea typeface="宋体" panose="02010600030101010101" pitchFamily="2" charset="-122"/>
                          <a:cs typeface="Times New Roman" panose="02020603050405020304" pitchFamily="18" charset="0"/>
                        </a:rPr>
                        <a:t>平均</a:t>
                      </a:r>
                      <a:endParaRPr lang="zh-CN" sz="800" kern="100">
                        <a:effectLst/>
                        <a:latin typeface="等线" panose="02010600030101010101" pitchFamily="2" charset="-122"/>
                        <a:ea typeface="等线" panose="02010600030101010101" pitchFamily="2" charset="-122"/>
                        <a:cs typeface="Times New Roman" panose="02020603050405020304" pitchFamily="18" charset="0"/>
                      </a:endParaRPr>
                    </a:p>
                  </a:txBody>
                  <a:tcPr marL="53438" marR="53438" marT="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spcAft>
                          <a:spcPts val="0"/>
                        </a:spcAft>
                      </a:pPr>
                      <a:r>
                        <a:rPr lang="en-US" sz="800" b="1" i="1" kern="100">
                          <a:effectLst/>
                          <a:latin typeface="Times New Roman" panose="02020603050405020304" pitchFamily="18" charset="0"/>
                          <a:ea typeface="宋体" panose="02010600030101010101" pitchFamily="2" charset="-122"/>
                          <a:cs typeface="Times New Roman" panose="02020603050405020304" pitchFamily="18" charset="0"/>
                        </a:rPr>
                        <a:t>RMES</a:t>
                      </a:r>
                      <a:endParaRPr lang="zh-CN" sz="800" kern="100">
                        <a:effectLst/>
                        <a:latin typeface="等线" panose="02010600030101010101" pitchFamily="2" charset="-122"/>
                        <a:ea typeface="等线" panose="02010600030101010101" pitchFamily="2" charset="-122"/>
                        <a:cs typeface="Times New Roman" panose="02020603050405020304" pitchFamily="18" charset="0"/>
                      </a:endParaRPr>
                    </a:p>
                  </a:txBody>
                  <a:tcPr marL="53438" marR="53438"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spcAft>
                          <a:spcPts val="0"/>
                        </a:spcAft>
                      </a:pPr>
                      <a:r>
                        <a:rPr lang="en-US" sz="800" kern="100" dirty="0">
                          <a:effectLst/>
                          <a:latin typeface="Times New Roman" panose="02020603050405020304" pitchFamily="18" charset="0"/>
                          <a:ea typeface="宋体" panose="02010600030101010101" pitchFamily="2" charset="-122"/>
                          <a:cs typeface="Times New Roman" panose="02020603050405020304" pitchFamily="18" charset="0"/>
                        </a:rPr>
                        <a:t>2.366</a:t>
                      </a:r>
                      <a:endParaRPr lang="zh-CN" sz="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53438" marR="53438"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spcAft>
                          <a:spcPts val="0"/>
                        </a:spcAft>
                      </a:pPr>
                      <a:r>
                        <a:rPr lang="en-US" sz="800" kern="100">
                          <a:effectLst/>
                          <a:latin typeface="Times New Roman" panose="02020603050405020304" pitchFamily="18" charset="0"/>
                          <a:ea typeface="宋体" panose="02010600030101010101" pitchFamily="2" charset="-122"/>
                          <a:cs typeface="Times New Roman" panose="02020603050405020304" pitchFamily="18" charset="0"/>
                        </a:rPr>
                        <a:t>0.495</a:t>
                      </a:r>
                      <a:endParaRPr lang="zh-CN" sz="800" kern="100">
                        <a:effectLst/>
                        <a:latin typeface="等线" panose="02010600030101010101" pitchFamily="2" charset="-122"/>
                        <a:ea typeface="等线" panose="02010600030101010101" pitchFamily="2" charset="-122"/>
                        <a:cs typeface="Times New Roman" panose="02020603050405020304" pitchFamily="18" charset="0"/>
                      </a:endParaRPr>
                    </a:p>
                  </a:txBody>
                  <a:tcPr marL="53438" marR="53438"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spcAft>
                          <a:spcPts val="0"/>
                        </a:spcAft>
                      </a:pPr>
                      <a:r>
                        <a:rPr lang="en-US" sz="800" kern="100">
                          <a:effectLst/>
                          <a:latin typeface="Times New Roman" panose="02020603050405020304" pitchFamily="18" charset="0"/>
                          <a:ea typeface="宋体" panose="02010600030101010101" pitchFamily="2" charset="-122"/>
                          <a:cs typeface="Times New Roman" panose="02020603050405020304" pitchFamily="18" charset="0"/>
                        </a:rPr>
                        <a:t>0.458</a:t>
                      </a:r>
                      <a:endParaRPr lang="zh-CN" sz="800" kern="100">
                        <a:effectLst/>
                        <a:latin typeface="等线" panose="02010600030101010101" pitchFamily="2" charset="-122"/>
                        <a:ea typeface="等线" panose="02010600030101010101" pitchFamily="2" charset="-122"/>
                        <a:cs typeface="Times New Roman" panose="02020603050405020304" pitchFamily="18" charset="0"/>
                      </a:endParaRPr>
                    </a:p>
                  </a:txBody>
                  <a:tcPr marL="53438" marR="53438"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spcAft>
                          <a:spcPts val="0"/>
                        </a:spcAft>
                      </a:pPr>
                      <a:r>
                        <a:rPr lang="en-US" sz="800" kern="100">
                          <a:effectLst/>
                          <a:latin typeface="Times New Roman" panose="02020603050405020304" pitchFamily="18" charset="0"/>
                          <a:ea typeface="宋体" panose="02010600030101010101" pitchFamily="2" charset="-122"/>
                          <a:cs typeface="Times New Roman" panose="02020603050405020304" pitchFamily="18" charset="0"/>
                        </a:rPr>
                        <a:t>0.515</a:t>
                      </a:r>
                      <a:endParaRPr lang="zh-CN" sz="800" kern="100">
                        <a:effectLst/>
                        <a:latin typeface="等线" panose="02010600030101010101" pitchFamily="2" charset="-122"/>
                        <a:ea typeface="等线" panose="02010600030101010101" pitchFamily="2" charset="-122"/>
                        <a:cs typeface="Times New Roman" panose="02020603050405020304" pitchFamily="18" charset="0"/>
                      </a:endParaRPr>
                    </a:p>
                  </a:txBody>
                  <a:tcPr marL="53438" marR="53438"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spcAft>
                          <a:spcPts val="0"/>
                        </a:spcAft>
                      </a:pPr>
                      <a:r>
                        <a:rPr lang="en-US" sz="800" b="1" kern="100" dirty="0">
                          <a:solidFill>
                            <a:srgbClr val="C00000"/>
                          </a:solidFill>
                          <a:effectLst/>
                          <a:latin typeface="Times New Roman" panose="02020603050405020304" pitchFamily="18" charset="0"/>
                          <a:ea typeface="宋体" panose="02010600030101010101" pitchFamily="2" charset="-122"/>
                          <a:cs typeface="Times New Roman" panose="02020603050405020304" pitchFamily="18" charset="0"/>
                        </a:rPr>
                        <a:t>0.189</a:t>
                      </a:r>
                      <a:endParaRPr lang="zh-CN" sz="800" kern="100" dirty="0">
                        <a:solidFill>
                          <a:srgbClr val="C00000"/>
                        </a:solidFill>
                        <a:effectLst/>
                        <a:latin typeface="等线" panose="02010600030101010101" pitchFamily="2" charset="-122"/>
                        <a:ea typeface="等线" panose="02010600030101010101" pitchFamily="2" charset="-122"/>
                        <a:cs typeface="Times New Roman" panose="02020603050405020304" pitchFamily="18" charset="0"/>
                      </a:endParaRPr>
                    </a:p>
                  </a:txBody>
                  <a:tcPr marL="53438" marR="53438" marT="0" marB="0" anchor="ctr">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730707698"/>
                  </a:ext>
                </a:extLst>
              </a:tr>
              <a:tr h="155690">
                <a:tc vMerge="1">
                  <a:txBody>
                    <a:bodyPr/>
                    <a:lstStyle/>
                    <a:p>
                      <a:endParaRPr lang="zh-CN" altLang="en-US"/>
                    </a:p>
                  </a:txBody>
                  <a:tcPr/>
                </a:tc>
                <a:tc>
                  <a:txBody>
                    <a:bodyPr/>
                    <a:lstStyle/>
                    <a:p>
                      <a:pPr algn="ctr">
                        <a:spcAft>
                          <a:spcPts val="0"/>
                        </a:spcAft>
                      </a:pPr>
                      <a:r>
                        <a:rPr lang="en-US" sz="800" b="1" i="1" kern="100">
                          <a:effectLst/>
                          <a:latin typeface="Times New Roman" panose="02020603050405020304" pitchFamily="18" charset="0"/>
                          <a:ea typeface="宋体" panose="02010600030101010101" pitchFamily="2" charset="-122"/>
                          <a:cs typeface="Times New Roman" panose="02020603050405020304" pitchFamily="18" charset="0"/>
                        </a:rPr>
                        <a:t>angErr</a:t>
                      </a:r>
                      <a:endParaRPr lang="zh-CN" sz="800" kern="100">
                        <a:effectLst/>
                        <a:latin typeface="等线" panose="02010600030101010101" pitchFamily="2" charset="-122"/>
                        <a:ea typeface="等线" panose="02010600030101010101" pitchFamily="2" charset="-122"/>
                        <a:cs typeface="Times New Roman" panose="02020603050405020304" pitchFamily="18" charset="0"/>
                      </a:endParaRPr>
                    </a:p>
                  </a:txBody>
                  <a:tcPr marL="53438" marR="53438" marT="0" marB="0" anchor="ctr">
                    <a:lnL>
                      <a:noFill/>
                    </a:lnL>
                    <a:lnR>
                      <a:noFill/>
                    </a:lnR>
                    <a:lnT>
                      <a:noFill/>
                    </a:lnT>
                    <a:lnB>
                      <a:noFill/>
                    </a:lnB>
                  </a:tcPr>
                </a:tc>
                <a:tc>
                  <a:txBody>
                    <a:bodyPr/>
                    <a:lstStyle/>
                    <a:p>
                      <a:pPr algn="ctr">
                        <a:spcAft>
                          <a:spcPts val="0"/>
                        </a:spcAft>
                      </a:pPr>
                      <a:r>
                        <a:rPr lang="en-US" sz="800" kern="100">
                          <a:effectLst/>
                          <a:latin typeface="Times New Roman" panose="02020603050405020304" pitchFamily="18" charset="0"/>
                          <a:ea typeface="宋体" panose="02010600030101010101" pitchFamily="2" charset="-122"/>
                          <a:cs typeface="Times New Roman" panose="02020603050405020304" pitchFamily="18" charset="0"/>
                        </a:rPr>
                        <a:t>0.126</a:t>
                      </a:r>
                      <a:endParaRPr lang="zh-CN" sz="800" kern="100">
                        <a:effectLst/>
                        <a:latin typeface="等线" panose="02010600030101010101" pitchFamily="2" charset="-122"/>
                        <a:ea typeface="等线" panose="02010600030101010101" pitchFamily="2" charset="-122"/>
                        <a:cs typeface="Times New Roman" panose="02020603050405020304" pitchFamily="18" charset="0"/>
                      </a:endParaRPr>
                    </a:p>
                  </a:txBody>
                  <a:tcPr marL="53438" marR="53438" marT="0" marB="0" anchor="ctr">
                    <a:lnL>
                      <a:noFill/>
                    </a:lnL>
                    <a:lnR>
                      <a:noFill/>
                    </a:lnR>
                    <a:lnT>
                      <a:noFill/>
                    </a:lnT>
                    <a:lnB>
                      <a:noFill/>
                    </a:lnB>
                  </a:tcPr>
                </a:tc>
                <a:tc>
                  <a:txBody>
                    <a:bodyPr/>
                    <a:lstStyle/>
                    <a:p>
                      <a:pPr algn="ctr">
                        <a:spcAft>
                          <a:spcPts val="0"/>
                        </a:spcAft>
                      </a:pPr>
                      <a:r>
                        <a:rPr lang="en-US" sz="800" kern="100">
                          <a:effectLst/>
                          <a:latin typeface="Times New Roman" panose="02020603050405020304" pitchFamily="18" charset="0"/>
                          <a:ea typeface="宋体" panose="02010600030101010101" pitchFamily="2" charset="-122"/>
                          <a:cs typeface="Times New Roman" panose="02020603050405020304" pitchFamily="18" charset="0"/>
                        </a:rPr>
                        <a:t>0.00169</a:t>
                      </a:r>
                      <a:endParaRPr lang="zh-CN" sz="800" kern="100">
                        <a:effectLst/>
                        <a:latin typeface="等线" panose="02010600030101010101" pitchFamily="2" charset="-122"/>
                        <a:ea typeface="等线" panose="02010600030101010101" pitchFamily="2" charset="-122"/>
                        <a:cs typeface="Times New Roman" panose="02020603050405020304" pitchFamily="18" charset="0"/>
                      </a:endParaRPr>
                    </a:p>
                  </a:txBody>
                  <a:tcPr marL="53438" marR="53438" marT="0" marB="0" anchor="ctr">
                    <a:lnL>
                      <a:noFill/>
                    </a:lnL>
                    <a:lnR>
                      <a:noFill/>
                    </a:lnR>
                    <a:lnT>
                      <a:noFill/>
                    </a:lnT>
                    <a:lnB>
                      <a:noFill/>
                    </a:lnB>
                  </a:tcPr>
                </a:tc>
                <a:tc>
                  <a:txBody>
                    <a:bodyPr/>
                    <a:lstStyle/>
                    <a:p>
                      <a:pPr algn="ctr">
                        <a:spcAft>
                          <a:spcPts val="0"/>
                        </a:spcAft>
                      </a:pPr>
                      <a:r>
                        <a:rPr lang="en-US" sz="800" b="1" kern="100" dirty="0">
                          <a:solidFill>
                            <a:srgbClr val="C00000"/>
                          </a:solidFill>
                          <a:effectLst/>
                          <a:latin typeface="Times New Roman" panose="02020603050405020304" pitchFamily="18" charset="0"/>
                          <a:ea typeface="宋体" panose="02010600030101010101" pitchFamily="2" charset="-122"/>
                          <a:cs typeface="Times New Roman" panose="02020603050405020304" pitchFamily="18" charset="0"/>
                        </a:rPr>
                        <a:t>0.00015</a:t>
                      </a:r>
                      <a:endParaRPr lang="zh-CN" sz="800" kern="100" dirty="0">
                        <a:solidFill>
                          <a:srgbClr val="C00000"/>
                        </a:solidFill>
                        <a:effectLst/>
                        <a:latin typeface="等线" panose="02010600030101010101" pitchFamily="2" charset="-122"/>
                        <a:ea typeface="等线" panose="02010600030101010101" pitchFamily="2" charset="-122"/>
                        <a:cs typeface="Times New Roman" panose="02020603050405020304" pitchFamily="18" charset="0"/>
                      </a:endParaRPr>
                    </a:p>
                  </a:txBody>
                  <a:tcPr marL="53438" marR="53438" marT="0" marB="0" anchor="ctr">
                    <a:lnL>
                      <a:noFill/>
                    </a:lnL>
                    <a:lnR>
                      <a:noFill/>
                    </a:lnR>
                    <a:lnT>
                      <a:noFill/>
                    </a:lnT>
                    <a:lnB>
                      <a:noFill/>
                    </a:lnB>
                  </a:tcPr>
                </a:tc>
                <a:tc>
                  <a:txBody>
                    <a:bodyPr/>
                    <a:lstStyle/>
                    <a:p>
                      <a:pPr algn="ctr">
                        <a:spcAft>
                          <a:spcPts val="0"/>
                        </a:spcAft>
                      </a:pPr>
                      <a:r>
                        <a:rPr lang="en-US" sz="800" kern="100">
                          <a:effectLst/>
                          <a:latin typeface="Times New Roman" panose="02020603050405020304" pitchFamily="18" charset="0"/>
                          <a:ea typeface="宋体" panose="02010600030101010101" pitchFamily="2" charset="-122"/>
                          <a:cs typeface="Times New Roman" panose="02020603050405020304" pitchFamily="18" charset="0"/>
                        </a:rPr>
                        <a:t>0.00208</a:t>
                      </a:r>
                      <a:endParaRPr lang="zh-CN" sz="800" kern="100">
                        <a:effectLst/>
                        <a:latin typeface="等线" panose="02010600030101010101" pitchFamily="2" charset="-122"/>
                        <a:ea typeface="等线" panose="02010600030101010101" pitchFamily="2" charset="-122"/>
                        <a:cs typeface="Times New Roman" panose="02020603050405020304" pitchFamily="18" charset="0"/>
                      </a:endParaRPr>
                    </a:p>
                  </a:txBody>
                  <a:tcPr marL="53438" marR="53438" marT="0" marB="0" anchor="ctr">
                    <a:lnL>
                      <a:noFill/>
                    </a:lnL>
                    <a:lnR>
                      <a:noFill/>
                    </a:lnR>
                    <a:lnT>
                      <a:noFill/>
                    </a:lnT>
                    <a:lnB>
                      <a:noFill/>
                    </a:lnB>
                  </a:tcPr>
                </a:tc>
                <a:tc>
                  <a:txBody>
                    <a:bodyPr/>
                    <a:lstStyle/>
                    <a:p>
                      <a:pPr algn="ctr">
                        <a:spcAft>
                          <a:spcPts val="0"/>
                        </a:spcAft>
                      </a:pPr>
                      <a:r>
                        <a:rPr lang="en-US" sz="800" kern="100" dirty="0">
                          <a:effectLst/>
                          <a:latin typeface="Times New Roman" panose="02020603050405020304" pitchFamily="18" charset="0"/>
                          <a:ea typeface="宋体" panose="02010600030101010101" pitchFamily="2" charset="-122"/>
                          <a:cs typeface="Times New Roman" panose="02020603050405020304" pitchFamily="18" charset="0"/>
                        </a:rPr>
                        <a:t>0.00062</a:t>
                      </a:r>
                      <a:endParaRPr lang="zh-CN" sz="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53438" marR="53438" marT="0" marB="0" anchor="ctr">
                    <a:lnL>
                      <a:noFill/>
                    </a:lnL>
                    <a:lnR>
                      <a:noFill/>
                    </a:lnR>
                    <a:lnT>
                      <a:noFill/>
                    </a:lnT>
                    <a:lnB>
                      <a:noFill/>
                    </a:lnB>
                  </a:tcPr>
                </a:tc>
                <a:extLst>
                  <a:ext uri="{0D108BD9-81ED-4DB2-BD59-A6C34878D82A}">
                    <a16:rowId xmlns:a16="http://schemas.microsoft.com/office/drawing/2014/main" val="2541147716"/>
                  </a:ext>
                </a:extLst>
              </a:tr>
              <a:tr h="155690">
                <a:tc vMerge="1">
                  <a:txBody>
                    <a:bodyPr/>
                    <a:lstStyle/>
                    <a:p>
                      <a:endParaRPr lang="zh-CN" altLang="en-US"/>
                    </a:p>
                  </a:txBody>
                  <a:tcPr/>
                </a:tc>
                <a:tc>
                  <a:txBody>
                    <a:bodyPr/>
                    <a:lstStyle/>
                    <a:p>
                      <a:pPr algn="ctr">
                        <a:spcAft>
                          <a:spcPts val="0"/>
                        </a:spcAft>
                      </a:pPr>
                      <a:r>
                        <a:rPr lang="en-US" sz="800" b="1" i="1" kern="100">
                          <a:effectLst/>
                          <a:latin typeface="Times New Roman" panose="02020603050405020304" pitchFamily="18" charset="0"/>
                          <a:ea typeface="宋体" panose="02010600030101010101" pitchFamily="2" charset="-122"/>
                          <a:cs typeface="Times New Roman" panose="02020603050405020304" pitchFamily="18" charset="0"/>
                        </a:rPr>
                        <a:t>trErr</a:t>
                      </a:r>
                      <a:endParaRPr lang="zh-CN" sz="800" kern="100">
                        <a:effectLst/>
                        <a:latin typeface="等线" panose="02010600030101010101" pitchFamily="2" charset="-122"/>
                        <a:ea typeface="等线" panose="02010600030101010101" pitchFamily="2" charset="-122"/>
                        <a:cs typeface="Times New Roman" panose="02020603050405020304" pitchFamily="18" charset="0"/>
                      </a:endParaRPr>
                    </a:p>
                  </a:txBody>
                  <a:tcPr marL="53438" marR="53438" marT="0" marB="0" anchor="ctr">
                    <a:lnL>
                      <a:noFill/>
                    </a:lnL>
                    <a:lnR>
                      <a:noFill/>
                    </a:lnR>
                    <a:lnT>
                      <a:noFill/>
                    </a:lnT>
                    <a:lnB w="19050" cap="flat" cmpd="sng" algn="ctr">
                      <a:solidFill>
                        <a:srgbClr val="000000"/>
                      </a:solidFill>
                      <a:prstDash val="solid"/>
                      <a:round/>
                      <a:headEnd type="none" w="med" len="med"/>
                      <a:tailEnd type="none" w="med" len="med"/>
                    </a:lnB>
                  </a:tcPr>
                </a:tc>
                <a:tc>
                  <a:txBody>
                    <a:bodyPr/>
                    <a:lstStyle/>
                    <a:p>
                      <a:pPr algn="ctr">
                        <a:spcAft>
                          <a:spcPts val="0"/>
                        </a:spcAft>
                      </a:pPr>
                      <a:r>
                        <a:rPr lang="en-US" sz="800" kern="100">
                          <a:effectLst/>
                          <a:latin typeface="Times New Roman" panose="02020603050405020304" pitchFamily="18" charset="0"/>
                          <a:ea typeface="宋体" panose="02010600030101010101" pitchFamily="2" charset="-122"/>
                          <a:cs typeface="Times New Roman" panose="02020603050405020304" pitchFamily="18" charset="0"/>
                        </a:rPr>
                        <a:t>1.619</a:t>
                      </a:r>
                      <a:endParaRPr lang="zh-CN" sz="800" kern="100">
                        <a:effectLst/>
                        <a:latin typeface="等线" panose="02010600030101010101" pitchFamily="2" charset="-122"/>
                        <a:ea typeface="等线" panose="02010600030101010101" pitchFamily="2" charset="-122"/>
                        <a:cs typeface="Times New Roman" panose="02020603050405020304" pitchFamily="18" charset="0"/>
                      </a:endParaRPr>
                    </a:p>
                  </a:txBody>
                  <a:tcPr marL="53438" marR="53438" marT="0" marB="0" anchor="ctr">
                    <a:lnL>
                      <a:noFill/>
                    </a:lnL>
                    <a:lnR>
                      <a:noFill/>
                    </a:lnR>
                    <a:lnT>
                      <a:noFill/>
                    </a:lnT>
                    <a:lnB w="19050" cap="flat" cmpd="sng" algn="ctr">
                      <a:solidFill>
                        <a:srgbClr val="000000"/>
                      </a:solidFill>
                      <a:prstDash val="solid"/>
                      <a:round/>
                      <a:headEnd type="none" w="med" len="med"/>
                      <a:tailEnd type="none" w="med" len="med"/>
                    </a:lnB>
                  </a:tcPr>
                </a:tc>
                <a:tc>
                  <a:txBody>
                    <a:bodyPr/>
                    <a:lstStyle/>
                    <a:p>
                      <a:pPr algn="ctr">
                        <a:spcAft>
                          <a:spcPts val="0"/>
                        </a:spcAft>
                      </a:pPr>
                      <a:r>
                        <a:rPr lang="en-US" sz="800" kern="100" dirty="0">
                          <a:effectLst/>
                          <a:latin typeface="Times New Roman" panose="02020603050405020304" pitchFamily="18" charset="0"/>
                          <a:ea typeface="宋体" panose="02010600030101010101" pitchFamily="2" charset="-122"/>
                          <a:cs typeface="Times New Roman" panose="02020603050405020304" pitchFamily="18" charset="0"/>
                        </a:rPr>
                        <a:t>0.454</a:t>
                      </a:r>
                      <a:endParaRPr lang="zh-CN" sz="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53438" marR="53438" marT="0" marB="0" anchor="ctr">
                    <a:lnL>
                      <a:noFill/>
                    </a:lnL>
                    <a:lnR>
                      <a:noFill/>
                    </a:lnR>
                    <a:lnT>
                      <a:noFill/>
                    </a:lnT>
                    <a:lnB w="19050" cap="flat" cmpd="sng" algn="ctr">
                      <a:solidFill>
                        <a:srgbClr val="000000"/>
                      </a:solidFill>
                      <a:prstDash val="solid"/>
                      <a:round/>
                      <a:headEnd type="none" w="med" len="med"/>
                      <a:tailEnd type="none" w="med" len="med"/>
                    </a:lnB>
                  </a:tcPr>
                </a:tc>
                <a:tc>
                  <a:txBody>
                    <a:bodyPr/>
                    <a:lstStyle/>
                    <a:p>
                      <a:pPr algn="ctr">
                        <a:spcAft>
                          <a:spcPts val="0"/>
                        </a:spcAft>
                      </a:pPr>
                      <a:r>
                        <a:rPr lang="en-US" sz="800" kern="100" dirty="0">
                          <a:effectLst/>
                          <a:latin typeface="Times New Roman" panose="02020603050405020304" pitchFamily="18" charset="0"/>
                          <a:ea typeface="宋体" panose="02010600030101010101" pitchFamily="2" charset="-122"/>
                          <a:cs typeface="Times New Roman" panose="02020603050405020304" pitchFamily="18" charset="0"/>
                        </a:rPr>
                        <a:t>0.407</a:t>
                      </a:r>
                      <a:endParaRPr lang="zh-CN" sz="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53438" marR="53438" marT="0" marB="0" anchor="ctr">
                    <a:lnL>
                      <a:noFill/>
                    </a:lnL>
                    <a:lnR>
                      <a:noFill/>
                    </a:lnR>
                    <a:lnT>
                      <a:noFill/>
                    </a:lnT>
                    <a:lnB w="19050" cap="flat" cmpd="sng" algn="ctr">
                      <a:solidFill>
                        <a:srgbClr val="000000"/>
                      </a:solidFill>
                      <a:prstDash val="solid"/>
                      <a:round/>
                      <a:headEnd type="none" w="med" len="med"/>
                      <a:tailEnd type="none" w="med" len="med"/>
                    </a:lnB>
                  </a:tcPr>
                </a:tc>
                <a:tc>
                  <a:txBody>
                    <a:bodyPr/>
                    <a:lstStyle/>
                    <a:p>
                      <a:pPr algn="ctr">
                        <a:spcAft>
                          <a:spcPts val="0"/>
                        </a:spcAft>
                      </a:pPr>
                      <a:r>
                        <a:rPr lang="en-US" sz="800" kern="100" dirty="0">
                          <a:effectLst/>
                          <a:latin typeface="Times New Roman" panose="02020603050405020304" pitchFamily="18" charset="0"/>
                          <a:ea typeface="宋体" panose="02010600030101010101" pitchFamily="2" charset="-122"/>
                          <a:cs typeface="Times New Roman" panose="02020603050405020304" pitchFamily="18" charset="0"/>
                        </a:rPr>
                        <a:t>0.769</a:t>
                      </a:r>
                      <a:endParaRPr lang="zh-CN" sz="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53438" marR="53438" marT="0" marB="0" anchor="ctr">
                    <a:lnL>
                      <a:noFill/>
                    </a:lnL>
                    <a:lnR>
                      <a:noFill/>
                    </a:lnR>
                    <a:lnT>
                      <a:noFill/>
                    </a:lnT>
                    <a:lnB w="19050" cap="flat" cmpd="sng" algn="ctr">
                      <a:solidFill>
                        <a:srgbClr val="000000"/>
                      </a:solidFill>
                      <a:prstDash val="solid"/>
                      <a:round/>
                      <a:headEnd type="none" w="med" len="med"/>
                      <a:tailEnd type="none" w="med" len="med"/>
                    </a:lnB>
                  </a:tcPr>
                </a:tc>
                <a:tc>
                  <a:txBody>
                    <a:bodyPr/>
                    <a:lstStyle/>
                    <a:p>
                      <a:pPr algn="ctr">
                        <a:spcAft>
                          <a:spcPts val="0"/>
                        </a:spcAft>
                      </a:pPr>
                      <a:r>
                        <a:rPr lang="en-US" sz="800" b="1" kern="100" dirty="0">
                          <a:solidFill>
                            <a:srgbClr val="C00000"/>
                          </a:solidFill>
                          <a:effectLst/>
                          <a:latin typeface="Times New Roman" panose="02020603050405020304" pitchFamily="18" charset="0"/>
                          <a:ea typeface="宋体" panose="02010600030101010101" pitchFamily="2" charset="-122"/>
                          <a:cs typeface="Times New Roman" panose="02020603050405020304" pitchFamily="18" charset="0"/>
                        </a:rPr>
                        <a:t>0.277</a:t>
                      </a:r>
                      <a:endParaRPr lang="zh-CN" sz="800" kern="100" dirty="0">
                        <a:solidFill>
                          <a:srgbClr val="C00000"/>
                        </a:solidFill>
                        <a:effectLst/>
                        <a:latin typeface="等线" panose="02010600030101010101" pitchFamily="2" charset="-122"/>
                        <a:ea typeface="等线" panose="02010600030101010101" pitchFamily="2" charset="-122"/>
                        <a:cs typeface="Times New Roman" panose="02020603050405020304" pitchFamily="18" charset="0"/>
                      </a:endParaRPr>
                    </a:p>
                  </a:txBody>
                  <a:tcPr marL="53438" marR="53438" marT="0" marB="0" anchor="ctr">
                    <a:lnL>
                      <a:noFill/>
                    </a:lnL>
                    <a:lnR>
                      <a:noFill/>
                    </a:lnR>
                    <a:lnT>
                      <a:noFill/>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79413716"/>
                  </a:ext>
                </a:extLst>
              </a:tr>
            </a:tbl>
          </a:graphicData>
        </a:graphic>
      </p:graphicFrame>
      <p:sp>
        <p:nvSpPr>
          <p:cNvPr id="12" name="矩形 11"/>
          <p:cNvSpPr/>
          <p:nvPr/>
        </p:nvSpPr>
        <p:spPr bwMode="auto">
          <a:xfrm>
            <a:off x="3604260" y="3189114"/>
            <a:ext cx="518159" cy="3487860"/>
          </a:xfrm>
          <a:prstGeom prst="rect">
            <a:avLst/>
          </a:prstGeom>
          <a:noFill/>
          <a:ln w="28575" cap="flat" cmpd="sng" algn="ctr">
            <a:solidFill>
              <a:srgbClr val="FF0000"/>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ndParaRPr>
          </a:p>
        </p:txBody>
      </p:sp>
      <p:sp>
        <p:nvSpPr>
          <p:cNvPr id="13" name="矩形 12"/>
          <p:cNvSpPr/>
          <p:nvPr/>
        </p:nvSpPr>
        <p:spPr bwMode="auto">
          <a:xfrm>
            <a:off x="7673022" y="3211692"/>
            <a:ext cx="518159" cy="3487860"/>
          </a:xfrm>
          <a:prstGeom prst="rect">
            <a:avLst/>
          </a:prstGeom>
          <a:noFill/>
          <a:ln w="28575" cap="flat" cmpd="sng" algn="ctr">
            <a:solidFill>
              <a:srgbClr val="FF0000"/>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ndParaRPr>
          </a:p>
        </p:txBody>
      </p:sp>
      <p:sp>
        <p:nvSpPr>
          <p:cNvPr id="14" name="矩形 13"/>
          <p:cNvSpPr/>
          <p:nvPr/>
        </p:nvSpPr>
        <p:spPr>
          <a:xfrm>
            <a:off x="552655" y="2094090"/>
            <a:ext cx="8184776" cy="861774"/>
          </a:xfrm>
          <a:prstGeom prst="rect">
            <a:avLst/>
          </a:prstGeom>
        </p:spPr>
        <p:txBody>
          <a:bodyPr wrap="square">
            <a:spAutoFit/>
          </a:bodyPr>
          <a:lstStyle/>
          <a:p>
            <a:r>
              <a:rPr lang="zh-CN" altLang="en-US" sz="1400" b="1" dirty="0" smtClean="0">
                <a:solidFill>
                  <a:srgbClr val="C00000"/>
                </a:solidFill>
                <a:latin typeface="黑体" panose="02010609060101010101" pitchFamily="49" charset="-122"/>
                <a:ea typeface="黑体" panose="02010609060101010101" pitchFamily="49" charset="-122"/>
              </a:rPr>
              <a:t>数据来源：</a:t>
            </a:r>
            <a:r>
              <a:rPr lang="zh-CN" altLang="en-US" sz="1400" dirty="0">
                <a:solidFill>
                  <a:srgbClr val="01779A"/>
                </a:solidFill>
                <a:latin typeface="黑体" panose="02010609060101010101" pitchFamily="49" charset="-122"/>
                <a:ea typeface="黑体" panose="02010609060101010101" pitchFamily="49" charset="-122"/>
              </a:rPr>
              <a:t>从</a:t>
            </a:r>
            <a:r>
              <a:rPr lang="en-US" altLang="zh-CN" sz="1400" dirty="0" smtClean="0">
                <a:solidFill>
                  <a:srgbClr val="01779A"/>
                </a:solidFill>
                <a:latin typeface="黑体" panose="02010609060101010101" pitchFamily="49" charset="-122"/>
                <a:ea typeface="黑体" panose="02010609060101010101" pitchFamily="49" charset="-122"/>
              </a:rPr>
              <a:t>13</a:t>
            </a:r>
            <a:r>
              <a:rPr lang="zh-CN" altLang="en-US" sz="1400" dirty="0" smtClean="0">
                <a:solidFill>
                  <a:srgbClr val="01779A"/>
                </a:solidFill>
                <a:latin typeface="黑体" panose="02010609060101010101" pitchFamily="49" charset="-122"/>
                <a:ea typeface="黑体" panose="02010609060101010101" pitchFamily="49" charset="-122"/>
              </a:rPr>
              <a:t>位患者的</a:t>
            </a:r>
            <a:r>
              <a:rPr lang="en-US" altLang="zh-CN" sz="1400" dirty="0" smtClean="0">
                <a:solidFill>
                  <a:srgbClr val="C00000"/>
                </a:solidFill>
                <a:latin typeface="黑体" panose="02010609060101010101" pitchFamily="49" charset="-122"/>
                <a:ea typeface="黑体" panose="02010609060101010101" pitchFamily="49" charset="-122"/>
              </a:rPr>
              <a:t>4D-CT</a:t>
            </a:r>
            <a:r>
              <a:rPr lang="zh-CN" altLang="en-US" sz="1400" dirty="0" smtClean="0">
                <a:solidFill>
                  <a:srgbClr val="01779A"/>
                </a:solidFill>
                <a:latin typeface="黑体" panose="02010609060101010101" pitchFamily="49" charset="-122"/>
                <a:ea typeface="黑体" panose="02010609060101010101" pitchFamily="49" charset="-122"/>
              </a:rPr>
              <a:t>，重建得到的</a:t>
            </a:r>
            <a:r>
              <a:rPr lang="zh-CN" altLang="en-US" sz="1400" dirty="0" smtClean="0">
                <a:solidFill>
                  <a:srgbClr val="C00000"/>
                </a:solidFill>
                <a:latin typeface="黑体" panose="02010609060101010101" pitchFamily="49" charset="-122"/>
                <a:ea typeface="黑体" panose="02010609060101010101" pitchFamily="49" charset="-122"/>
              </a:rPr>
              <a:t>动态点云数据</a:t>
            </a:r>
            <a:r>
              <a:rPr lang="zh-CN" altLang="en-US" sz="1400" dirty="0" smtClean="0">
                <a:solidFill>
                  <a:srgbClr val="01779A"/>
                </a:solidFill>
                <a:latin typeface="黑体" panose="02010609060101010101" pitchFamily="49" charset="-122"/>
                <a:ea typeface="黑体" panose="02010609060101010101" pitchFamily="49" charset="-122"/>
              </a:rPr>
              <a:t>。</a:t>
            </a:r>
            <a:endParaRPr lang="en-US" altLang="zh-CN" sz="1400" dirty="0" smtClean="0">
              <a:solidFill>
                <a:srgbClr val="01779A"/>
              </a:solidFill>
              <a:latin typeface="黑体" panose="02010609060101010101" pitchFamily="49" charset="-122"/>
              <a:ea typeface="黑体" panose="02010609060101010101" pitchFamily="49" charset="-122"/>
            </a:endParaRPr>
          </a:p>
          <a:p>
            <a:endParaRPr lang="en-US" altLang="zh-CN" sz="800" dirty="0" smtClean="0">
              <a:solidFill>
                <a:srgbClr val="01779A"/>
              </a:solidFill>
              <a:latin typeface="黑体" panose="02010609060101010101" pitchFamily="49" charset="-122"/>
              <a:ea typeface="黑体" panose="02010609060101010101" pitchFamily="49" charset="-122"/>
            </a:endParaRPr>
          </a:p>
          <a:p>
            <a:pPr lvl="0"/>
            <a:r>
              <a:rPr lang="zh-CN" altLang="en-US" sz="1400" dirty="0" smtClean="0">
                <a:solidFill>
                  <a:srgbClr val="01779A"/>
                </a:solidFill>
                <a:latin typeface="黑体" panose="02010609060101010101" pitchFamily="49" charset="-122"/>
                <a:ea typeface="黑体" panose="02010609060101010101" pitchFamily="49" charset="-122"/>
              </a:rPr>
              <a:t>首先</a:t>
            </a:r>
            <a:r>
              <a:rPr lang="zh-CN" altLang="en-US" sz="1400" dirty="0" smtClean="0">
                <a:solidFill>
                  <a:srgbClr val="C00000"/>
                </a:solidFill>
                <a:latin typeface="黑体" panose="02010609060101010101" pitchFamily="49" charset="-122"/>
                <a:ea typeface="黑体" panose="02010609060101010101" pitchFamily="49" charset="-122"/>
              </a:rPr>
              <a:t>粗配准</a:t>
            </a:r>
            <a:r>
              <a:rPr lang="zh-CN" altLang="en-US" sz="1400" dirty="0" smtClean="0">
                <a:solidFill>
                  <a:srgbClr val="01779A"/>
                </a:solidFill>
                <a:latin typeface="黑体" panose="02010609060101010101" pitchFamily="49" charset="-122"/>
                <a:ea typeface="黑体" panose="02010609060101010101" pitchFamily="49" charset="-122"/>
              </a:rPr>
              <a:t>；</a:t>
            </a:r>
            <a:r>
              <a:rPr lang="zh-CN" altLang="en-US" sz="1400" dirty="0">
                <a:solidFill>
                  <a:srgbClr val="01779A"/>
                </a:solidFill>
                <a:latin typeface="黑体" panose="02010609060101010101" pitchFamily="49" charset="-122"/>
                <a:ea typeface="黑体" panose="02010609060101010101" pitchFamily="49" charset="-122"/>
              </a:rPr>
              <a:t>接着，我们使用</a:t>
            </a:r>
            <a:r>
              <a:rPr lang="en-US" altLang="zh-CN" sz="1400" dirty="0">
                <a:solidFill>
                  <a:srgbClr val="C00000"/>
                </a:solidFill>
                <a:latin typeface="黑体" panose="02010609060101010101" pitchFamily="49" charset="-122"/>
                <a:ea typeface="黑体" panose="02010609060101010101" pitchFamily="49" charset="-122"/>
              </a:rPr>
              <a:t>NDT</a:t>
            </a:r>
            <a:r>
              <a:rPr lang="zh-CN" altLang="en-US" sz="1400" dirty="0">
                <a:solidFill>
                  <a:srgbClr val="C00000"/>
                </a:solidFill>
                <a:latin typeface="黑体" panose="02010609060101010101" pitchFamily="49" charset="-122"/>
                <a:ea typeface="黑体" panose="02010609060101010101" pitchFamily="49" charset="-122"/>
              </a:rPr>
              <a:t>算法</a:t>
            </a:r>
            <a:r>
              <a:rPr lang="zh-CN" altLang="en-US" sz="1400" dirty="0">
                <a:solidFill>
                  <a:srgbClr val="01779A"/>
                </a:solidFill>
                <a:latin typeface="黑体" panose="02010609060101010101" pitchFamily="49" charset="-122"/>
                <a:ea typeface="黑体" panose="02010609060101010101" pitchFamily="49" charset="-122"/>
              </a:rPr>
              <a:t>、</a:t>
            </a:r>
            <a:r>
              <a:rPr lang="en-US" altLang="zh-CN" sz="1400" dirty="0">
                <a:solidFill>
                  <a:srgbClr val="C00000"/>
                </a:solidFill>
                <a:latin typeface="黑体" panose="02010609060101010101" pitchFamily="49" charset="-122"/>
                <a:ea typeface="黑体" panose="02010609060101010101" pitchFamily="49" charset="-122"/>
              </a:rPr>
              <a:t>ICP</a:t>
            </a:r>
            <a:r>
              <a:rPr lang="zh-CN" altLang="en-US" sz="1400" dirty="0">
                <a:solidFill>
                  <a:srgbClr val="C00000"/>
                </a:solidFill>
                <a:latin typeface="黑体" panose="02010609060101010101" pitchFamily="49" charset="-122"/>
                <a:ea typeface="黑体" panose="02010609060101010101" pitchFamily="49" charset="-122"/>
              </a:rPr>
              <a:t>算法</a:t>
            </a:r>
            <a:r>
              <a:rPr lang="zh-CN" altLang="en-US" sz="1400" dirty="0">
                <a:solidFill>
                  <a:srgbClr val="01779A"/>
                </a:solidFill>
                <a:latin typeface="黑体" panose="02010609060101010101" pitchFamily="49" charset="-122"/>
                <a:ea typeface="黑体" panose="02010609060101010101" pitchFamily="49" charset="-122"/>
              </a:rPr>
              <a:t>和</a:t>
            </a:r>
            <a:r>
              <a:rPr lang="en-US" altLang="zh-CN" sz="1400" dirty="0">
                <a:solidFill>
                  <a:srgbClr val="C00000"/>
                </a:solidFill>
                <a:latin typeface="黑体" panose="02010609060101010101" pitchFamily="49" charset="-122"/>
                <a:ea typeface="黑体" panose="02010609060101010101" pitchFamily="49" charset="-122"/>
              </a:rPr>
              <a:t>GMJR</a:t>
            </a:r>
            <a:r>
              <a:rPr lang="zh-CN" altLang="en-US" sz="1400" dirty="0">
                <a:solidFill>
                  <a:srgbClr val="C00000"/>
                </a:solidFill>
                <a:latin typeface="黑体" panose="02010609060101010101" pitchFamily="49" charset="-122"/>
                <a:ea typeface="黑体" panose="02010609060101010101" pitchFamily="49" charset="-122"/>
              </a:rPr>
              <a:t>算法</a:t>
            </a:r>
            <a:r>
              <a:rPr lang="zh-CN" altLang="en-US" sz="1400" dirty="0">
                <a:solidFill>
                  <a:srgbClr val="01779A"/>
                </a:solidFill>
                <a:latin typeface="黑体" panose="02010609060101010101" pitchFamily="49" charset="-122"/>
                <a:ea typeface="黑体" panose="02010609060101010101" pitchFamily="49" charset="-122"/>
              </a:rPr>
              <a:t>作为对比算法，计算对比最终的</a:t>
            </a:r>
            <a:r>
              <a:rPr lang="zh-CN" altLang="en-US" sz="1400" dirty="0">
                <a:solidFill>
                  <a:srgbClr val="C00000"/>
                </a:solidFill>
                <a:latin typeface="黑体" panose="02010609060101010101" pitchFamily="49" charset="-122"/>
                <a:ea typeface="黑体" panose="02010609060101010101" pitchFamily="49" charset="-122"/>
              </a:rPr>
              <a:t>精配准精度</a:t>
            </a:r>
            <a:r>
              <a:rPr lang="zh-CN" altLang="en-US" sz="1400" dirty="0">
                <a:solidFill>
                  <a:srgbClr val="01779A"/>
                </a:solidFill>
                <a:latin typeface="黑体" panose="02010609060101010101" pitchFamily="49" charset="-122"/>
                <a:ea typeface="黑体" panose="02010609060101010101" pitchFamily="49" charset="-122"/>
              </a:rPr>
              <a:t>。</a:t>
            </a:r>
            <a:endParaRPr lang="en-US" altLang="zh-CN" sz="1400" dirty="0">
              <a:solidFill>
                <a:srgbClr val="01779A"/>
              </a:solidFill>
              <a:latin typeface="黑体" panose="02010609060101010101" pitchFamily="49" charset="-122"/>
              <a:ea typeface="黑体" panose="02010609060101010101" pitchFamily="49" charset="-122"/>
            </a:endParaRPr>
          </a:p>
          <a:p>
            <a:endParaRPr lang="zh-CN" altLang="en-US" sz="1400" dirty="0">
              <a:solidFill>
                <a:srgbClr val="01779A"/>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405212019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a:extLst>
              <a:ext uri="{FF2B5EF4-FFF2-40B4-BE49-F238E27FC236}">
                <a16:creationId xmlns:a16="http://schemas.microsoft.com/office/drawing/2014/main" id="{E600F731-67AF-4054-9E56-2BEECA142B10}"/>
              </a:ext>
            </a:extLst>
          </p:cNvPr>
          <p:cNvCxnSpPr>
            <a:cxnSpLocks/>
          </p:cNvCxnSpPr>
          <p:nvPr/>
        </p:nvCxnSpPr>
        <p:spPr>
          <a:xfrm flipV="1">
            <a:off x="260181" y="1360561"/>
            <a:ext cx="8623637" cy="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文本框 15">
            <a:extLst>
              <a:ext uri="{FF2B5EF4-FFF2-40B4-BE49-F238E27FC236}">
                <a16:creationId xmlns:a16="http://schemas.microsoft.com/office/drawing/2014/main" id="{9E436595-C7E7-44A0-B901-B85D7D2BDC81}"/>
              </a:ext>
            </a:extLst>
          </p:cNvPr>
          <p:cNvSpPr txBox="1"/>
          <p:nvPr/>
        </p:nvSpPr>
        <p:spPr>
          <a:xfrm>
            <a:off x="1955913" y="205367"/>
            <a:ext cx="5233182" cy="1077218"/>
          </a:xfrm>
          <a:prstGeom prst="rect">
            <a:avLst/>
          </a:prstGeom>
          <a:noFill/>
        </p:spPr>
        <p:txBody>
          <a:bodyPr wrap="square" rtlCol="0">
            <a:spAutoFit/>
          </a:bodyPr>
          <a:lstStyle/>
          <a:p>
            <a:pPr algn="ctr"/>
            <a:r>
              <a:rPr lang="en-US" altLang="zh-CN" sz="3200" b="1" dirty="0" smtClean="0">
                <a:solidFill>
                  <a:srgbClr val="01779A"/>
                </a:solidFill>
                <a:latin typeface="黑体" panose="02010609060101010101" pitchFamily="49" charset="-122"/>
                <a:ea typeface="黑体" panose="02010609060101010101" pitchFamily="49" charset="-122"/>
              </a:rPr>
              <a:t>2.4 </a:t>
            </a:r>
            <a:r>
              <a:rPr lang="zh-CN" altLang="en-US" sz="3200" b="1" dirty="0" smtClean="0">
                <a:solidFill>
                  <a:srgbClr val="01779A"/>
                </a:solidFill>
                <a:latin typeface="黑体" panose="02010609060101010101" pitchFamily="49" charset="-122"/>
                <a:ea typeface="黑体" panose="02010609060101010101" pitchFamily="49" charset="-122"/>
              </a:rPr>
              <a:t>基于</a:t>
            </a:r>
            <a:r>
              <a:rPr lang="zh-CN" altLang="en-US" sz="3200" b="1" dirty="0">
                <a:solidFill>
                  <a:srgbClr val="01779A"/>
                </a:solidFill>
                <a:latin typeface="黑体" panose="02010609060101010101" pitchFamily="49" charset="-122"/>
                <a:ea typeface="黑体" panose="02010609060101010101" pitchFamily="49" charset="-122"/>
              </a:rPr>
              <a:t>带权重</a:t>
            </a:r>
            <a:r>
              <a:rPr lang="en-US" altLang="zh-CN" sz="3200" b="1" dirty="0">
                <a:solidFill>
                  <a:srgbClr val="01779A"/>
                </a:solidFill>
                <a:latin typeface="黑体" panose="02010609060101010101" pitchFamily="49" charset="-122"/>
                <a:ea typeface="黑体" panose="02010609060101010101" pitchFamily="49" charset="-122"/>
              </a:rPr>
              <a:t>CPD</a:t>
            </a:r>
            <a:r>
              <a:rPr lang="zh-CN" altLang="en-US" sz="3200" b="1" dirty="0">
                <a:solidFill>
                  <a:srgbClr val="01779A"/>
                </a:solidFill>
                <a:latin typeface="黑体" panose="02010609060101010101" pitchFamily="49" charset="-122"/>
                <a:ea typeface="黑体" panose="02010609060101010101" pitchFamily="49" charset="-122"/>
              </a:rPr>
              <a:t>的精配准方法</a:t>
            </a:r>
          </a:p>
        </p:txBody>
      </p:sp>
      <p:sp>
        <p:nvSpPr>
          <p:cNvPr id="7" name="内容占位符 2">
            <a:extLst>
              <a:ext uri="{FF2B5EF4-FFF2-40B4-BE49-F238E27FC236}">
                <a16:creationId xmlns:a16="http://schemas.microsoft.com/office/drawing/2014/main" id="{F5D83EC4-3D2F-461D-8007-55FE6EE7F53E}"/>
              </a:ext>
            </a:extLst>
          </p:cNvPr>
          <p:cNvSpPr txBox="1">
            <a:spLocks/>
          </p:cNvSpPr>
          <p:nvPr/>
        </p:nvSpPr>
        <p:spPr bwMode="auto">
          <a:xfrm>
            <a:off x="260181" y="1387207"/>
            <a:ext cx="8477250" cy="7387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hlink"/>
              </a:buClr>
              <a:buFont typeface="Wingdings" pitchFamily="2" charset="2"/>
              <a:buChar char="v"/>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itchFamily="2" charset="2"/>
              <a:buChar char="§"/>
              <a:defRPr sz="2800" b="1">
                <a:solidFill>
                  <a:schemeClr val="tx1"/>
                </a:solidFill>
                <a:latin typeface="仿宋_GB2312" pitchFamily="49" charset="-122"/>
                <a:ea typeface="仿宋_GB2312" pitchFamily="49" charset="-122"/>
                <a:cs typeface="仿宋_GB2312"/>
              </a:defRPr>
            </a:lvl2pPr>
            <a:lvl3pPr marL="1143000" indent="-228600" algn="l" rtl="0" eaLnBrk="0" fontAlgn="base" hangingPunct="0">
              <a:spcBef>
                <a:spcPct val="20000"/>
              </a:spcBef>
              <a:spcAft>
                <a:spcPct val="0"/>
              </a:spcAft>
              <a:buClr>
                <a:schemeClr val="tx1"/>
              </a:buClr>
              <a:buChar char="•"/>
              <a:defRPr sz="2400" b="1">
                <a:solidFill>
                  <a:schemeClr val="tx1"/>
                </a:solidFill>
                <a:latin typeface="仿宋_GB2312" pitchFamily="49" charset="-122"/>
                <a:ea typeface="仿宋_GB2312" pitchFamily="49" charset="-122"/>
                <a:cs typeface="仿宋_GB2312"/>
              </a:defRPr>
            </a:lvl3pPr>
            <a:lvl4pPr marL="1600200" indent="-228600" algn="l" rtl="0" eaLnBrk="0" fontAlgn="base" hangingPunct="0">
              <a:spcBef>
                <a:spcPct val="20000"/>
              </a:spcBef>
              <a:spcAft>
                <a:spcPct val="0"/>
              </a:spcAft>
              <a:buChar char="–"/>
              <a:defRPr sz="2000" b="1">
                <a:solidFill>
                  <a:schemeClr val="tx1"/>
                </a:solidFill>
                <a:latin typeface="仿宋_GB2312" pitchFamily="49" charset="-122"/>
                <a:ea typeface="仿宋_GB2312" pitchFamily="49" charset="-122"/>
                <a:cs typeface="仿宋_GB2312"/>
              </a:defRPr>
            </a:lvl4pPr>
            <a:lvl5pPr marL="2057400" indent="-228600" algn="l" rtl="0" eaLnBrk="0" fontAlgn="base" hangingPunct="0">
              <a:spcBef>
                <a:spcPct val="20000"/>
              </a:spcBef>
              <a:spcAft>
                <a:spcPct val="0"/>
              </a:spcAft>
              <a:buChar char="»"/>
              <a:defRPr sz="2000" b="1">
                <a:solidFill>
                  <a:schemeClr val="tx1"/>
                </a:solidFill>
                <a:latin typeface="仿宋_GB2312" pitchFamily="49" charset="-122"/>
                <a:ea typeface="仿宋_GB2312" pitchFamily="49" charset="-122"/>
                <a:cs typeface="仿宋_GB2312"/>
              </a:defRPr>
            </a:lvl5pPr>
            <a:lvl6pPr marL="2514600" indent="-228600" algn="l" rtl="0" eaLnBrk="1" fontAlgn="base" hangingPunct="1">
              <a:spcBef>
                <a:spcPct val="20000"/>
              </a:spcBef>
              <a:spcAft>
                <a:spcPct val="0"/>
              </a:spcAft>
              <a:buChar char="»"/>
              <a:defRPr sz="2000" b="1">
                <a:solidFill>
                  <a:schemeClr val="tx1"/>
                </a:solidFill>
                <a:latin typeface="仿宋_GB2312" pitchFamily="49" charset="-122"/>
                <a:ea typeface="仿宋_GB2312" pitchFamily="49" charset="-122"/>
              </a:defRPr>
            </a:lvl6pPr>
            <a:lvl7pPr marL="2971800" indent="-228600" algn="l" rtl="0" eaLnBrk="1" fontAlgn="base" hangingPunct="1">
              <a:spcBef>
                <a:spcPct val="20000"/>
              </a:spcBef>
              <a:spcAft>
                <a:spcPct val="0"/>
              </a:spcAft>
              <a:buChar char="»"/>
              <a:defRPr sz="2000" b="1">
                <a:solidFill>
                  <a:schemeClr val="tx1"/>
                </a:solidFill>
                <a:latin typeface="仿宋_GB2312" pitchFamily="49" charset="-122"/>
                <a:ea typeface="仿宋_GB2312" pitchFamily="49" charset="-122"/>
              </a:defRPr>
            </a:lvl7pPr>
            <a:lvl8pPr marL="3429000" indent="-228600" algn="l" rtl="0" eaLnBrk="1" fontAlgn="base" hangingPunct="1">
              <a:spcBef>
                <a:spcPct val="20000"/>
              </a:spcBef>
              <a:spcAft>
                <a:spcPct val="0"/>
              </a:spcAft>
              <a:buChar char="»"/>
              <a:defRPr sz="2000" b="1">
                <a:solidFill>
                  <a:schemeClr val="tx1"/>
                </a:solidFill>
                <a:latin typeface="仿宋_GB2312" pitchFamily="49" charset="-122"/>
                <a:ea typeface="仿宋_GB2312" pitchFamily="49" charset="-122"/>
              </a:defRPr>
            </a:lvl8pPr>
            <a:lvl9pPr marL="3886200" indent="-228600" algn="l" rtl="0" eaLnBrk="1" fontAlgn="base" hangingPunct="1">
              <a:spcBef>
                <a:spcPct val="20000"/>
              </a:spcBef>
              <a:spcAft>
                <a:spcPct val="0"/>
              </a:spcAft>
              <a:buChar char="»"/>
              <a:defRPr sz="2000" b="1">
                <a:solidFill>
                  <a:schemeClr val="tx1"/>
                </a:solidFill>
                <a:latin typeface="仿宋_GB2312" pitchFamily="49" charset="-122"/>
                <a:ea typeface="仿宋_GB2312" pitchFamily="49" charset="-122"/>
              </a:defRPr>
            </a:lvl9pPr>
          </a:lstStyle>
          <a:p>
            <a:pPr marL="0" indent="0" algn="just">
              <a:buClr>
                <a:srgbClr val="99CCFF"/>
              </a:buClr>
              <a:buNone/>
            </a:pPr>
            <a:r>
              <a:rPr lang="zh-CN" altLang="en-US" sz="2000" b="1" dirty="0" smtClean="0">
                <a:solidFill>
                  <a:schemeClr val="accent4">
                    <a:lumMod val="75000"/>
                  </a:schemeClr>
                </a:solidFill>
                <a:latin typeface="黑体" panose="02010609060101010101" pitchFamily="49" charset="-122"/>
                <a:ea typeface="黑体" panose="02010609060101010101" pitchFamily="49" charset="-122"/>
              </a:rPr>
              <a:t>实验结果分析：</a:t>
            </a:r>
            <a:endParaRPr lang="en-US" altLang="zh-CN" sz="2000" dirty="0" smtClean="0">
              <a:solidFill>
                <a:srgbClr val="01779A"/>
              </a:solidFill>
              <a:latin typeface="黑体" panose="02010609060101010101" pitchFamily="49" charset="-122"/>
              <a:ea typeface="黑体" panose="02010609060101010101" pitchFamily="49" charset="-122"/>
            </a:endParaRPr>
          </a:p>
          <a:p>
            <a:pPr algn="just">
              <a:buClr>
                <a:srgbClr val="01779A"/>
              </a:buClr>
              <a:buFont typeface="+mj-ea"/>
              <a:buAutoNum type="circleNumDbPlain"/>
            </a:pPr>
            <a:r>
              <a:rPr lang="zh-CN" altLang="en-US" sz="1600" dirty="0" smtClean="0">
                <a:solidFill>
                  <a:srgbClr val="01779A"/>
                </a:solidFill>
                <a:latin typeface="黑体" panose="02010609060101010101" pitchFamily="49" charset="-122"/>
                <a:ea typeface="黑体" panose="02010609060101010101" pitchFamily="49" charset="-122"/>
              </a:rPr>
              <a:t>基于</a:t>
            </a:r>
            <a:r>
              <a:rPr lang="zh-CN" altLang="en-US" sz="1600" dirty="0">
                <a:solidFill>
                  <a:srgbClr val="01779A"/>
                </a:solidFill>
                <a:latin typeface="黑体" panose="02010609060101010101" pitchFamily="49" charset="-122"/>
                <a:ea typeface="黑体" panose="02010609060101010101" pitchFamily="49" charset="-122"/>
              </a:rPr>
              <a:t>粗配准结果的精配准</a:t>
            </a:r>
            <a:r>
              <a:rPr lang="zh-CN" altLang="en-US" sz="1600" dirty="0" smtClean="0">
                <a:solidFill>
                  <a:srgbClr val="01779A"/>
                </a:solidFill>
                <a:latin typeface="黑体" panose="02010609060101010101" pitchFamily="49" charset="-122"/>
                <a:ea typeface="黑体" panose="02010609060101010101" pitchFamily="49" charset="-122"/>
              </a:rPr>
              <a:t>实验</a:t>
            </a:r>
            <a:endParaRPr lang="en-US" altLang="zh-CN" sz="1600" dirty="0" smtClean="0">
              <a:solidFill>
                <a:srgbClr val="01779A"/>
              </a:solidFill>
              <a:latin typeface="黑体" panose="02010609060101010101" pitchFamily="49" charset="-122"/>
              <a:ea typeface="黑体" panose="02010609060101010101" pitchFamily="49" charset="-122"/>
            </a:endParaRPr>
          </a:p>
        </p:txBody>
      </p:sp>
      <p:pic>
        <p:nvPicPr>
          <p:cNvPr id="14" name="图片 13"/>
          <p:cNvPicPr/>
          <p:nvPr/>
        </p:nvPicPr>
        <p:blipFill>
          <a:blip r:embed="rId3"/>
          <a:stretch>
            <a:fillRect/>
          </a:stretch>
        </p:blipFill>
        <p:spPr>
          <a:xfrm>
            <a:off x="616434" y="2125980"/>
            <a:ext cx="4915734" cy="2802022"/>
          </a:xfrm>
          <a:prstGeom prst="rect">
            <a:avLst/>
          </a:prstGeom>
        </p:spPr>
      </p:pic>
      <p:sp>
        <p:nvSpPr>
          <p:cNvPr id="5" name="矩形 4"/>
          <p:cNvSpPr/>
          <p:nvPr/>
        </p:nvSpPr>
        <p:spPr>
          <a:xfrm>
            <a:off x="307227" y="4928002"/>
            <a:ext cx="5534147" cy="461665"/>
          </a:xfrm>
          <a:prstGeom prst="rect">
            <a:avLst/>
          </a:prstGeom>
        </p:spPr>
        <p:txBody>
          <a:bodyPr wrap="square">
            <a:spAutoFit/>
          </a:bodyPr>
          <a:lstStyle/>
          <a:p>
            <a:pPr algn="ctr"/>
            <a:r>
              <a:rPr lang="zh-CN" altLang="en-US" sz="1200" dirty="0">
                <a:latin typeface="黑体" panose="02010609060101010101" pitchFamily="49" charset="-122"/>
                <a:ea typeface="黑体" panose="02010609060101010101" pitchFamily="49" charset="-122"/>
              </a:rPr>
              <a:t>体表点云配准误差图。图中</a:t>
            </a:r>
            <a:r>
              <a:rPr lang="en-US" altLang="zh-CN" sz="1200" dirty="0">
                <a:latin typeface="黑体" panose="02010609060101010101" pitchFamily="49" charset="-122"/>
                <a:ea typeface="黑体" panose="02010609060101010101" pitchFamily="49" charset="-122"/>
              </a:rPr>
              <a:t>3</a:t>
            </a:r>
            <a:r>
              <a:rPr lang="zh-CN" altLang="en-US" sz="1200" dirty="0">
                <a:latin typeface="黑体" panose="02010609060101010101" pitchFamily="49" charset="-122"/>
                <a:ea typeface="黑体" panose="02010609060101010101" pitchFamily="49" charset="-122"/>
              </a:rPr>
              <a:t>行点云分别是序号为</a:t>
            </a:r>
            <a:r>
              <a:rPr lang="en-US" altLang="zh-CN" sz="1200" dirty="0">
                <a:latin typeface="黑体" panose="02010609060101010101" pitchFamily="49" charset="-122"/>
                <a:ea typeface="黑体" panose="02010609060101010101" pitchFamily="49" charset="-122"/>
              </a:rPr>
              <a:t>2</a:t>
            </a:r>
            <a:r>
              <a:rPr lang="zh-CN" altLang="en-US" sz="1200" dirty="0">
                <a:latin typeface="黑体" panose="02010609060101010101" pitchFamily="49" charset="-122"/>
                <a:ea typeface="黑体" panose="02010609060101010101" pitchFamily="49" charset="-122"/>
              </a:rPr>
              <a:t>、</a:t>
            </a:r>
            <a:r>
              <a:rPr lang="en-US" altLang="zh-CN" sz="1200" dirty="0">
                <a:latin typeface="黑体" panose="02010609060101010101" pitchFamily="49" charset="-122"/>
                <a:ea typeface="黑体" panose="02010609060101010101" pitchFamily="49" charset="-122"/>
              </a:rPr>
              <a:t>9</a:t>
            </a:r>
            <a:r>
              <a:rPr lang="zh-CN" altLang="en-US" sz="1200" dirty="0">
                <a:latin typeface="黑体" panose="02010609060101010101" pitchFamily="49" charset="-122"/>
                <a:ea typeface="黑体" panose="02010609060101010101" pitchFamily="49" charset="-122"/>
              </a:rPr>
              <a:t>、</a:t>
            </a:r>
            <a:r>
              <a:rPr lang="en-US" altLang="zh-CN" sz="1200" dirty="0">
                <a:latin typeface="黑体" panose="02010609060101010101" pitchFamily="49" charset="-122"/>
                <a:ea typeface="黑体" panose="02010609060101010101" pitchFamily="49" charset="-122"/>
              </a:rPr>
              <a:t>10</a:t>
            </a:r>
            <a:r>
              <a:rPr lang="zh-CN" altLang="en-US" sz="1200" dirty="0">
                <a:latin typeface="黑体" panose="02010609060101010101" pitchFamily="49" charset="-122"/>
                <a:ea typeface="黑体" panose="02010609060101010101" pitchFamily="49" charset="-122"/>
              </a:rPr>
              <a:t>的患者点云数据；</a:t>
            </a:r>
            <a:r>
              <a:rPr lang="en-US" altLang="zh-CN" sz="1200" dirty="0">
                <a:latin typeface="黑体" panose="02010609060101010101" pitchFamily="49" charset="-122"/>
                <a:ea typeface="黑体" panose="02010609060101010101" pitchFamily="49" charset="-122"/>
              </a:rPr>
              <a:t>4</a:t>
            </a:r>
            <a:r>
              <a:rPr lang="zh-CN" altLang="en-US" sz="1200" dirty="0">
                <a:latin typeface="黑体" panose="02010609060101010101" pitchFamily="49" charset="-122"/>
                <a:ea typeface="黑体" panose="02010609060101010101" pitchFamily="49" charset="-122"/>
              </a:rPr>
              <a:t>列则分别对应</a:t>
            </a:r>
            <a:r>
              <a:rPr lang="en-US" altLang="zh-CN" sz="1200" dirty="0">
                <a:latin typeface="黑体" panose="02010609060101010101" pitchFamily="49" charset="-122"/>
                <a:ea typeface="黑体" panose="02010609060101010101" pitchFamily="49" charset="-122"/>
              </a:rPr>
              <a:t>ICP</a:t>
            </a:r>
            <a:r>
              <a:rPr lang="zh-CN" altLang="en-US" sz="1200" dirty="0">
                <a:latin typeface="黑体" panose="02010609060101010101" pitchFamily="49" charset="-122"/>
                <a:ea typeface="黑体" panose="02010609060101010101" pitchFamily="49" charset="-122"/>
              </a:rPr>
              <a:t>、</a:t>
            </a:r>
            <a:r>
              <a:rPr lang="en-US" altLang="zh-CN" sz="1200" dirty="0">
                <a:latin typeface="黑体" panose="02010609060101010101" pitchFamily="49" charset="-122"/>
                <a:ea typeface="黑体" panose="02010609060101010101" pitchFamily="49" charset="-122"/>
              </a:rPr>
              <a:t>NDT</a:t>
            </a:r>
            <a:r>
              <a:rPr lang="zh-CN" altLang="en-US" sz="1200" dirty="0">
                <a:latin typeface="黑体" panose="02010609060101010101" pitchFamily="49" charset="-122"/>
                <a:ea typeface="黑体" panose="02010609060101010101" pitchFamily="49" charset="-122"/>
              </a:rPr>
              <a:t>、</a:t>
            </a:r>
            <a:r>
              <a:rPr lang="en-US" altLang="zh-CN" sz="1200" dirty="0">
                <a:latin typeface="黑体" panose="02010609060101010101" pitchFamily="49" charset="-122"/>
                <a:ea typeface="黑体" panose="02010609060101010101" pitchFamily="49" charset="-122"/>
              </a:rPr>
              <a:t>GMJR</a:t>
            </a:r>
            <a:r>
              <a:rPr lang="zh-CN" altLang="en-US" sz="1200" dirty="0">
                <a:latin typeface="黑体" panose="02010609060101010101" pitchFamily="49" charset="-122"/>
                <a:ea typeface="黑体" panose="02010609060101010101" pitchFamily="49" charset="-122"/>
              </a:rPr>
              <a:t>、</a:t>
            </a:r>
            <a:r>
              <a:rPr lang="en-US" altLang="zh-CN" sz="1200" dirty="0">
                <a:latin typeface="黑体" panose="02010609060101010101" pitchFamily="49" charset="-122"/>
                <a:ea typeface="黑体" panose="02010609060101010101" pitchFamily="49" charset="-122"/>
              </a:rPr>
              <a:t>Ours</a:t>
            </a:r>
            <a:r>
              <a:rPr lang="zh-CN" altLang="en-US" sz="1200" dirty="0">
                <a:latin typeface="黑体" panose="02010609060101010101" pitchFamily="49" charset="-122"/>
                <a:ea typeface="黑体" panose="02010609060101010101" pitchFamily="49" charset="-122"/>
              </a:rPr>
              <a:t>这</a:t>
            </a:r>
            <a:r>
              <a:rPr lang="en-US" altLang="zh-CN" sz="1200" dirty="0">
                <a:latin typeface="黑体" panose="02010609060101010101" pitchFamily="49" charset="-122"/>
                <a:ea typeface="黑体" panose="02010609060101010101" pitchFamily="49" charset="-122"/>
              </a:rPr>
              <a:t>4</a:t>
            </a:r>
            <a:r>
              <a:rPr lang="zh-CN" altLang="en-US" sz="1200" dirty="0">
                <a:latin typeface="黑体" panose="02010609060101010101" pitchFamily="49" charset="-122"/>
                <a:ea typeface="黑体" panose="02010609060101010101" pitchFamily="49" charset="-122"/>
              </a:rPr>
              <a:t>种精配准方法</a:t>
            </a:r>
            <a:r>
              <a:rPr lang="zh-CN" altLang="en-US" sz="1200" dirty="0" smtClean="0">
                <a:latin typeface="黑体" panose="02010609060101010101" pitchFamily="49" charset="-122"/>
                <a:ea typeface="黑体" panose="02010609060101010101" pitchFamily="49" charset="-122"/>
              </a:rPr>
              <a:t>。</a:t>
            </a:r>
            <a:endParaRPr lang="zh-CN" altLang="en-US" sz="1200" dirty="0">
              <a:latin typeface="黑体" panose="02010609060101010101" pitchFamily="49" charset="-122"/>
              <a:ea typeface="黑体" panose="02010609060101010101" pitchFamily="49" charset="-122"/>
            </a:endParaRPr>
          </a:p>
        </p:txBody>
      </p:sp>
      <p:sp>
        <p:nvSpPr>
          <p:cNvPr id="15" name="矩形 14"/>
          <p:cNvSpPr/>
          <p:nvPr/>
        </p:nvSpPr>
        <p:spPr bwMode="auto">
          <a:xfrm>
            <a:off x="5923828" y="3818818"/>
            <a:ext cx="3040354" cy="1721369"/>
          </a:xfrm>
          <a:prstGeom prst="rect">
            <a:avLst/>
          </a:prstGeom>
          <a:noFill/>
          <a:ln w="28575" cap="flat" cmpd="sng" algn="ctr">
            <a:solidFill>
              <a:srgbClr val="FF0000"/>
            </a:solidFill>
            <a:prstDash val="sysDash"/>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defTabSz="914400" rtl="0" eaLnBrk="1" fontAlgn="ctr" latinLnBrk="0" hangingPunct="1">
              <a:lnSpc>
                <a:spcPct val="100000"/>
              </a:lnSpc>
              <a:spcBef>
                <a:spcPct val="0"/>
              </a:spcBef>
              <a:spcAft>
                <a:spcPct val="0"/>
              </a:spcAft>
              <a:buClrTx/>
              <a:buSzTx/>
              <a:buFontTx/>
              <a:buNone/>
              <a:tabLst/>
            </a:pPr>
            <a:r>
              <a:rPr kumimoji="0" lang="zh-CN" altLang="en-US" sz="1600" b="1" i="0" u="none" strike="noStrike" cap="none" normalizeH="0" baseline="0" dirty="0" smtClean="0">
                <a:ln>
                  <a:noFill/>
                </a:ln>
                <a:solidFill>
                  <a:srgbClr val="C00000"/>
                </a:solidFill>
                <a:effectLst/>
                <a:latin typeface="黑体" panose="02010609060101010101" pitchFamily="49" charset="-122"/>
                <a:ea typeface="黑体" panose="02010609060101010101" pitchFamily="49" charset="-122"/>
              </a:rPr>
              <a:t>结论：</a:t>
            </a:r>
            <a:endParaRPr kumimoji="0" lang="en-US" altLang="zh-CN" sz="1600" b="1" i="0" u="none" strike="noStrike" cap="none" normalizeH="0" baseline="0" dirty="0" smtClean="0">
              <a:ln>
                <a:noFill/>
              </a:ln>
              <a:solidFill>
                <a:srgbClr val="C00000"/>
              </a:solidFill>
              <a:effectLst/>
              <a:latin typeface="黑体" panose="02010609060101010101" pitchFamily="49" charset="-122"/>
              <a:ea typeface="黑体" panose="02010609060101010101" pitchFamily="49" charset="-122"/>
            </a:endParaRPr>
          </a:p>
          <a:p>
            <a:pPr fontAlgn="ctr">
              <a:spcBef>
                <a:spcPct val="0"/>
              </a:spcBef>
              <a:spcAft>
                <a:spcPct val="0"/>
              </a:spcAft>
            </a:pPr>
            <a:r>
              <a:rPr lang="zh-CN" altLang="en-US" sz="1400" dirty="0" smtClean="0">
                <a:solidFill>
                  <a:srgbClr val="307790"/>
                </a:solidFill>
                <a:latin typeface="黑体" panose="02010609060101010101" pitchFamily="49" charset="-122"/>
                <a:ea typeface="黑体" panose="02010609060101010101" pitchFamily="49" charset="-122"/>
              </a:rPr>
              <a:t>精配准上，我们</a:t>
            </a:r>
            <a:r>
              <a:rPr lang="zh-CN" altLang="en-US" sz="1400" dirty="0">
                <a:solidFill>
                  <a:srgbClr val="307790"/>
                </a:solidFill>
                <a:latin typeface="黑体" panose="02010609060101010101" pitchFamily="49" charset="-122"/>
                <a:ea typeface="黑体" panose="02010609060101010101" pitchFamily="49" charset="-122"/>
              </a:rPr>
              <a:t>的</a:t>
            </a:r>
            <a:r>
              <a:rPr lang="zh-CN" altLang="en-US" sz="1400" dirty="0" smtClean="0">
                <a:solidFill>
                  <a:srgbClr val="307790"/>
                </a:solidFill>
                <a:latin typeface="黑体" panose="02010609060101010101" pitchFamily="49" charset="-122"/>
                <a:ea typeface="黑体" panose="02010609060101010101" pitchFamily="49" charset="-122"/>
              </a:rPr>
              <a:t>方法各项误差几乎均是</a:t>
            </a:r>
            <a:r>
              <a:rPr lang="zh-CN" altLang="en-US" sz="1400" dirty="0" smtClean="0">
                <a:solidFill>
                  <a:srgbClr val="C00000"/>
                </a:solidFill>
                <a:latin typeface="黑体" panose="02010609060101010101" pitchFamily="49" charset="-122"/>
                <a:ea typeface="黑体" panose="02010609060101010101" pitchFamily="49" charset="-122"/>
              </a:rPr>
              <a:t>最小</a:t>
            </a:r>
            <a:r>
              <a:rPr lang="zh-CN" altLang="en-US" sz="1400" dirty="0" smtClean="0">
                <a:solidFill>
                  <a:srgbClr val="307790"/>
                </a:solidFill>
                <a:latin typeface="黑体" panose="02010609060101010101" pitchFamily="49" charset="-122"/>
                <a:ea typeface="黑体" panose="02010609060101010101" pitchFamily="49" charset="-122"/>
              </a:rPr>
              <a:t>的。</a:t>
            </a:r>
            <a:endParaRPr lang="en-US" altLang="zh-CN" sz="1400" dirty="0" smtClean="0">
              <a:solidFill>
                <a:srgbClr val="307790"/>
              </a:solidFill>
              <a:latin typeface="黑体" panose="02010609060101010101" pitchFamily="49" charset="-122"/>
              <a:ea typeface="黑体" panose="02010609060101010101" pitchFamily="49" charset="-122"/>
            </a:endParaRPr>
          </a:p>
          <a:p>
            <a:pPr fontAlgn="ctr">
              <a:spcBef>
                <a:spcPct val="0"/>
              </a:spcBef>
              <a:spcAft>
                <a:spcPct val="0"/>
              </a:spcAft>
            </a:pPr>
            <a:r>
              <a:rPr kumimoji="0" lang="zh-CN" altLang="en-US" sz="1400" i="0" u="none" strike="noStrike" cap="none" normalizeH="0" baseline="0" dirty="0" smtClean="0">
                <a:ln>
                  <a:noFill/>
                </a:ln>
                <a:solidFill>
                  <a:srgbClr val="307790"/>
                </a:solidFill>
                <a:effectLst/>
                <a:latin typeface="黑体" panose="02010609060101010101" pitchFamily="49" charset="-122"/>
                <a:ea typeface="黑体" panose="02010609060101010101" pitchFamily="49" charset="-122"/>
              </a:rPr>
              <a:t>因为涉及高斯分布计算，运行速度</a:t>
            </a:r>
            <a:r>
              <a:rPr kumimoji="0" lang="zh-CN" altLang="en-US" sz="1400" i="0" u="none" strike="noStrike" cap="none" normalizeH="0" baseline="0" dirty="0" smtClean="0">
                <a:ln>
                  <a:noFill/>
                </a:ln>
                <a:solidFill>
                  <a:srgbClr val="C00000"/>
                </a:solidFill>
                <a:effectLst/>
                <a:latin typeface="黑体" panose="02010609060101010101" pitchFamily="49" charset="-122"/>
                <a:ea typeface="黑体" panose="02010609060101010101" pitchFamily="49" charset="-122"/>
              </a:rPr>
              <a:t>较慢</a:t>
            </a:r>
            <a:r>
              <a:rPr kumimoji="0" lang="zh-CN" altLang="en-US" sz="1400" i="0" u="none" strike="noStrike" cap="none" normalizeH="0" baseline="0" dirty="0" smtClean="0">
                <a:ln>
                  <a:noFill/>
                </a:ln>
                <a:solidFill>
                  <a:srgbClr val="307790"/>
                </a:solidFill>
                <a:effectLst/>
                <a:latin typeface="黑体" panose="02010609060101010101" pitchFamily="49" charset="-122"/>
                <a:ea typeface="黑体" panose="02010609060101010101" pitchFamily="49" charset="-122"/>
              </a:rPr>
              <a:t>。</a:t>
            </a:r>
            <a:endParaRPr kumimoji="0" lang="en-US" altLang="zh-CN" sz="1400" i="0" u="none" strike="noStrike" cap="none" normalizeH="0" baseline="0" dirty="0" smtClean="0">
              <a:ln>
                <a:noFill/>
              </a:ln>
              <a:solidFill>
                <a:srgbClr val="307790"/>
              </a:solidFill>
              <a:effectLst/>
              <a:latin typeface="黑体" panose="02010609060101010101" pitchFamily="49" charset="-122"/>
              <a:ea typeface="黑体" panose="02010609060101010101" pitchFamily="49" charset="-122"/>
            </a:endParaRPr>
          </a:p>
        </p:txBody>
      </p:sp>
      <p:sp>
        <p:nvSpPr>
          <p:cNvPr id="24" name="内容占位符 2">
            <a:extLst>
              <a:ext uri="{FF2B5EF4-FFF2-40B4-BE49-F238E27FC236}">
                <a16:creationId xmlns:a16="http://schemas.microsoft.com/office/drawing/2014/main" id="{F5D83EC4-3D2F-461D-8007-55FE6EE7F53E}"/>
              </a:ext>
            </a:extLst>
          </p:cNvPr>
          <p:cNvSpPr txBox="1">
            <a:spLocks/>
          </p:cNvSpPr>
          <p:nvPr/>
        </p:nvSpPr>
        <p:spPr bwMode="auto">
          <a:xfrm>
            <a:off x="260181" y="5436424"/>
            <a:ext cx="6234238" cy="3829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hlink"/>
              </a:buClr>
              <a:buFont typeface="Wingdings" pitchFamily="2" charset="2"/>
              <a:buChar char="v"/>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itchFamily="2" charset="2"/>
              <a:buChar char="§"/>
              <a:defRPr sz="2800" b="1">
                <a:solidFill>
                  <a:schemeClr val="tx1"/>
                </a:solidFill>
                <a:latin typeface="仿宋_GB2312" pitchFamily="49" charset="-122"/>
                <a:ea typeface="仿宋_GB2312" pitchFamily="49" charset="-122"/>
                <a:cs typeface="仿宋_GB2312"/>
              </a:defRPr>
            </a:lvl2pPr>
            <a:lvl3pPr marL="1143000" indent="-228600" algn="l" rtl="0" eaLnBrk="0" fontAlgn="base" hangingPunct="0">
              <a:spcBef>
                <a:spcPct val="20000"/>
              </a:spcBef>
              <a:spcAft>
                <a:spcPct val="0"/>
              </a:spcAft>
              <a:buClr>
                <a:schemeClr val="tx1"/>
              </a:buClr>
              <a:buChar char="•"/>
              <a:defRPr sz="2400" b="1">
                <a:solidFill>
                  <a:schemeClr val="tx1"/>
                </a:solidFill>
                <a:latin typeface="仿宋_GB2312" pitchFamily="49" charset="-122"/>
                <a:ea typeface="仿宋_GB2312" pitchFamily="49" charset="-122"/>
                <a:cs typeface="仿宋_GB2312"/>
              </a:defRPr>
            </a:lvl3pPr>
            <a:lvl4pPr marL="1600200" indent="-228600" algn="l" rtl="0" eaLnBrk="0" fontAlgn="base" hangingPunct="0">
              <a:spcBef>
                <a:spcPct val="20000"/>
              </a:spcBef>
              <a:spcAft>
                <a:spcPct val="0"/>
              </a:spcAft>
              <a:buChar char="–"/>
              <a:defRPr sz="2000" b="1">
                <a:solidFill>
                  <a:schemeClr val="tx1"/>
                </a:solidFill>
                <a:latin typeface="仿宋_GB2312" pitchFamily="49" charset="-122"/>
                <a:ea typeface="仿宋_GB2312" pitchFamily="49" charset="-122"/>
                <a:cs typeface="仿宋_GB2312"/>
              </a:defRPr>
            </a:lvl4pPr>
            <a:lvl5pPr marL="2057400" indent="-228600" algn="l" rtl="0" eaLnBrk="0" fontAlgn="base" hangingPunct="0">
              <a:spcBef>
                <a:spcPct val="20000"/>
              </a:spcBef>
              <a:spcAft>
                <a:spcPct val="0"/>
              </a:spcAft>
              <a:buChar char="»"/>
              <a:defRPr sz="2000" b="1">
                <a:solidFill>
                  <a:schemeClr val="tx1"/>
                </a:solidFill>
                <a:latin typeface="仿宋_GB2312" pitchFamily="49" charset="-122"/>
                <a:ea typeface="仿宋_GB2312" pitchFamily="49" charset="-122"/>
                <a:cs typeface="仿宋_GB2312"/>
              </a:defRPr>
            </a:lvl5pPr>
            <a:lvl6pPr marL="2514600" indent="-228600" algn="l" rtl="0" eaLnBrk="1" fontAlgn="base" hangingPunct="1">
              <a:spcBef>
                <a:spcPct val="20000"/>
              </a:spcBef>
              <a:spcAft>
                <a:spcPct val="0"/>
              </a:spcAft>
              <a:buChar char="»"/>
              <a:defRPr sz="2000" b="1">
                <a:solidFill>
                  <a:schemeClr val="tx1"/>
                </a:solidFill>
                <a:latin typeface="仿宋_GB2312" pitchFamily="49" charset="-122"/>
                <a:ea typeface="仿宋_GB2312" pitchFamily="49" charset="-122"/>
              </a:defRPr>
            </a:lvl6pPr>
            <a:lvl7pPr marL="2971800" indent="-228600" algn="l" rtl="0" eaLnBrk="1" fontAlgn="base" hangingPunct="1">
              <a:spcBef>
                <a:spcPct val="20000"/>
              </a:spcBef>
              <a:spcAft>
                <a:spcPct val="0"/>
              </a:spcAft>
              <a:buChar char="»"/>
              <a:defRPr sz="2000" b="1">
                <a:solidFill>
                  <a:schemeClr val="tx1"/>
                </a:solidFill>
                <a:latin typeface="仿宋_GB2312" pitchFamily="49" charset="-122"/>
                <a:ea typeface="仿宋_GB2312" pitchFamily="49" charset="-122"/>
              </a:defRPr>
            </a:lvl7pPr>
            <a:lvl8pPr marL="3429000" indent="-228600" algn="l" rtl="0" eaLnBrk="1" fontAlgn="base" hangingPunct="1">
              <a:spcBef>
                <a:spcPct val="20000"/>
              </a:spcBef>
              <a:spcAft>
                <a:spcPct val="0"/>
              </a:spcAft>
              <a:buChar char="»"/>
              <a:defRPr sz="2000" b="1">
                <a:solidFill>
                  <a:schemeClr val="tx1"/>
                </a:solidFill>
                <a:latin typeface="仿宋_GB2312" pitchFamily="49" charset="-122"/>
                <a:ea typeface="仿宋_GB2312" pitchFamily="49" charset="-122"/>
              </a:defRPr>
            </a:lvl8pPr>
            <a:lvl9pPr marL="3886200" indent="-228600" algn="l" rtl="0" eaLnBrk="1" fontAlgn="base" hangingPunct="1">
              <a:spcBef>
                <a:spcPct val="20000"/>
              </a:spcBef>
              <a:spcAft>
                <a:spcPct val="0"/>
              </a:spcAft>
              <a:buChar char="»"/>
              <a:defRPr sz="2000" b="1">
                <a:solidFill>
                  <a:schemeClr val="tx1"/>
                </a:solidFill>
                <a:latin typeface="仿宋_GB2312" pitchFamily="49" charset="-122"/>
                <a:ea typeface="仿宋_GB2312" pitchFamily="49" charset="-122"/>
              </a:defRPr>
            </a:lvl9pPr>
          </a:lstStyle>
          <a:p>
            <a:pPr marL="0" indent="0" algn="just">
              <a:buClr>
                <a:srgbClr val="01779A"/>
              </a:buClr>
              <a:buNone/>
            </a:pPr>
            <a:r>
              <a:rPr lang="zh-CN" altLang="en-US" sz="1600" b="1" dirty="0" smtClean="0">
                <a:solidFill>
                  <a:srgbClr val="01779A"/>
                </a:solidFill>
                <a:latin typeface="黑体" panose="02010609060101010101" pitchFamily="49" charset="-122"/>
                <a:ea typeface="黑体" panose="02010609060101010101" pitchFamily="49" charset="-122"/>
              </a:rPr>
              <a:t>算法运行时间：</a:t>
            </a:r>
            <a:endParaRPr lang="en-US" altLang="zh-CN" sz="1600" b="1" dirty="0" smtClean="0">
              <a:solidFill>
                <a:srgbClr val="01779A"/>
              </a:solidFill>
              <a:latin typeface="黑体" panose="02010609060101010101" pitchFamily="49" charset="-122"/>
              <a:ea typeface="黑体" panose="02010609060101010101" pitchFamily="49" charset="-122"/>
            </a:endParaRPr>
          </a:p>
        </p:txBody>
      </p:sp>
      <p:graphicFrame>
        <p:nvGraphicFramePr>
          <p:cNvPr id="25" name="表格 24"/>
          <p:cNvGraphicFramePr>
            <a:graphicFrameLocks noGrp="1"/>
          </p:cNvGraphicFramePr>
          <p:nvPr>
            <p:extLst>
              <p:ext uri="{D42A27DB-BD31-4B8C-83A1-F6EECF244321}">
                <p14:modId xmlns:p14="http://schemas.microsoft.com/office/powerpoint/2010/main" val="2034333503"/>
              </p:ext>
            </p:extLst>
          </p:nvPr>
        </p:nvGraphicFramePr>
        <p:xfrm>
          <a:off x="950419" y="5944857"/>
          <a:ext cx="3960000" cy="741680"/>
        </p:xfrm>
        <a:graphic>
          <a:graphicData uri="http://schemas.openxmlformats.org/drawingml/2006/table">
            <a:tbl>
              <a:tblPr firstRow="1" bandRow="1">
                <a:tableStyleId>{5940675A-B579-460E-94D1-54222C63F5DA}</a:tableStyleId>
              </a:tblPr>
              <a:tblGrid>
                <a:gridCol w="792000">
                  <a:extLst>
                    <a:ext uri="{9D8B030D-6E8A-4147-A177-3AD203B41FA5}">
                      <a16:colId xmlns:a16="http://schemas.microsoft.com/office/drawing/2014/main" val="3555546719"/>
                    </a:ext>
                  </a:extLst>
                </a:gridCol>
                <a:gridCol w="792000">
                  <a:extLst>
                    <a:ext uri="{9D8B030D-6E8A-4147-A177-3AD203B41FA5}">
                      <a16:colId xmlns:a16="http://schemas.microsoft.com/office/drawing/2014/main" val="1466873544"/>
                    </a:ext>
                  </a:extLst>
                </a:gridCol>
                <a:gridCol w="792000">
                  <a:extLst>
                    <a:ext uri="{9D8B030D-6E8A-4147-A177-3AD203B41FA5}">
                      <a16:colId xmlns:a16="http://schemas.microsoft.com/office/drawing/2014/main" val="558667685"/>
                    </a:ext>
                  </a:extLst>
                </a:gridCol>
                <a:gridCol w="792000">
                  <a:extLst>
                    <a:ext uri="{9D8B030D-6E8A-4147-A177-3AD203B41FA5}">
                      <a16:colId xmlns:a16="http://schemas.microsoft.com/office/drawing/2014/main" val="175168518"/>
                    </a:ext>
                  </a:extLst>
                </a:gridCol>
                <a:gridCol w="792000">
                  <a:extLst>
                    <a:ext uri="{9D8B030D-6E8A-4147-A177-3AD203B41FA5}">
                      <a16:colId xmlns:a16="http://schemas.microsoft.com/office/drawing/2014/main" val="3506071479"/>
                    </a:ext>
                  </a:extLst>
                </a:gridCol>
              </a:tblGrid>
              <a:tr h="370840">
                <a:tc>
                  <a:txBody>
                    <a:bodyPr/>
                    <a:lstStyle/>
                    <a:p>
                      <a:pPr algn="ctr"/>
                      <a:r>
                        <a:rPr lang="zh-CN" altLang="en-US" dirty="0" smtClean="0">
                          <a:latin typeface="黑体" panose="02010609060101010101" pitchFamily="49" charset="-122"/>
                          <a:ea typeface="黑体" panose="02010609060101010101" pitchFamily="49" charset="-122"/>
                        </a:rPr>
                        <a:t>算法</a:t>
                      </a:r>
                      <a:endParaRPr lang="zh-CN" altLang="en-US" dirty="0">
                        <a:latin typeface="黑体" panose="02010609060101010101" pitchFamily="49" charset="-122"/>
                        <a:ea typeface="黑体" panose="02010609060101010101" pitchFamily="49" charset="-122"/>
                      </a:endParaRPr>
                    </a:p>
                  </a:txBody>
                  <a:tcPr anchor="ctr">
                    <a:lnL w="12700"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28575" cap="flat" cmpd="sng" algn="ctr">
                      <a:noFill/>
                      <a:prstDash val="solid"/>
                      <a:round/>
                      <a:headEnd type="none" w="med" len="med"/>
                      <a:tailEnd type="none" w="med" len="med"/>
                    </a:lnTlToBr>
                    <a:lnBlToTr w="12700" cmpd="sng">
                      <a:noFill/>
                      <a:prstDash val="solid"/>
                    </a:lnBlToTr>
                  </a:tcPr>
                </a:tc>
                <a:tc>
                  <a:txBody>
                    <a:bodyPr/>
                    <a:lstStyle/>
                    <a:p>
                      <a:pPr algn="ctr"/>
                      <a:r>
                        <a:rPr lang="en-US" altLang="zh-CN" dirty="0" smtClean="0">
                          <a:latin typeface="Times New Roman" panose="02020603050405020304" pitchFamily="18" charset="0"/>
                          <a:ea typeface="黑体" panose="02010609060101010101" pitchFamily="49" charset="-122"/>
                          <a:cs typeface="Times New Roman" panose="02020603050405020304" pitchFamily="18" charset="0"/>
                        </a:rPr>
                        <a:t>ICP</a:t>
                      </a:r>
                      <a:endParaRPr lang="zh-CN" altLang="en-US" dirty="0">
                        <a:latin typeface="Times New Roman" panose="02020603050405020304" pitchFamily="18" charset="0"/>
                        <a:ea typeface="黑体" panose="02010609060101010101" pitchFamily="49" charset="-122"/>
                        <a:cs typeface="Times New Roman" panose="02020603050405020304" pitchFamily="18" charset="0"/>
                      </a:endParaRPr>
                    </a:p>
                  </a:txBody>
                  <a:tcPr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28575" cap="flat" cmpd="sng" algn="ctr">
                      <a:noFill/>
                      <a:prstDash val="solid"/>
                      <a:round/>
                      <a:headEnd type="none" w="med" len="med"/>
                      <a:tailEnd type="none" w="med" len="med"/>
                    </a:lnTlToBr>
                    <a:lnBlToTr w="12700" cmpd="sng">
                      <a:noFill/>
                      <a:prstDash val="solid"/>
                    </a:lnBlToTr>
                  </a:tcPr>
                </a:tc>
                <a:tc>
                  <a:txBody>
                    <a:bodyPr/>
                    <a:lstStyle/>
                    <a:p>
                      <a:pPr algn="ctr"/>
                      <a:r>
                        <a:rPr lang="en-US" altLang="zh-CN" dirty="0" smtClean="0">
                          <a:latin typeface="Times New Roman" panose="02020603050405020304" pitchFamily="18" charset="0"/>
                          <a:ea typeface="黑体" panose="02010609060101010101" pitchFamily="49" charset="-122"/>
                          <a:cs typeface="Times New Roman" panose="02020603050405020304" pitchFamily="18" charset="0"/>
                        </a:rPr>
                        <a:t>NDT</a:t>
                      </a:r>
                      <a:endParaRPr lang="zh-CN" altLang="en-US" dirty="0">
                        <a:latin typeface="Times New Roman" panose="02020603050405020304" pitchFamily="18" charset="0"/>
                        <a:ea typeface="黑体" panose="02010609060101010101" pitchFamily="49" charset="-122"/>
                        <a:cs typeface="Times New Roman" panose="02020603050405020304" pitchFamily="18" charset="0"/>
                      </a:endParaRPr>
                    </a:p>
                  </a:txBody>
                  <a:tcPr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28575" cap="flat" cmpd="sng" algn="ctr">
                      <a:noFill/>
                      <a:prstDash val="solid"/>
                      <a:round/>
                      <a:headEnd type="none" w="med" len="med"/>
                      <a:tailEnd type="none" w="med" len="med"/>
                    </a:lnTlToBr>
                    <a:lnBlToTr w="12700" cmpd="sng">
                      <a:noFill/>
                      <a:prstDash val="solid"/>
                    </a:lnBlToTr>
                  </a:tcPr>
                </a:tc>
                <a:tc>
                  <a:txBody>
                    <a:bodyPr/>
                    <a:lstStyle/>
                    <a:p>
                      <a:pPr algn="ctr"/>
                      <a:r>
                        <a:rPr lang="en-US" altLang="zh-CN" dirty="0" smtClean="0">
                          <a:latin typeface="Times New Roman" panose="02020603050405020304" pitchFamily="18" charset="0"/>
                          <a:ea typeface="黑体" panose="02010609060101010101" pitchFamily="49" charset="-122"/>
                          <a:cs typeface="Times New Roman" panose="02020603050405020304" pitchFamily="18" charset="0"/>
                        </a:rPr>
                        <a:t>GMJR</a:t>
                      </a:r>
                      <a:endParaRPr lang="zh-CN" altLang="en-US" dirty="0">
                        <a:latin typeface="Times New Roman" panose="02020603050405020304" pitchFamily="18" charset="0"/>
                        <a:ea typeface="黑体" panose="02010609060101010101" pitchFamily="49" charset="-122"/>
                        <a:cs typeface="Times New Roman" panose="02020603050405020304" pitchFamily="18" charset="0"/>
                      </a:endParaRPr>
                    </a:p>
                  </a:txBody>
                  <a:tcPr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28575" cap="flat" cmpd="sng" algn="ctr">
                      <a:noFill/>
                      <a:prstDash val="solid"/>
                      <a:round/>
                      <a:headEnd type="none" w="med" len="med"/>
                      <a:tailEnd type="none" w="med" len="med"/>
                    </a:lnTlToBr>
                    <a:lnBlToTr w="12700" cmpd="sng">
                      <a:noFill/>
                      <a:prstDash val="solid"/>
                    </a:lnBlToTr>
                  </a:tcPr>
                </a:tc>
                <a:tc>
                  <a:txBody>
                    <a:bodyPr/>
                    <a:lstStyle/>
                    <a:p>
                      <a:pPr algn="ctr"/>
                      <a:r>
                        <a:rPr lang="en-US" altLang="zh-CN" dirty="0" smtClean="0">
                          <a:latin typeface="Times New Roman" panose="02020603050405020304" pitchFamily="18" charset="0"/>
                          <a:ea typeface="黑体" panose="02010609060101010101" pitchFamily="49" charset="-122"/>
                          <a:cs typeface="Times New Roman" panose="02020603050405020304" pitchFamily="18" charset="0"/>
                        </a:rPr>
                        <a:t>Ours</a:t>
                      </a:r>
                      <a:endParaRPr lang="zh-CN" altLang="en-US" dirty="0">
                        <a:latin typeface="Times New Roman" panose="02020603050405020304" pitchFamily="18" charset="0"/>
                        <a:ea typeface="黑体" panose="02010609060101010101" pitchFamily="49" charset="-122"/>
                        <a:cs typeface="Times New Roman" panose="02020603050405020304" pitchFamily="18" charset="0"/>
                      </a:endParaRPr>
                    </a:p>
                  </a:txBody>
                  <a:tcPr anchor="ctr">
                    <a:lnL w="28575"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28575" cap="flat" cmpd="sng" algn="ctr">
                      <a:noFill/>
                      <a:prstDash val="solid"/>
                      <a:round/>
                      <a:headEnd type="none" w="med" len="med"/>
                      <a:tailEnd type="none" w="med" len="med"/>
                    </a:lnTlToBr>
                    <a:lnBlToTr w="12700" cmpd="sng">
                      <a:noFill/>
                      <a:prstDash val="solid"/>
                    </a:lnBlToTr>
                  </a:tcPr>
                </a:tc>
                <a:extLst>
                  <a:ext uri="{0D108BD9-81ED-4DB2-BD59-A6C34878D82A}">
                    <a16:rowId xmlns:a16="http://schemas.microsoft.com/office/drawing/2014/main" val="1805295140"/>
                  </a:ext>
                </a:extLst>
              </a:tr>
              <a:tr h="370840">
                <a:tc>
                  <a:txBody>
                    <a:bodyPr/>
                    <a:lstStyle/>
                    <a:p>
                      <a:pPr algn="ctr"/>
                      <a:r>
                        <a:rPr lang="zh-CN" altLang="en-US" dirty="0" smtClean="0">
                          <a:latin typeface="黑体" panose="02010609060101010101" pitchFamily="49" charset="-122"/>
                          <a:ea typeface="黑体" panose="02010609060101010101" pitchFamily="49" charset="-122"/>
                        </a:rPr>
                        <a:t>时间</a:t>
                      </a:r>
                      <a:r>
                        <a:rPr lang="en-US" altLang="zh-CN" dirty="0" smtClean="0">
                          <a:latin typeface="黑体" panose="02010609060101010101" pitchFamily="49" charset="-122"/>
                          <a:ea typeface="黑体" panose="02010609060101010101" pitchFamily="49" charset="-122"/>
                        </a:rPr>
                        <a:t>/s</a:t>
                      </a:r>
                      <a:endParaRPr lang="zh-CN" altLang="en-US" dirty="0">
                        <a:latin typeface="黑体" panose="02010609060101010101" pitchFamily="49" charset="-122"/>
                        <a:ea typeface="黑体" panose="02010609060101010101" pitchFamily="49" charset="-122"/>
                      </a:endParaRPr>
                    </a:p>
                  </a:txBody>
                  <a:tcPr anchor="ctr">
                    <a:lnL w="12700" cap="flat" cmpd="sng" algn="ctr">
                      <a:noFill/>
                      <a:prstDash val="solid"/>
                      <a:round/>
                      <a:headEnd type="none" w="med" len="med"/>
                      <a:tailEnd type="none" w="med" len="med"/>
                    </a:lnL>
                    <a:lnR w="28575"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28575" cap="flat" cmpd="sng" algn="ctr">
                      <a:noFill/>
                      <a:prstDash val="solid"/>
                      <a:round/>
                      <a:headEnd type="none" w="med" len="med"/>
                      <a:tailEnd type="none" w="med" len="med"/>
                    </a:lnTlToBr>
                    <a:lnBlToTr w="12700" cmpd="sng">
                      <a:noFill/>
                      <a:prstDash val="solid"/>
                    </a:lnBlToTr>
                  </a:tcPr>
                </a:tc>
                <a:tc>
                  <a:txBody>
                    <a:bodyPr/>
                    <a:lstStyle/>
                    <a:p>
                      <a:pPr marL="0" algn="ctr" defTabSz="685800" rtl="0" eaLnBrk="1" latinLnBrk="0" hangingPunct="1"/>
                      <a:r>
                        <a:rPr lang="en-US" altLang="zh-CN" sz="1350" kern="1200" dirty="0" smtClean="0">
                          <a:solidFill>
                            <a:schemeClr val="tx1"/>
                          </a:solidFill>
                          <a:latin typeface="Times New Roman" panose="02020603050405020304" pitchFamily="18" charset="0"/>
                          <a:ea typeface="黑体" panose="02010609060101010101" pitchFamily="49" charset="-122"/>
                          <a:cs typeface="Times New Roman" panose="02020603050405020304" pitchFamily="18" charset="0"/>
                        </a:rPr>
                        <a:t>34.33</a:t>
                      </a:r>
                      <a:endParaRPr lang="zh-CN" altLang="en-US" sz="1350" kern="12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28575" cap="flat" cmpd="sng" algn="ctr">
                      <a:noFill/>
                      <a:prstDash val="solid"/>
                      <a:round/>
                      <a:headEnd type="none" w="med" len="med"/>
                      <a:tailEnd type="none" w="med" len="med"/>
                    </a:lnTlToBr>
                    <a:lnBlToTr w="12700" cmpd="sng">
                      <a:noFill/>
                      <a:prstDash val="solid"/>
                    </a:lnBlToTr>
                  </a:tcPr>
                </a:tc>
                <a:tc>
                  <a:txBody>
                    <a:bodyPr/>
                    <a:lstStyle/>
                    <a:p>
                      <a:pPr marL="0" algn="ctr" defTabSz="685800" rtl="0" eaLnBrk="1" latinLnBrk="0" hangingPunct="1"/>
                      <a:r>
                        <a:rPr lang="en-US" altLang="zh-CN" sz="1350" kern="1200" dirty="0" smtClean="0">
                          <a:solidFill>
                            <a:schemeClr val="tx1"/>
                          </a:solidFill>
                          <a:latin typeface="Times New Roman" panose="02020603050405020304" pitchFamily="18" charset="0"/>
                          <a:ea typeface="黑体" panose="02010609060101010101" pitchFamily="49" charset="-122"/>
                          <a:cs typeface="Times New Roman" panose="02020603050405020304" pitchFamily="18" charset="0"/>
                        </a:rPr>
                        <a:t>92.49</a:t>
                      </a:r>
                      <a:endParaRPr lang="zh-CN" altLang="en-US" sz="1350" kern="12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28575" cap="flat" cmpd="sng" algn="ctr">
                      <a:noFill/>
                      <a:prstDash val="solid"/>
                      <a:round/>
                      <a:headEnd type="none" w="med" len="med"/>
                      <a:tailEnd type="none" w="med" len="med"/>
                    </a:lnTlToBr>
                    <a:lnBlToTr w="12700" cmpd="sng">
                      <a:noFill/>
                      <a:prstDash val="solid"/>
                    </a:lnBlToTr>
                  </a:tcPr>
                </a:tc>
                <a:tc>
                  <a:txBody>
                    <a:bodyPr/>
                    <a:lstStyle/>
                    <a:p>
                      <a:pPr marL="0" algn="ctr" defTabSz="685800" rtl="0" eaLnBrk="1" latinLnBrk="0" hangingPunct="1"/>
                      <a:r>
                        <a:rPr lang="en-US" altLang="zh-CN" sz="1350" kern="1200" dirty="0" smtClean="0">
                          <a:solidFill>
                            <a:schemeClr val="tx1"/>
                          </a:solidFill>
                          <a:latin typeface="Times New Roman" panose="02020603050405020304" pitchFamily="18" charset="0"/>
                          <a:ea typeface="黑体" panose="02010609060101010101" pitchFamily="49" charset="-122"/>
                          <a:cs typeface="Times New Roman" panose="02020603050405020304" pitchFamily="18" charset="0"/>
                        </a:rPr>
                        <a:t>973.4</a:t>
                      </a:r>
                      <a:endParaRPr lang="zh-CN" altLang="en-US" sz="1350" kern="12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28575" cap="flat" cmpd="sng" algn="ctr">
                      <a:noFill/>
                      <a:prstDash val="solid"/>
                      <a:round/>
                      <a:headEnd type="none" w="med" len="med"/>
                      <a:tailEnd type="none" w="med" len="med"/>
                    </a:lnTlToBr>
                    <a:lnBlToTr w="12700" cmpd="sng">
                      <a:noFill/>
                      <a:prstDash val="solid"/>
                    </a:lnBlToTr>
                  </a:tcPr>
                </a:tc>
                <a:tc>
                  <a:txBody>
                    <a:bodyPr/>
                    <a:lstStyle/>
                    <a:p>
                      <a:pPr marL="0" algn="ctr" defTabSz="685800" rtl="0" eaLnBrk="1" latinLnBrk="0" hangingPunct="1"/>
                      <a:r>
                        <a:rPr lang="en-US" altLang="zh-CN" sz="1350" kern="1200" dirty="0" smtClean="0">
                          <a:solidFill>
                            <a:schemeClr val="tx1"/>
                          </a:solidFill>
                          <a:latin typeface="Times New Roman" panose="02020603050405020304" pitchFamily="18" charset="0"/>
                          <a:ea typeface="黑体" panose="02010609060101010101" pitchFamily="49" charset="-122"/>
                          <a:cs typeface="Times New Roman" panose="02020603050405020304" pitchFamily="18" charset="0"/>
                        </a:rPr>
                        <a:t>836.2</a:t>
                      </a:r>
                      <a:endParaRPr lang="zh-CN" altLang="en-US" sz="1350" kern="12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anchor="ctr">
                    <a:lnL w="28575"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28575" cap="flat" cmpd="sng" algn="ctr">
                      <a:noFill/>
                      <a:prstDash val="solid"/>
                      <a:round/>
                      <a:headEnd type="none" w="med" len="med"/>
                      <a:tailEnd type="none" w="med" len="med"/>
                    </a:lnTlToBr>
                    <a:lnBlToTr w="12700" cmpd="sng">
                      <a:noFill/>
                      <a:prstDash val="solid"/>
                    </a:lnBlToTr>
                  </a:tcPr>
                </a:tc>
                <a:extLst>
                  <a:ext uri="{0D108BD9-81ED-4DB2-BD59-A6C34878D82A}">
                    <a16:rowId xmlns:a16="http://schemas.microsoft.com/office/drawing/2014/main" val="140921681"/>
                  </a:ext>
                </a:extLst>
              </a:tr>
            </a:tbl>
          </a:graphicData>
        </a:graphic>
      </p:graphicFrame>
    </p:spTree>
    <p:extLst>
      <p:ext uri="{BB962C8B-B14F-4D97-AF65-F5344CB8AC3E}">
        <p14:creationId xmlns:p14="http://schemas.microsoft.com/office/powerpoint/2010/main" val="261529626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a:extLst>
              <a:ext uri="{FF2B5EF4-FFF2-40B4-BE49-F238E27FC236}">
                <a16:creationId xmlns:a16="http://schemas.microsoft.com/office/drawing/2014/main" id="{E600F731-67AF-4054-9E56-2BEECA142B10}"/>
              </a:ext>
            </a:extLst>
          </p:cNvPr>
          <p:cNvCxnSpPr>
            <a:cxnSpLocks/>
          </p:cNvCxnSpPr>
          <p:nvPr/>
        </p:nvCxnSpPr>
        <p:spPr>
          <a:xfrm flipV="1">
            <a:off x="260181" y="1360561"/>
            <a:ext cx="8623637" cy="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文本框 15">
            <a:extLst>
              <a:ext uri="{FF2B5EF4-FFF2-40B4-BE49-F238E27FC236}">
                <a16:creationId xmlns:a16="http://schemas.microsoft.com/office/drawing/2014/main" id="{9E436595-C7E7-44A0-B901-B85D7D2BDC81}"/>
              </a:ext>
            </a:extLst>
          </p:cNvPr>
          <p:cNvSpPr txBox="1"/>
          <p:nvPr/>
        </p:nvSpPr>
        <p:spPr>
          <a:xfrm>
            <a:off x="1955913" y="205367"/>
            <a:ext cx="5233182" cy="1077218"/>
          </a:xfrm>
          <a:prstGeom prst="rect">
            <a:avLst/>
          </a:prstGeom>
          <a:noFill/>
        </p:spPr>
        <p:txBody>
          <a:bodyPr wrap="square" rtlCol="0">
            <a:spAutoFit/>
          </a:bodyPr>
          <a:lstStyle/>
          <a:p>
            <a:pPr algn="ctr"/>
            <a:r>
              <a:rPr lang="en-US" altLang="zh-CN" sz="3200" b="1" dirty="0" smtClean="0">
                <a:solidFill>
                  <a:srgbClr val="01779A"/>
                </a:solidFill>
                <a:latin typeface="黑体" panose="02010609060101010101" pitchFamily="49" charset="-122"/>
                <a:ea typeface="黑体" panose="02010609060101010101" pitchFamily="49" charset="-122"/>
              </a:rPr>
              <a:t>2.4 </a:t>
            </a:r>
            <a:r>
              <a:rPr lang="zh-CN" altLang="en-US" sz="3200" b="1" dirty="0" smtClean="0">
                <a:solidFill>
                  <a:srgbClr val="01779A"/>
                </a:solidFill>
                <a:latin typeface="黑体" panose="02010609060101010101" pitchFamily="49" charset="-122"/>
                <a:ea typeface="黑体" panose="02010609060101010101" pitchFamily="49" charset="-122"/>
              </a:rPr>
              <a:t>基于</a:t>
            </a:r>
            <a:r>
              <a:rPr lang="zh-CN" altLang="en-US" sz="3200" b="1" dirty="0">
                <a:solidFill>
                  <a:srgbClr val="01779A"/>
                </a:solidFill>
                <a:latin typeface="黑体" panose="02010609060101010101" pitchFamily="49" charset="-122"/>
                <a:ea typeface="黑体" panose="02010609060101010101" pitchFamily="49" charset="-122"/>
              </a:rPr>
              <a:t>带权重</a:t>
            </a:r>
            <a:r>
              <a:rPr lang="en-US" altLang="zh-CN" sz="3200" b="1" dirty="0">
                <a:solidFill>
                  <a:srgbClr val="01779A"/>
                </a:solidFill>
                <a:latin typeface="黑体" panose="02010609060101010101" pitchFamily="49" charset="-122"/>
                <a:ea typeface="黑体" panose="02010609060101010101" pitchFamily="49" charset="-122"/>
              </a:rPr>
              <a:t>CPD</a:t>
            </a:r>
            <a:r>
              <a:rPr lang="zh-CN" altLang="en-US" sz="3200" b="1" dirty="0">
                <a:solidFill>
                  <a:srgbClr val="01779A"/>
                </a:solidFill>
                <a:latin typeface="黑体" panose="02010609060101010101" pitchFamily="49" charset="-122"/>
                <a:ea typeface="黑体" panose="02010609060101010101" pitchFamily="49" charset="-122"/>
              </a:rPr>
              <a:t>的精配准方法</a:t>
            </a:r>
          </a:p>
        </p:txBody>
      </p:sp>
      <p:sp>
        <p:nvSpPr>
          <p:cNvPr id="7" name="内容占位符 2">
            <a:extLst>
              <a:ext uri="{FF2B5EF4-FFF2-40B4-BE49-F238E27FC236}">
                <a16:creationId xmlns:a16="http://schemas.microsoft.com/office/drawing/2014/main" id="{F5D83EC4-3D2F-461D-8007-55FE6EE7F53E}"/>
              </a:ext>
            </a:extLst>
          </p:cNvPr>
          <p:cNvSpPr txBox="1">
            <a:spLocks/>
          </p:cNvSpPr>
          <p:nvPr/>
        </p:nvSpPr>
        <p:spPr bwMode="auto">
          <a:xfrm>
            <a:off x="260181" y="1387207"/>
            <a:ext cx="8477250" cy="7387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hlink"/>
              </a:buClr>
              <a:buFont typeface="Wingdings" pitchFamily="2" charset="2"/>
              <a:buChar char="v"/>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itchFamily="2" charset="2"/>
              <a:buChar char="§"/>
              <a:defRPr sz="2800" b="1">
                <a:solidFill>
                  <a:schemeClr val="tx1"/>
                </a:solidFill>
                <a:latin typeface="仿宋_GB2312" pitchFamily="49" charset="-122"/>
                <a:ea typeface="仿宋_GB2312" pitchFamily="49" charset="-122"/>
                <a:cs typeface="仿宋_GB2312"/>
              </a:defRPr>
            </a:lvl2pPr>
            <a:lvl3pPr marL="1143000" indent="-228600" algn="l" rtl="0" eaLnBrk="0" fontAlgn="base" hangingPunct="0">
              <a:spcBef>
                <a:spcPct val="20000"/>
              </a:spcBef>
              <a:spcAft>
                <a:spcPct val="0"/>
              </a:spcAft>
              <a:buClr>
                <a:schemeClr val="tx1"/>
              </a:buClr>
              <a:buChar char="•"/>
              <a:defRPr sz="2400" b="1">
                <a:solidFill>
                  <a:schemeClr val="tx1"/>
                </a:solidFill>
                <a:latin typeface="仿宋_GB2312" pitchFamily="49" charset="-122"/>
                <a:ea typeface="仿宋_GB2312" pitchFamily="49" charset="-122"/>
                <a:cs typeface="仿宋_GB2312"/>
              </a:defRPr>
            </a:lvl3pPr>
            <a:lvl4pPr marL="1600200" indent="-228600" algn="l" rtl="0" eaLnBrk="0" fontAlgn="base" hangingPunct="0">
              <a:spcBef>
                <a:spcPct val="20000"/>
              </a:spcBef>
              <a:spcAft>
                <a:spcPct val="0"/>
              </a:spcAft>
              <a:buChar char="–"/>
              <a:defRPr sz="2000" b="1">
                <a:solidFill>
                  <a:schemeClr val="tx1"/>
                </a:solidFill>
                <a:latin typeface="仿宋_GB2312" pitchFamily="49" charset="-122"/>
                <a:ea typeface="仿宋_GB2312" pitchFamily="49" charset="-122"/>
                <a:cs typeface="仿宋_GB2312"/>
              </a:defRPr>
            </a:lvl4pPr>
            <a:lvl5pPr marL="2057400" indent="-228600" algn="l" rtl="0" eaLnBrk="0" fontAlgn="base" hangingPunct="0">
              <a:spcBef>
                <a:spcPct val="20000"/>
              </a:spcBef>
              <a:spcAft>
                <a:spcPct val="0"/>
              </a:spcAft>
              <a:buChar char="»"/>
              <a:defRPr sz="2000" b="1">
                <a:solidFill>
                  <a:schemeClr val="tx1"/>
                </a:solidFill>
                <a:latin typeface="仿宋_GB2312" pitchFamily="49" charset="-122"/>
                <a:ea typeface="仿宋_GB2312" pitchFamily="49" charset="-122"/>
                <a:cs typeface="仿宋_GB2312"/>
              </a:defRPr>
            </a:lvl5pPr>
            <a:lvl6pPr marL="2514600" indent="-228600" algn="l" rtl="0" eaLnBrk="1" fontAlgn="base" hangingPunct="1">
              <a:spcBef>
                <a:spcPct val="20000"/>
              </a:spcBef>
              <a:spcAft>
                <a:spcPct val="0"/>
              </a:spcAft>
              <a:buChar char="»"/>
              <a:defRPr sz="2000" b="1">
                <a:solidFill>
                  <a:schemeClr val="tx1"/>
                </a:solidFill>
                <a:latin typeface="仿宋_GB2312" pitchFamily="49" charset="-122"/>
                <a:ea typeface="仿宋_GB2312" pitchFamily="49" charset="-122"/>
              </a:defRPr>
            </a:lvl6pPr>
            <a:lvl7pPr marL="2971800" indent="-228600" algn="l" rtl="0" eaLnBrk="1" fontAlgn="base" hangingPunct="1">
              <a:spcBef>
                <a:spcPct val="20000"/>
              </a:spcBef>
              <a:spcAft>
                <a:spcPct val="0"/>
              </a:spcAft>
              <a:buChar char="»"/>
              <a:defRPr sz="2000" b="1">
                <a:solidFill>
                  <a:schemeClr val="tx1"/>
                </a:solidFill>
                <a:latin typeface="仿宋_GB2312" pitchFamily="49" charset="-122"/>
                <a:ea typeface="仿宋_GB2312" pitchFamily="49" charset="-122"/>
              </a:defRPr>
            </a:lvl7pPr>
            <a:lvl8pPr marL="3429000" indent="-228600" algn="l" rtl="0" eaLnBrk="1" fontAlgn="base" hangingPunct="1">
              <a:spcBef>
                <a:spcPct val="20000"/>
              </a:spcBef>
              <a:spcAft>
                <a:spcPct val="0"/>
              </a:spcAft>
              <a:buChar char="»"/>
              <a:defRPr sz="2000" b="1">
                <a:solidFill>
                  <a:schemeClr val="tx1"/>
                </a:solidFill>
                <a:latin typeface="仿宋_GB2312" pitchFamily="49" charset="-122"/>
                <a:ea typeface="仿宋_GB2312" pitchFamily="49" charset="-122"/>
              </a:defRPr>
            </a:lvl8pPr>
            <a:lvl9pPr marL="3886200" indent="-228600" algn="l" rtl="0" eaLnBrk="1" fontAlgn="base" hangingPunct="1">
              <a:spcBef>
                <a:spcPct val="20000"/>
              </a:spcBef>
              <a:spcAft>
                <a:spcPct val="0"/>
              </a:spcAft>
              <a:buChar char="»"/>
              <a:defRPr sz="2000" b="1">
                <a:solidFill>
                  <a:schemeClr val="tx1"/>
                </a:solidFill>
                <a:latin typeface="仿宋_GB2312" pitchFamily="49" charset="-122"/>
                <a:ea typeface="仿宋_GB2312" pitchFamily="49" charset="-122"/>
              </a:defRPr>
            </a:lvl9pPr>
          </a:lstStyle>
          <a:p>
            <a:pPr marL="0" indent="0" algn="just">
              <a:buClr>
                <a:srgbClr val="99CCFF"/>
              </a:buClr>
              <a:buNone/>
            </a:pPr>
            <a:r>
              <a:rPr lang="zh-CN" altLang="en-US" sz="2000" b="1" dirty="0" smtClean="0">
                <a:solidFill>
                  <a:schemeClr val="accent4">
                    <a:lumMod val="75000"/>
                  </a:schemeClr>
                </a:solidFill>
                <a:latin typeface="黑体" panose="02010609060101010101" pitchFamily="49" charset="-122"/>
                <a:ea typeface="黑体" panose="02010609060101010101" pitchFamily="49" charset="-122"/>
              </a:rPr>
              <a:t>实验结果分析：</a:t>
            </a:r>
            <a:endParaRPr lang="en-US" altLang="zh-CN" sz="2000" dirty="0" smtClean="0">
              <a:solidFill>
                <a:srgbClr val="01779A"/>
              </a:solidFill>
              <a:latin typeface="黑体" panose="02010609060101010101" pitchFamily="49" charset="-122"/>
              <a:ea typeface="黑体" panose="02010609060101010101" pitchFamily="49" charset="-122"/>
            </a:endParaRPr>
          </a:p>
          <a:p>
            <a:pPr algn="just">
              <a:buClr>
                <a:srgbClr val="01779A"/>
              </a:buClr>
              <a:buFont typeface="+mj-ea"/>
              <a:buAutoNum type="circleNumDbPlain"/>
            </a:pPr>
            <a:r>
              <a:rPr lang="zh-CN" altLang="en-US" sz="1600" dirty="0" smtClean="0">
                <a:solidFill>
                  <a:srgbClr val="01779A"/>
                </a:solidFill>
                <a:latin typeface="黑体" panose="02010609060101010101" pitchFamily="49" charset="-122"/>
                <a:ea typeface="黑体" panose="02010609060101010101" pitchFamily="49" charset="-122"/>
              </a:rPr>
              <a:t>随机</a:t>
            </a:r>
            <a:r>
              <a:rPr lang="zh-CN" altLang="en-US" sz="1600" dirty="0">
                <a:solidFill>
                  <a:srgbClr val="01779A"/>
                </a:solidFill>
                <a:latin typeface="黑体" panose="02010609060101010101" pitchFamily="49" charset="-122"/>
                <a:ea typeface="黑体" panose="02010609060101010101" pitchFamily="49" charset="-122"/>
              </a:rPr>
              <a:t>旋转平移变换后的精配准实验</a:t>
            </a:r>
            <a:endParaRPr lang="en-US" altLang="zh-CN" sz="1600" dirty="0" smtClean="0">
              <a:solidFill>
                <a:srgbClr val="01779A"/>
              </a:solidFill>
              <a:latin typeface="黑体" panose="02010609060101010101" pitchFamily="49" charset="-122"/>
              <a:ea typeface="黑体" panose="02010609060101010101" pitchFamily="49" charset="-122"/>
            </a:endParaRPr>
          </a:p>
        </p:txBody>
      </p:sp>
      <p:sp>
        <p:nvSpPr>
          <p:cNvPr id="9" name="矩形 8"/>
          <p:cNvSpPr/>
          <p:nvPr/>
        </p:nvSpPr>
        <p:spPr>
          <a:xfrm>
            <a:off x="590587" y="2034540"/>
            <a:ext cx="7444740" cy="969496"/>
          </a:xfrm>
          <a:prstGeom prst="rect">
            <a:avLst/>
          </a:prstGeom>
        </p:spPr>
        <p:txBody>
          <a:bodyPr wrap="square">
            <a:spAutoFit/>
          </a:bodyPr>
          <a:lstStyle/>
          <a:p>
            <a:pPr marL="342900" lvl="0" indent="-342900" algn="just">
              <a:lnSpc>
                <a:spcPct val="150000"/>
              </a:lnSpc>
              <a:spcAft>
                <a:spcPts val="0"/>
              </a:spcAft>
              <a:buFont typeface="+mj-ea"/>
              <a:buAutoNum type="circleNumDbPlain"/>
            </a:pPr>
            <a:r>
              <a:rPr lang="en-US" altLang="zh-CN" sz="1200" dirty="0" smtClean="0">
                <a:solidFill>
                  <a:srgbClr val="C00000"/>
                </a:solidFill>
                <a:latin typeface="黑体" panose="02010609060101010101" pitchFamily="49" charset="-122"/>
                <a:ea typeface="黑体" panose="02010609060101010101" pitchFamily="49" charset="-122"/>
              </a:rPr>
              <a:t>RMSE_C</a:t>
            </a:r>
            <a:r>
              <a:rPr lang="zh-CN" altLang="en-US" sz="1200" dirty="0" smtClean="0">
                <a:solidFill>
                  <a:srgbClr val="C00000"/>
                </a:solidFill>
                <a:latin typeface="黑体" panose="02010609060101010101" pitchFamily="49" charset="-122"/>
                <a:ea typeface="黑体" panose="02010609060101010101" pitchFamily="49" charset="-122"/>
              </a:rPr>
              <a:t>：</a:t>
            </a:r>
            <a:r>
              <a:rPr lang="zh-CN" altLang="en-US" sz="1200" dirty="0" smtClean="0">
                <a:solidFill>
                  <a:srgbClr val="01779A"/>
                </a:solidFill>
                <a:latin typeface="黑体" panose="02010609060101010101" pitchFamily="49" charset="-122"/>
                <a:ea typeface="黑体" panose="02010609060101010101" pitchFamily="49" charset="-122"/>
              </a:rPr>
              <a:t>所有</a:t>
            </a:r>
            <a:r>
              <a:rPr lang="zh-CN" altLang="en-US" sz="1200" dirty="0">
                <a:solidFill>
                  <a:srgbClr val="01779A"/>
                </a:solidFill>
                <a:latin typeface="黑体" panose="02010609060101010101" pitchFamily="49" charset="-122"/>
                <a:ea typeface="黑体" panose="02010609060101010101" pitchFamily="49" charset="-122"/>
              </a:rPr>
              <a:t>收敛情况下的平均</a:t>
            </a:r>
            <a:r>
              <a:rPr lang="en-US" altLang="zh-CN" sz="1200" dirty="0" smtClean="0">
                <a:solidFill>
                  <a:srgbClr val="01779A"/>
                </a:solidFill>
                <a:latin typeface="黑体" panose="02010609060101010101" pitchFamily="49" charset="-122"/>
                <a:ea typeface="黑体" panose="02010609060101010101" pitchFamily="49" charset="-122"/>
              </a:rPr>
              <a:t>RMSE</a:t>
            </a:r>
          </a:p>
          <a:p>
            <a:pPr marL="342900" lvl="0" indent="-342900" algn="just">
              <a:lnSpc>
                <a:spcPct val="150000"/>
              </a:lnSpc>
              <a:spcAft>
                <a:spcPts val="0"/>
              </a:spcAft>
              <a:buFont typeface="+mj-ea"/>
              <a:buAutoNum type="circleNumDbPlain"/>
            </a:pPr>
            <a:r>
              <a:rPr lang="en-US" altLang="zh-CN" sz="1200" dirty="0" err="1" smtClean="0">
                <a:solidFill>
                  <a:srgbClr val="C00000"/>
                </a:solidFill>
                <a:latin typeface="黑体" panose="02010609060101010101" pitchFamily="49" charset="-122"/>
                <a:ea typeface="黑体" panose="02010609060101010101" pitchFamily="49" charset="-122"/>
              </a:rPr>
              <a:t>C_rat</a:t>
            </a:r>
            <a:r>
              <a:rPr lang="zh-CN" altLang="en-US" sz="1200" dirty="0" smtClean="0">
                <a:solidFill>
                  <a:srgbClr val="C00000"/>
                </a:solidFill>
                <a:latin typeface="黑体" panose="02010609060101010101" pitchFamily="49" charset="-122"/>
                <a:ea typeface="黑体" panose="02010609060101010101" pitchFamily="49" charset="-122"/>
              </a:rPr>
              <a:t>：</a:t>
            </a:r>
            <a:r>
              <a:rPr lang="zh-CN" altLang="en-US" sz="1200" dirty="0" smtClean="0">
                <a:solidFill>
                  <a:srgbClr val="01779A"/>
                </a:solidFill>
                <a:latin typeface="黑体" panose="02010609060101010101" pitchFamily="49" charset="-122"/>
                <a:ea typeface="黑体" panose="02010609060101010101" pitchFamily="49" charset="-122"/>
              </a:rPr>
              <a:t>收敛</a:t>
            </a:r>
            <a:r>
              <a:rPr lang="zh-CN" altLang="en-US" sz="1200" dirty="0">
                <a:solidFill>
                  <a:srgbClr val="01779A"/>
                </a:solidFill>
                <a:latin typeface="黑体" panose="02010609060101010101" pitchFamily="49" charset="-122"/>
                <a:ea typeface="黑体" panose="02010609060101010101" pitchFamily="49" charset="-122"/>
              </a:rPr>
              <a:t>情况的所占的</a:t>
            </a:r>
            <a:r>
              <a:rPr lang="zh-CN" altLang="en-US" sz="1200" dirty="0" smtClean="0">
                <a:solidFill>
                  <a:srgbClr val="01779A"/>
                </a:solidFill>
                <a:latin typeface="黑体" panose="02010609060101010101" pitchFamily="49" charset="-122"/>
                <a:ea typeface="黑体" panose="02010609060101010101" pitchFamily="49" charset="-122"/>
              </a:rPr>
              <a:t>比例</a:t>
            </a:r>
            <a:endParaRPr lang="en-US" altLang="zh-CN" sz="1200" dirty="0">
              <a:solidFill>
                <a:srgbClr val="01779A"/>
              </a:solidFill>
              <a:latin typeface="黑体" panose="02010609060101010101" pitchFamily="49" charset="-122"/>
              <a:ea typeface="黑体" panose="02010609060101010101" pitchFamily="49" charset="-122"/>
            </a:endParaRPr>
          </a:p>
          <a:p>
            <a:pPr lvl="0" algn="just">
              <a:lnSpc>
                <a:spcPct val="150000"/>
              </a:lnSpc>
              <a:spcAft>
                <a:spcPts val="0"/>
              </a:spcAft>
            </a:pPr>
            <a:endParaRPr lang="en-US" altLang="zh-CN" sz="1400" dirty="0" smtClean="0">
              <a:solidFill>
                <a:srgbClr val="01779A"/>
              </a:solidFill>
              <a:latin typeface="黑体" panose="02010609060101010101" pitchFamily="49" charset="-122"/>
              <a:ea typeface="黑体" panose="02010609060101010101" pitchFamily="49" charset="-122"/>
            </a:endParaRPr>
          </a:p>
        </p:txBody>
      </p:sp>
      <p:graphicFrame>
        <p:nvGraphicFramePr>
          <p:cNvPr id="5" name="表格 4"/>
          <p:cNvGraphicFramePr>
            <a:graphicFrameLocks noGrp="1"/>
          </p:cNvGraphicFramePr>
          <p:nvPr>
            <p:extLst>
              <p:ext uri="{D42A27DB-BD31-4B8C-83A1-F6EECF244321}">
                <p14:modId xmlns:p14="http://schemas.microsoft.com/office/powerpoint/2010/main" val="942963515"/>
              </p:ext>
            </p:extLst>
          </p:nvPr>
        </p:nvGraphicFramePr>
        <p:xfrm>
          <a:off x="203736" y="3205320"/>
          <a:ext cx="5483709" cy="3337560"/>
        </p:xfrm>
        <a:graphic>
          <a:graphicData uri="http://schemas.openxmlformats.org/drawingml/2006/table">
            <a:tbl>
              <a:tblPr firstRow="1" firstCol="1" bandRow="1"/>
              <a:tblGrid>
                <a:gridCol w="498519">
                  <a:extLst>
                    <a:ext uri="{9D8B030D-6E8A-4147-A177-3AD203B41FA5}">
                      <a16:colId xmlns:a16="http://schemas.microsoft.com/office/drawing/2014/main" val="1384979977"/>
                    </a:ext>
                  </a:extLst>
                </a:gridCol>
                <a:gridCol w="498519">
                  <a:extLst>
                    <a:ext uri="{9D8B030D-6E8A-4147-A177-3AD203B41FA5}">
                      <a16:colId xmlns:a16="http://schemas.microsoft.com/office/drawing/2014/main" val="2095008081"/>
                    </a:ext>
                  </a:extLst>
                </a:gridCol>
                <a:gridCol w="498519">
                  <a:extLst>
                    <a:ext uri="{9D8B030D-6E8A-4147-A177-3AD203B41FA5}">
                      <a16:colId xmlns:a16="http://schemas.microsoft.com/office/drawing/2014/main" val="1429842017"/>
                    </a:ext>
                  </a:extLst>
                </a:gridCol>
                <a:gridCol w="498519">
                  <a:extLst>
                    <a:ext uri="{9D8B030D-6E8A-4147-A177-3AD203B41FA5}">
                      <a16:colId xmlns:a16="http://schemas.microsoft.com/office/drawing/2014/main" val="1158834617"/>
                    </a:ext>
                  </a:extLst>
                </a:gridCol>
                <a:gridCol w="498519">
                  <a:extLst>
                    <a:ext uri="{9D8B030D-6E8A-4147-A177-3AD203B41FA5}">
                      <a16:colId xmlns:a16="http://schemas.microsoft.com/office/drawing/2014/main" val="174676053"/>
                    </a:ext>
                  </a:extLst>
                </a:gridCol>
                <a:gridCol w="498519">
                  <a:extLst>
                    <a:ext uri="{9D8B030D-6E8A-4147-A177-3AD203B41FA5}">
                      <a16:colId xmlns:a16="http://schemas.microsoft.com/office/drawing/2014/main" val="1087115562"/>
                    </a:ext>
                  </a:extLst>
                </a:gridCol>
                <a:gridCol w="498519">
                  <a:extLst>
                    <a:ext uri="{9D8B030D-6E8A-4147-A177-3AD203B41FA5}">
                      <a16:colId xmlns:a16="http://schemas.microsoft.com/office/drawing/2014/main" val="2823780795"/>
                    </a:ext>
                  </a:extLst>
                </a:gridCol>
                <a:gridCol w="498519">
                  <a:extLst>
                    <a:ext uri="{9D8B030D-6E8A-4147-A177-3AD203B41FA5}">
                      <a16:colId xmlns:a16="http://schemas.microsoft.com/office/drawing/2014/main" val="913398160"/>
                    </a:ext>
                  </a:extLst>
                </a:gridCol>
                <a:gridCol w="498519">
                  <a:extLst>
                    <a:ext uri="{9D8B030D-6E8A-4147-A177-3AD203B41FA5}">
                      <a16:colId xmlns:a16="http://schemas.microsoft.com/office/drawing/2014/main" val="2453918090"/>
                    </a:ext>
                  </a:extLst>
                </a:gridCol>
                <a:gridCol w="498519">
                  <a:extLst>
                    <a:ext uri="{9D8B030D-6E8A-4147-A177-3AD203B41FA5}">
                      <a16:colId xmlns:a16="http://schemas.microsoft.com/office/drawing/2014/main" val="829902825"/>
                    </a:ext>
                  </a:extLst>
                </a:gridCol>
                <a:gridCol w="498519">
                  <a:extLst>
                    <a:ext uri="{9D8B030D-6E8A-4147-A177-3AD203B41FA5}">
                      <a16:colId xmlns:a16="http://schemas.microsoft.com/office/drawing/2014/main" val="2378336925"/>
                    </a:ext>
                  </a:extLst>
                </a:gridCol>
              </a:tblGrid>
              <a:tr h="262890">
                <a:tc gridSpan="2">
                  <a:txBody>
                    <a:bodyPr/>
                    <a:lstStyle/>
                    <a:p>
                      <a:pPr algn="ctr">
                        <a:lnSpc>
                          <a:spcPct val="150000"/>
                        </a:lnSpc>
                        <a:spcAft>
                          <a:spcPts val="0"/>
                        </a:spcAft>
                      </a:pPr>
                      <a:r>
                        <a:rPr lang="zh-CN" sz="1000" b="1" kern="100">
                          <a:effectLst/>
                          <a:latin typeface="Times New Roman" panose="02020603050405020304" pitchFamily="18" charset="0"/>
                          <a:ea typeface="宋体" panose="02010600030101010101" pitchFamily="2" charset="-122"/>
                          <a:cs typeface="Times New Roman" panose="02020603050405020304" pitchFamily="18" charset="0"/>
                        </a:rPr>
                        <a:t>旋转角度</a:t>
                      </a:r>
                      <a:r>
                        <a:rPr lang="en-US" sz="1050" b="1" kern="100">
                          <a:effectLst/>
                          <a:latin typeface="Times New Roman" panose="02020603050405020304" pitchFamily="18" charset="0"/>
                          <a:ea typeface="宋体" panose="02010600030101010101" pitchFamily="2" charset="-122"/>
                          <a:cs typeface="Times New Roman" panose="02020603050405020304" pitchFamily="18" charset="0"/>
                        </a:rPr>
                        <a:t> </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a:noFill/>
                    </a:lnL>
                    <a:lnR w="12700" cap="flat" cmpd="sng" algn="ctr">
                      <a:solidFill>
                        <a:srgbClr val="000000"/>
                      </a:solidFill>
                      <a:prstDash val="solid"/>
                      <a:round/>
                      <a:headEnd type="none" w="med" len="med"/>
                      <a:tailEnd type="none" w="med" len="med"/>
                    </a:lnR>
                    <a:lnT w="57150" cap="flat" cmpd="dbl"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gridSpan="3">
                  <a:txBody>
                    <a:bodyPr/>
                    <a:lstStyle/>
                    <a:p>
                      <a:pPr algn="ctr">
                        <a:lnSpc>
                          <a:spcPct val="150000"/>
                        </a:lnSpc>
                        <a:spcAft>
                          <a:spcPts val="0"/>
                        </a:spcAft>
                      </a:pPr>
                      <a:r>
                        <a:rPr lang="en-US" altLang="zh-CN" sz="1200" kern="100" dirty="0" smtClean="0">
                          <a:effectLst/>
                          <a:latin typeface="Times New Roman" panose="02020603050405020304" pitchFamily="18" charset="0"/>
                          <a:ea typeface="宋体" panose="02010600030101010101" pitchFamily="2" charset="-122"/>
                          <a:cs typeface="Times New Roman" panose="02020603050405020304" pitchFamily="18" charset="0"/>
                        </a:rPr>
                        <a:t>0</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57150" cap="flat" cmpd="dbl"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gridSpan="3">
                  <a:txBody>
                    <a:bodyPr/>
                    <a:lstStyle/>
                    <a:p>
                      <a:pPr algn="ctr">
                        <a:lnSpc>
                          <a:spcPct val="150000"/>
                        </a:lnSpc>
                        <a:spcAft>
                          <a:spcPts val="0"/>
                        </a:spcAft>
                      </a:pPr>
                      <a:r>
                        <a:rPr lang="en-US" altLang="zh-CN" sz="1200" kern="100" dirty="0" smtClean="0">
                          <a:effectLst/>
                          <a:latin typeface="Times New Roman" panose="02020603050405020304" pitchFamily="18" charset="0"/>
                          <a:ea typeface="宋体" panose="02010600030101010101" pitchFamily="2" charset="-122"/>
                          <a:cs typeface="Times New Roman" panose="02020603050405020304" pitchFamily="18" charset="0"/>
                        </a:rPr>
                        <a:t>pi/6</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57150" cap="flat" cmpd="dbl"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gridSpan="3">
                  <a:txBody>
                    <a:bodyPr/>
                    <a:lstStyle/>
                    <a:p>
                      <a:pPr algn="ctr">
                        <a:lnSpc>
                          <a:spcPct val="150000"/>
                        </a:lnSpc>
                        <a:spcAft>
                          <a:spcPts val="0"/>
                        </a:spcAft>
                      </a:pPr>
                      <a:r>
                        <a:rPr lang="en-US" altLang="zh-CN" sz="1200" kern="100" dirty="0" smtClean="0">
                          <a:effectLst/>
                          <a:latin typeface="Times New Roman" panose="02020603050405020304" pitchFamily="18" charset="0"/>
                          <a:ea typeface="宋体" panose="02010600030101010101" pitchFamily="2" charset="-122"/>
                          <a:cs typeface="Times New Roman" panose="02020603050405020304" pitchFamily="18" charset="0"/>
                        </a:rPr>
                        <a:t>pi/3</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a:noFill/>
                    </a:lnR>
                    <a:lnT w="57150" cap="flat" cmpd="dbl"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972534169"/>
                  </a:ext>
                </a:extLst>
              </a:tr>
              <a:tr h="262890">
                <a:tc>
                  <a:txBody>
                    <a:bodyPr/>
                    <a:lstStyle/>
                    <a:p>
                      <a:pPr algn="ctr">
                        <a:lnSpc>
                          <a:spcPct val="150000"/>
                        </a:lnSpc>
                        <a:spcAft>
                          <a:spcPts val="0"/>
                        </a:spcAft>
                      </a:pPr>
                      <a:r>
                        <a:rPr lang="zh-CN" sz="1000" b="1" kern="100">
                          <a:effectLst/>
                          <a:latin typeface="Times New Roman" panose="02020603050405020304" pitchFamily="18" charset="0"/>
                          <a:ea typeface="宋体" panose="02010600030101010101" pitchFamily="2" charset="-122"/>
                          <a:cs typeface="Times New Roman" panose="02020603050405020304" pitchFamily="18" charset="0"/>
                        </a:rPr>
                        <a:t>长度</a:t>
                      </a:r>
                      <a:r>
                        <a:rPr lang="en-US" sz="1200" kern="100">
                          <a:effectLst/>
                          <a:latin typeface="Times New Roman" panose="02020603050405020304" pitchFamily="18" charset="0"/>
                          <a:ea typeface="宋体" panose="02010600030101010101" pitchFamily="2" charset="-122"/>
                          <a:cs typeface="Times New Roman" panose="02020603050405020304" pitchFamily="18" charset="0"/>
                        </a:rPr>
                        <a:t> </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1000" b="1" kern="100">
                          <a:effectLst/>
                          <a:latin typeface="Times New Roman" panose="02020603050405020304" pitchFamily="18" charset="0"/>
                          <a:ea typeface="宋体" panose="02010600030101010101" pitchFamily="2" charset="-122"/>
                          <a:cs typeface="Times New Roman" panose="02020603050405020304" pitchFamily="18" charset="0"/>
                        </a:rPr>
                        <a:t>方法</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700" b="1" kern="100">
                          <a:effectLst/>
                          <a:latin typeface="Times New Roman" panose="02020603050405020304" pitchFamily="18" charset="0"/>
                          <a:ea typeface="宋体" panose="02010600030101010101" pitchFamily="2" charset="-122"/>
                          <a:cs typeface="Times New Roman" panose="02020603050405020304" pitchFamily="18" charset="0"/>
                        </a:rPr>
                        <a:t>RMSE_C</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700" b="1" kern="100">
                          <a:effectLst/>
                          <a:latin typeface="Times New Roman" panose="02020603050405020304" pitchFamily="18" charset="0"/>
                          <a:ea typeface="宋体" panose="02010600030101010101" pitchFamily="2" charset="-122"/>
                          <a:cs typeface="Times New Roman" panose="02020603050405020304" pitchFamily="18" charset="0"/>
                        </a:rPr>
                        <a:t>RMSE_D</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1000" b="1" kern="100">
                          <a:effectLst/>
                          <a:latin typeface="Times New Roman" panose="02020603050405020304" pitchFamily="18" charset="0"/>
                          <a:ea typeface="宋体" panose="02010600030101010101" pitchFamily="2" charset="-122"/>
                          <a:cs typeface="Times New Roman" panose="02020603050405020304" pitchFamily="18" charset="0"/>
                        </a:rPr>
                        <a:t>C_rat</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700" b="1" kern="100">
                          <a:effectLst/>
                          <a:latin typeface="Times New Roman" panose="02020603050405020304" pitchFamily="18" charset="0"/>
                          <a:ea typeface="宋体" panose="02010600030101010101" pitchFamily="2" charset="-122"/>
                          <a:cs typeface="Times New Roman" panose="02020603050405020304" pitchFamily="18" charset="0"/>
                        </a:rPr>
                        <a:t>RMSE_C</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700" b="1" kern="100">
                          <a:effectLst/>
                          <a:latin typeface="Times New Roman" panose="02020603050405020304" pitchFamily="18" charset="0"/>
                          <a:ea typeface="宋体" panose="02010600030101010101" pitchFamily="2" charset="-122"/>
                          <a:cs typeface="Times New Roman" panose="02020603050405020304" pitchFamily="18" charset="0"/>
                        </a:rPr>
                        <a:t>RMSE_D</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1000" b="1" kern="100">
                          <a:effectLst/>
                          <a:latin typeface="Times New Roman" panose="02020603050405020304" pitchFamily="18" charset="0"/>
                          <a:ea typeface="宋体" panose="02010600030101010101" pitchFamily="2" charset="-122"/>
                          <a:cs typeface="Times New Roman" panose="02020603050405020304" pitchFamily="18" charset="0"/>
                        </a:rPr>
                        <a:t>C_rat</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700" b="1" kern="100">
                          <a:effectLst/>
                          <a:latin typeface="Times New Roman" panose="02020603050405020304" pitchFamily="18" charset="0"/>
                          <a:ea typeface="宋体" panose="02010600030101010101" pitchFamily="2" charset="-122"/>
                          <a:cs typeface="Times New Roman" panose="02020603050405020304" pitchFamily="18" charset="0"/>
                        </a:rPr>
                        <a:t>RMSE_C</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700" b="1" kern="100">
                          <a:effectLst/>
                          <a:latin typeface="Times New Roman" panose="02020603050405020304" pitchFamily="18" charset="0"/>
                          <a:ea typeface="宋体" panose="02010600030101010101" pitchFamily="2" charset="-122"/>
                          <a:cs typeface="Times New Roman" panose="02020603050405020304" pitchFamily="18" charset="0"/>
                        </a:rPr>
                        <a:t>RMSE_D</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1000" b="1" kern="100">
                          <a:effectLst/>
                          <a:latin typeface="Times New Roman" panose="02020603050405020304" pitchFamily="18" charset="0"/>
                          <a:ea typeface="宋体" panose="02010600030101010101" pitchFamily="2" charset="-122"/>
                          <a:cs typeface="Times New Roman" panose="02020603050405020304" pitchFamily="18" charset="0"/>
                        </a:rPr>
                        <a:t>C_rat</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07233513"/>
                  </a:ext>
                </a:extLst>
              </a:tr>
              <a:tr h="219075">
                <a:tc rowSpan="4">
                  <a:txBody>
                    <a:bodyPr/>
                    <a:lstStyle/>
                    <a:p>
                      <a:pPr algn="ctr">
                        <a:lnSpc>
                          <a:spcPct val="150000"/>
                        </a:lnSpc>
                        <a:spcAft>
                          <a:spcPts val="0"/>
                        </a:spcAft>
                      </a:pPr>
                      <a:r>
                        <a:rPr lang="en-US" sz="1000" b="1" i="1" kern="100">
                          <a:effectLst/>
                          <a:latin typeface="Times New Roman" panose="02020603050405020304" pitchFamily="18" charset="0"/>
                          <a:ea typeface="宋体" panose="02010600030101010101" pitchFamily="2" charset="-122"/>
                          <a:cs typeface="Times New Roman" panose="02020603050405020304" pitchFamily="18" charset="0"/>
                        </a:rPr>
                        <a:t>0</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1000" b="1" i="1" kern="100">
                          <a:effectLst/>
                          <a:latin typeface="Times New Roman" panose="02020603050405020304" pitchFamily="18" charset="0"/>
                          <a:ea typeface="宋体" panose="02010600030101010101" pitchFamily="2" charset="-122"/>
                          <a:cs typeface="Times New Roman" panose="02020603050405020304" pitchFamily="18" charset="0"/>
                        </a:rPr>
                        <a:t>NDT</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a:noFill/>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a:noFill/>
                    </a:lnB>
                  </a:tcPr>
                </a:tc>
                <a:tc>
                  <a:txBody>
                    <a:bodyPr/>
                    <a:lstStyle/>
                    <a:p>
                      <a:pPr algn="ctr">
                        <a:lnSpc>
                          <a:spcPct val="150000"/>
                        </a:lnSpc>
                        <a:spcAft>
                          <a:spcPts val="0"/>
                        </a:spcAft>
                      </a:pPr>
                      <a:r>
                        <a:rPr lang="en-US" sz="1000" kern="100">
                          <a:effectLst/>
                          <a:latin typeface="Times New Roman" panose="02020603050405020304" pitchFamily="18" charset="0"/>
                          <a:ea typeface="宋体" panose="02010600030101010101" pitchFamily="2" charset="-122"/>
                          <a:cs typeface="Times New Roman" panose="02020603050405020304" pitchFamily="18" charset="0"/>
                        </a:rPr>
                        <a:t>—</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a:noFill/>
                    </a:lnR>
                    <a:lnT w="19050" cap="flat" cmpd="sng" algn="ctr">
                      <a:solidFill>
                        <a:srgbClr val="000000"/>
                      </a:solidFill>
                      <a:prstDash val="solid"/>
                      <a:round/>
                      <a:headEnd type="none" w="med" len="med"/>
                      <a:tailEnd type="none" w="med" len="med"/>
                    </a:lnT>
                    <a:lnB>
                      <a:noFill/>
                    </a:lnB>
                  </a:tcPr>
                </a:tc>
                <a:tc>
                  <a:txBody>
                    <a:bodyPr/>
                    <a:lstStyle/>
                    <a:p>
                      <a:pPr algn="ctr">
                        <a:lnSpc>
                          <a:spcPct val="150000"/>
                        </a:lnSpc>
                        <a:spcAft>
                          <a:spcPts val="0"/>
                        </a:spcAft>
                      </a:pPr>
                      <a:r>
                        <a:rPr lang="en-US" sz="1000" kern="100">
                          <a:effectLst/>
                          <a:latin typeface="Times New Roman" panose="02020603050405020304" pitchFamily="18" charset="0"/>
                          <a:ea typeface="宋体" panose="02010600030101010101" pitchFamily="2" charset="-122"/>
                          <a:cs typeface="Times New Roman" panose="02020603050405020304" pitchFamily="18" charset="0"/>
                        </a:rPr>
                        <a:t>—</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a:noFill/>
                    </a:lnB>
                  </a:tcPr>
                </a:tc>
                <a:tc>
                  <a:txBody>
                    <a:bodyPr/>
                    <a:lstStyle/>
                    <a:p>
                      <a:pPr algn="ctr">
                        <a:lnSpc>
                          <a:spcPct val="150000"/>
                        </a:lnSpc>
                        <a:spcAft>
                          <a:spcPts val="0"/>
                        </a:spcAft>
                      </a:pPr>
                      <a:r>
                        <a:rPr lang="en-US" sz="1000" kern="100">
                          <a:effectLst/>
                          <a:latin typeface="Times New Roman" panose="02020603050405020304" pitchFamily="18" charset="0"/>
                          <a:ea typeface="宋体" panose="02010600030101010101" pitchFamily="2" charset="-122"/>
                          <a:cs typeface="Times New Roman" panose="02020603050405020304" pitchFamily="18" charset="0"/>
                        </a:rPr>
                        <a:t>—</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a:noFill/>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a:noFill/>
                    </a:lnB>
                  </a:tcPr>
                </a:tc>
                <a:tc>
                  <a:txBody>
                    <a:bodyPr/>
                    <a:lstStyle/>
                    <a:p>
                      <a:pPr algn="ctr">
                        <a:lnSpc>
                          <a:spcPct val="150000"/>
                        </a:lnSpc>
                        <a:spcAft>
                          <a:spcPts val="0"/>
                        </a:spcAft>
                      </a:pPr>
                      <a:r>
                        <a:rPr lang="en-US" sz="1000" kern="100">
                          <a:effectLst/>
                          <a:latin typeface="Times New Roman" panose="02020603050405020304" pitchFamily="18" charset="0"/>
                          <a:ea typeface="宋体" panose="02010600030101010101" pitchFamily="2" charset="-122"/>
                          <a:cs typeface="Times New Roman" panose="02020603050405020304" pitchFamily="18" charset="0"/>
                        </a:rPr>
                        <a:t>1.112</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a:noFill/>
                    </a:lnR>
                    <a:lnT w="19050" cap="flat" cmpd="sng" algn="ctr">
                      <a:solidFill>
                        <a:srgbClr val="000000"/>
                      </a:solidFill>
                      <a:prstDash val="solid"/>
                      <a:round/>
                      <a:headEnd type="none" w="med" len="med"/>
                      <a:tailEnd type="none" w="med" len="med"/>
                    </a:lnT>
                    <a:lnB>
                      <a:noFill/>
                    </a:lnB>
                  </a:tcPr>
                </a:tc>
                <a:tc>
                  <a:txBody>
                    <a:bodyPr/>
                    <a:lstStyle/>
                    <a:p>
                      <a:pPr algn="ctr">
                        <a:lnSpc>
                          <a:spcPct val="150000"/>
                        </a:lnSpc>
                        <a:spcAft>
                          <a:spcPts val="0"/>
                        </a:spcAft>
                      </a:pPr>
                      <a:r>
                        <a:rPr lang="en-US" sz="1000" kern="100">
                          <a:effectLst/>
                          <a:latin typeface="Times New Roman" panose="02020603050405020304" pitchFamily="18" charset="0"/>
                          <a:ea typeface="宋体" panose="02010600030101010101" pitchFamily="2" charset="-122"/>
                          <a:cs typeface="Times New Roman" panose="02020603050405020304" pitchFamily="18" charset="0"/>
                        </a:rPr>
                        <a:t>38.427</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a:noFill/>
                    </a:lnB>
                  </a:tcPr>
                </a:tc>
                <a:tc>
                  <a:txBody>
                    <a:bodyPr/>
                    <a:lstStyle/>
                    <a:p>
                      <a:pPr algn="ctr">
                        <a:lnSpc>
                          <a:spcPct val="150000"/>
                        </a:lnSpc>
                        <a:spcAft>
                          <a:spcPts val="0"/>
                        </a:spcAft>
                      </a:pPr>
                      <a:r>
                        <a:rPr lang="en-US" sz="1000" kern="100">
                          <a:effectLst/>
                          <a:latin typeface="Times New Roman" panose="02020603050405020304" pitchFamily="18" charset="0"/>
                          <a:ea typeface="宋体" panose="02010600030101010101" pitchFamily="2" charset="-122"/>
                          <a:cs typeface="Times New Roman" panose="02020603050405020304" pitchFamily="18" charset="0"/>
                        </a:rPr>
                        <a:t>0.846</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a:noFill/>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a:noFill/>
                    </a:lnB>
                  </a:tcPr>
                </a:tc>
                <a:tc>
                  <a:txBody>
                    <a:bodyPr/>
                    <a:lstStyle/>
                    <a:p>
                      <a:pPr algn="ctr">
                        <a:lnSpc>
                          <a:spcPct val="150000"/>
                        </a:lnSpc>
                        <a:spcAft>
                          <a:spcPts val="0"/>
                        </a:spcAft>
                      </a:pPr>
                      <a:r>
                        <a:rPr lang="en-US" sz="1000" kern="100">
                          <a:effectLst/>
                          <a:latin typeface="Times New Roman" panose="02020603050405020304" pitchFamily="18" charset="0"/>
                          <a:ea typeface="宋体" panose="02010600030101010101" pitchFamily="2" charset="-122"/>
                          <a:cs typeface="Times New Roman" panose="02020603050405020304" pitchFamily="18" charset="0"/>
                        </a:rPr>
                        <a:t>0.720</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a:noFill/>
                    </a:lnR>
                    <a:lnT w="19050" cap="flat" cmpd="sng" algn="ctr">
                      <a:solidFill>
                        <a:srgbClr val="000000"/>
                      </a:solidFill>
                      <a:prstDash val="solid"/>
                      <a:round/>
                      <a:headEnd type="none" w="med" len="med"/>
                      <a:tailEnd type="none" w="med" len="med"/>
                    </a:lnT>
                    <a:lnB>
                      <a:noFill/>
                    </a:lnB>
                  </a:tcPr>
                </a:tc>
                <a:tc>
                  <a:txBody>
                    <a:bodyPr/>
                    <a:lstStyle/>
                    <a:p>
                      <a:pPr algn="ctr">
                        <a:lnSpc>
                          <a:spcPct val="150000"/>
                        </a:lnSpc>
                        <a:spcAft>
                          <a:spcPts val="0"/>
                        </a:spcAft>
                      </a:pPr>
                      <a:r>
                        <a:rPr lang="en-US" sz="1000" kern="100">
                          <a:effectLst/>
                          <a:latin typeface="Times New Roman" panose="02020603050405020304" pitchFamily="18" charset="0"/>
                          <a:ea typeface="宋体" panose="02010600030101010101" pitchFamily="2" charset="-122"/>
                          <a:cs typeface="Times New Roman" panose="02020603050405020304" pitchFamily="18" charset="0"/>
                        </a:rPr>
                        <a:t>117.29</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a:noFill/>
                    </a:lnB>
                  </a:tcPr>
                </a:tc>
                <a:tc>
                  <a:txBody>
                    <a:bodyPr/>
                    <a:lstStyle/>
                    <a:p>
                      <a:pPr algn="ctr">
                        <a:lnSpc>
                          <a:spcPct val="150000"/>
                        </a:lnSpc>
                        <a:spcAft>
                          <a:spcPts val="0"/>
                        </a:spcAft>
                      </a:pPr>
                      <a:r>
                        <a:rPr lang="en-US" sz="1000" kern="100">
                          <a:effectLst/>
                          <a:latin typeface="Times New Roman" panose="02020603050405020304" pitchFamily="18" charset="0"/>
                          <a:ea typeface="宋体" panose="02010600030101010101" pitchFamily="2" charset="-122"/>
                          <a:cs typeface="Times New Roman" panose="02020603050405020304" pitchFamily="18" charset="0"/>
                        </a:rPr>
                        <a:t>0.308</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2360784636"/>
                  </a:ext>
                </a:extLst>
              </a:tr>
              <a:tr h="219075">
                <a:tc vMerge="1">
                  <a:txBody>
                    <a:bodyPr/>
                    <a:lstStyle/>
                    <a:p>
                      <a:endParaRPr lang="zh-CN" altLang="en-US"/>
                    </a:p>
                  </a:txBody>
                  <a:tcPr/>
                </a:tc>
                <a:tc>
                  <a:txBody>
                    <a:bodyPr/>
                    <a:lstStyle/>
                    <a:p>
                      <a:pPr algn="ctr">
                        <a:lnSpc>
                          <a:spcPct val="150000"/>
                        </a:lnSpc>
                        <a:spcAft>
                          <a:spcPts val="0"/>
                        </a:spcAft>
                      </a:pPr>
                      <a:r>
                        <a:rPr lang="en-US" sz="1000" b="1" i="1" kern="100">
                          <a:effectLst/>
                          <a:latin typeface="Times New Roman" panose="02020603050405020304" pitchFamily="18" charset="0"/>
                          <a:ea typeface="宋体" panose="02010600030101010101" pitchFamily="2" charset="-122"/>
                          <a:cs typeface="Times New Roman" panose="02020603050405020304" pitchFamily="18" charset="0"/>
                        </a:rPr>
                        <a:t>ICP</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a:noFill/>
                    </a:lnL>
                    <a:lnR w="12700" cap="flat" cmpd="sng" algn="ctr">
                      <a:solidFill>
                        <a:srgbClr val="000000"/>
                      </a:solidFill>
                      <a:prstDash val="solid"/>
                      <a:round/>
                      <a:headEnd type="none" w="med" len="med"/>
                      <a:tailEnd type="none" w="med" len="med"/>
                    </a:lnR>
                    <a:lnT>
                      <a:noFill/>
                    </a:lnT>
                    <a:lnB>
                      <a:noFill/>
                    </a:lnB>
                  </a:tcPr>
                </a:tc>
                <a:tc>
                  <a:txBody>
                    <a:bodyPr/>
                    <a:lstStyle/>
                    <a:p>
                      <a:pPr algn="ctr">
                        <a:lnSpc>
                          <a:spcPct val="150000"/>
                        </a:lnSpc>
                        <a:spcAft>
                          <a:spcPts val="0"/>
                        </a:spcAft>
                      </a:pPr>
                      <a:r>
                        <a:rPr lang="en-US" sz="1000" kern="100">
                          <a:effectLst/>
                          <a:latin typeface="Times New Roman" panose="02020603050405020304" pitchFamily="18" charset="0"/>
                          <a:ea typeface="宋体" panose="02010600030101010101" pitchFamily="2" charset="-122"/>
                          <a:cs typeface="Times New Roman" panose="02020603050405020304" pitchFamily="18" charset="0"/>
                        </a:rPr>
                        <a:t>—</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a:noFill/>
                    </a:lnR>
                    <a:lnT>
                      <a:noFill/>
                    </a:lnT>
                    <a:lnB>
                      <a:noFill/>
                    </a:lnB>
                  </a:tcPr>
                </a:tc>
                <a:tc>
                  <a:txBody>
                    <a:bodyPr/>
                    <a:lstStyle/>
                    <a:p>
                      <a:pPr algn="ctr">
                        <a:lnSpc>
                          <a:spcPct val="150000"/>
                        </a:lnSpc>
                        <a:spcAft>
                          <a:spcPts val="0"/>
                        </a:spcAft>
                      </a:pPr>
                      <a:r>
                        <a:rPr lang="en-US" sz="1000" kern="100">
                          <a:effectLst/>
                          <a:latin typeface="Times New Roman" panose="02020603050405020304" pitchFamily="18" charset="0"/>
                          <a:ea typeface="宋体" panose="02010600030101010101" pitchFamily="2" charset="-122"/>
                          <a:cs typeface="Times New Roman" panose="02020603050405020304" pitchFamily="18" charset="0"/>
                        </a:rPr>
                        <a:t>—</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a:noFill/>
                    </a:lnL>
                    <a:lnR>
                      <a:noFill/>
                    </a:lnR>
                    <a:lnT>
                      <a:noFill/>
                    </a:lnT>
                    <a:lnB>
                      <a:noFill/>
                    </a:lnB>
                  </a:tcPr>
                </a:tc>
                <a:tc>
                  <a:txBody>
                    <a:bodyPr/>
                    <a:lstStyle/>
                    <a:p>
                      <a:pPr algn="ctr">
                        <a:lnSpc>
                          <a:spcPct val="150000"/>
                        </a:lnSpc>
                        <a:spcAft>
                          <a:spcPts val="0"/>
                        </a:spcAft>
                      </a:pPr>
                      <a:r>
                        <a:rPr lang="en-US" sz="1000" kern="100">
                          <a:effectLst/>
                          <a:latin typeface="Times New Roman" panose="02020603050405020304" pitchFamily="18" charset="0"/>
                          <a:ea typeface="宋体" panose="02010600030101010101" pitchFamily="2" charset="-122"/>
                          <a:cs typeface="Times New Roman" panose="02020603050405020304" pitchFamily="18" charset="0"/>
                        </a:rPr>
                        <a:t>—</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a:noFill/>
                    </a:lnL>
                    <a:lnR w="12700" cap="flat" cmpd="sng" algn="ctr">
                      <a:solidFill>
                        <a:srgbClr val="000000"/>
                      </a:solidFill>
                      <a:prstDash val="solid"/>
                      <a:round/>
                      <a:headEnd type="none" w="med" len="med"/>
                      <a:tailEnd type="none" w="med" len="med"/>
                    </a:lnR>
                    <a:lnT>
                      <a:noFill/>
                    </a:lnT>
                    <a:lnB>
                      <a:noFill/>
                    </a:lnB>
                  </a:tcPr>
                </a:tc>
                <a:tc>
                  <a:txBody>
                    <a:bodyPr/>
                    <a:lstStyle/>
                    <a:p>
                      <a:pPr algn="ctr">
                        <a:lnSpc>
                          <a:spcPct val="150000"/>
                        </a:lnSpc>
                        <a:spcAft>
                          <a:spcPts val="0"/>
                        </a:spcAft>
                      </a:pPr>
                      <a:r>
                        <a:rPr lang="en-US" sz="1000" kern="100">
                          <a:effectLst/>
                          <a:latin typeface="Times New Roman" panose="02020603050405020304" pitchFamily="18" charset="0"/>
                          <a:ea typeface="宋体" panose="02010600030101010101" pitchFamily="2" charset="-122"/>
                          <a:cs typeface="Times New Roman" panose="02020603050405020304" pitchFamily="18" charset="0"/>
                        </a:rPr>
                        <a:t>4.425</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a:noFill/>
                    </a:lnR>
                    <a:lnT>
                      <a:noFill/>
                    </a:lnT>
                    <a:lnB>
                      <a:noFill/>
                    </a:lnB>
                  </a:tcPr>
                </a:tc>
                <a:tc>
                  <a:txBody>
                    <a:bodyPr/>
                    <a:lstStyle/>
                    <a:p>
                      <a:pPr algn="ctr">
                        <a:lnSpc>
                          <a:spcPct val="150000"/>
                        </a:lnSpc>
                        <a:spcAft>
                          <a:spcPts val="0"/>
                        </a:spcAft>
                      </a:pPr>
                      <a:r>
                        <a:rPr lang="en-US" sz="1000" kern="100">
                          <a:effectLst/>
                          <a:latin typeface="Times New Roman" panose="02020603050405020304" pitchFamily="18" charset="0"/>
                          <a:ea typeface="宋体" panose="02010600030101010101" pitchFamily="2" charset="-122"/>
                          <a:cs typeface="Times New Roman" panose="02020603050405020304" pitchFamily="18" charset="0"/>
                        </a:rPr>
                        <a:t>93.202</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a:noFill/>
                    </a:lnL>
                    <a:lnR>
                      <a:noFill/>
                    </a:lnR>
                    <a:lnT>
                      <a:noFill/>
                    </a:lnT>
                    <a:lnB>
                      <a:noFill/>
                    </a:lnB>
                  </a:tcPr>
                </a:tc>
                <a:tc>
                  <a:txBody>
                    <a:bodyPr/>
                    <a:lstStyle/>
                    <a:p>
                      <a:pPr algn="ctr">
                        <a:lnSpc>
                          <a:spcPct val="150000"/>
                        </a:lnSpc>
                        <a:spcAft>
                          <a:spcPts val="0"/>
                        </a:spcAft>
                      </a:pPr>
                      <a:r>
                        <a:rPr lang="en-US" sz="1000" kern="100">
                          <a:effectLst/>
                          <a:latin typeface="Times New Roman" panose="02020603050405020304" pitchFamily="18" charset="0"/>
                          <a:ea typeface="宋体" panose="02010600030101010101" pitchFamily="2" charset="-122"/>
                          <a:cs typeface="Times New Roman" panose="02020603050405020304" pitchFamily="18" charset="0"/>
                        </a:rPr>
                        <a:t>0.846</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a:noFill/>
                    </a:lnL>
                    <a:lnR w="12700" cap="flat" cmpd="sng" algn="ctr">
                      <a:solidFill>
                        <a:srgbClr val="000000"/>
                      </a:solidFill>
                      <a:prstDash val="solid"/>
                      <a:round/>
                      <a:headEnd type="none" w="med" len="med"/>
                      <a:tailEnd type="none" w="med" len="med"/>
                    </a:lnR>
                    <a:lnT>
                      <a:noFill/>
                    </a:lnT>
                    <a:lnB>
                      <a:noFill/>
                    </a:lnB>
                  </a:tcPr>
                </a:tc>
                <a:tc>
                  <a:txBody>
                    <a:bodyPr/>
                    <a:lstStyle/>
                    <a:p>
                      <a:pPr algn="ctr">
                        <a:lnSpc>
                          <a:spcPct val="150000"/>
                        </a:lnSpc>
                        <a:spcAft>
                          <a:spcPts val="0"/>
                        </a:spcAft>
                      </a:pPr>
                      <a:r>
                        <a:rPr lang="en-US" sz="1000" kern="100">
                          <a:effectLst/>
                          <a:latin typeface="Times New Roman" panose="02020603050405020304" pitchFamily="18" charset="0"/>
                          <a:ea typeface="宋体" panose="02010600030101010101" pitchFamily="2" charset="-122"/>
                          <a:cs typeface="Times New Roman" panose="02020603050405020304" pitchFamily="18" charset="0"/>
                        </a:rPr>
                        <a:t>4.488</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a:noFill/>
                    </a:lnR>
                    <a:lnT>
                      <a:noFill/>
                    </a:lnT>
                    <a:lnB>
                      <a:noFill/>
                    </a:lnB>
                  </a:tcPr>
                </a:tc>
                <a:tc>
                  <a:txBody>
                    <a:bodyPr/>
                    <a:lstStyle/>
                    <a:p>
                      <a:pPr algn="ctr">
                        <a:lnSpc>
                          <a:spcPct val="150000"/>
                        </a:lnSpc>
                        <a:spcAft>
                          <a:spcPts val="0"/>
                        </a:spcAft>
                      </a:pPr>
                      <a:r>
                        <a:rPr lang="en-US" sz="1000" kern="100">
                          <a:effectLst/>
                          <a:latin typeface="Times New Roman" panose="02020603050405020304" pitchFamily="18" charset="0"/>
                          <a:ea typeface="宋体" panose="02010600030101010101" pitchFamily="2" charset="-122"/>
                          <a:cs typeface="Times New Roman" panose="02020603050405020304" pitchFamily="18" charset="0"/>
                        </a:rPr>
                        <a:t>102.74</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a:noFill/>
                    </a:lnL>
                    <a:lnR>
                      <a:noFill/>
                    </a:lnR>
                    <a:lnT>
                      <a:noFill/>
                    </a:lnT>
                    <a:lnB>
                      <a:noFill/>
                    </a:lnB>
                  </a:tcPr>
                </a:tc>
                <a:tc>
                  <a:txBody>
                    <a:bodyPr/>
                    <a:lstStyle/>
                    <a:p>
                      <a:pPr algn="ctr">
                        <a:lnSpc>
                          <a:spcPct val="150000"/>
                        </a:lnSpc>
                        <a:spcAft>
                          <a:spcPts val="0"/>
                        </a:spcAft>
                      </a:pPr>
                      <a:r>
                        <a:rPr lang="en-US" sz="1000" kern="100">
                          <a:effectLst/>
                          <a:latin typeface="Times New Roman" panose="02020603050405020304" pitchFamily="18" charset="0"/>
                          <a:ea typeface="宋体" panose="02010600030101010101" pitchFamily="2" charset="-122"/>
                          <a:cs typeface="Times New Roman" panose="02020603050405020304" pitchFamily="18" charset="0"/>
                        </a:rPr>
                        <a:t>0.308</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a:noFill/>
                    </a:lnL>
                    <a:lnR>
                      <a:noFill/>
                    </a:lnR>
                    <a:lnT>
                      <a:noFill/>
                    </a:lnT>
                    <a:lnB>
                      <a:noFill/>
                    </a:lnB>
                  </a:tcPr>
                </a:tc>
                <a:extLst>
                  <a:ext uri="{0D108BD9-81ED-4DB2-BD59-A6C34878D82A}">
                    <a16:rowId xmlns:a16="http://schemas.microsoft.com/office/drawing/2014/main" val="3427870630"/>
                  </a:ext>
                </a:extLst>
              </a:tr>
              <a:tr h="219075">
                <a:tc vMerge="1">
                  <a:txBody>
                    <a:bodyPr/>
                    <a:lstStyle/>
                    <a:p>
                      <a:endParaRPr lang="zh-CN" altLang="en-US"/>
                    </a:p>
                  </a:txBody>
                  <a:tcPr/>
                </a:tc>
                <a:tc>
                  <a:txBody>
                    <a:bodyPr/>
                    <a:lstStyle/>
                    <a:p>
                      <a:pPr algn="ctr">
                        <a:lnSpc>
                          <a:spcPct val="150000"/>
                        </a:lnSpc>
                        <a:spcAft>
                          <a:spcPts val="0"/>
                        </a:spcAft>
                      </a:pPr>
                      <a:r>
                        <a:rPr lang="en-US" sz="1000" b="1" i="1" kern="100">
                          <a:effectLst/>
                          <a:latin typeface="Times New Roman" panose="02020603050405020304" pitchFamily="18" charset="0"/>
                          <a:ea typeface="宋体" panose="02010600030101010101" pitchFamily="2" charset="-122"/>
                          <a:cs typeface="Times New Roman" panose="02020603050405020304" pitchFamily="18" charset="0"/>
                        </a:rPr>
                        <a:t>GMJR</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a:noFill/>
                    </a:lnL>
                    <a:lnR w="12700" cap="flat" cmpd="sng" algn="ctr">
                      <a:solidFill>
                        <a:srgbClr val="000000"/>
                      </a:solidFill>
                      <a:prstDash val="solid"/>
                      <a:round/>
                      <a:headEnd type="none" w="med" len="med"/>
                      <a:tailEnd type="none" w="med" len="med"/>
                    </a:lnR>
                    <a:lnT>
                      <a:noFill/>
                    </a:lnT>
                    <a:lnB>
                      <a:noFill/>
                    </a:lnB>
                  </a:tcPr>
                </a:tc>
                <a:tc>
                  <a:txBody>
                    <a:bodyPr/>
                    <a:lstStyle/>
                    <a:p>
                      <a:pPr algn="ctr">
                        <a:lnSpc>
                          <a:spcPct val="150000"/>
                        </a:lnSpc>
                        <a:spcAft>
                          <a:spcPts val="0"/>
                        </a:spcAft>
                      </a:pPr>
                      <a:r>
                        <a:rPr lang="en-US" sz="1000" kern="100">
                          <a:effectLst/>
                          <a:latin typeface="Times New Roman" panose="02020603050405020304" pitchFamily="18" charset="0"/>
                          <a:ea typeface="宋体" panose="02010600030101010101" pitchFamily="2" charset="-122"/>
                          <a:cs typeface="Times New Roman" panose="02020603050405020304" pitchFamily="18" charset="0"/>
                        </a:rPr>
                        <a:t>—</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a:noFill/>
                    </a:lnR>
                    <a:lnT>
                      <a:noFill/>
                    </a:lnT>
                    <a:lnB>
                      <a:noFill/>
                    </a:lnB>
                  </a:tcPr>
                </a:tc>
                <a:tc>
                  <a:txBody>
                    <a:bodyPr/>
                    <a:lstStyle/>
                    <a:p>
                      <a:pPr algn="ctr">
                        <a:lnSpc>
                          <a:spcPct val="150000"/>
                        </a:lnSpc>
                        <a:spcAft>
                          <a:spcPts val="0"/>
                        </a:spcAft>
                      </a:pPr>
                      <a:r>
                        <a:rPr lang="en-US" sz="1000" kern="100" dirty="0">
                          <a:effectLst/>
                          <a:latin typeface="Times New Roman" panose="02020603050405020304" pitchFamily="18" charset="0"/>
                          <a:ea typeface="宋体" panose="02010600030101010101" pitchFamily="2" charset="-122"/>
                          <a:cs typeface="Times New Roman" panose="02020603050405020304" pitchFamily="18" charset="0"/>
                        </a:rPr>
                        <a:t>—</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a:noFill/>
                    </a:lnL>
                    <a:lnR>
                      <a:noFill/>
                    </a:lnR>
                    <a:lnT>
                      <a:noFill/>
                    </a:lnT>
                    <a:lnB>
                      <a:noFill/>
                    </a:lnB>
                  </a:tcPr>
                </a:tc>
                <a:tc>
                  <a:txBody>
                    <a:bodyPr/>
                    <a:lstStyle/>
                    <a:p>
                      <a:pPr algn="ctr">
                        <a:lnSpc>
                          <a:spcPct val="150000"/>
                        </a:lnSpc>
                        <a:spcAft>
                          <a:spcPts val="0"/>
                        </a:spcAft>
                      </a:pPr>
                      <a:r>
                        <a:rPr lang="en-US" sz="1000" kern="100">
                          <a:effectLst/>
                          <a:latin typeface="Times New Roman" panose="02020603050405020304" pitchFamily="18" charset="0"/>
                          <a:ea typeface="宋体" panose="02010600030101010101" pitchFamily="2" charset="-122"/>
                          <a:cs typeface="Times New Roman" panose="02020603050405020304" pitchFamily="18" charset="0"/>
                        </a:rPr>
                        <a:t>—</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a:noFill/>
                    </a:lnL>
                    <a:lnR w="12700" cap="flat" cmpd="sng" algn="ctr">
                      <a:solidFill>
                        <a:srgbClr val="000000"/>
                      </a:solidFill>
                      <a:prstDash val="solid"/>
                      <a:round/>
                      <a:headEnd type="none" w="med" len="med"/>
                      <a:tailEnd type="none" w="med" len="med"/>
                    </a:lnR>
                    <a:lnT>
                      <a:noFill/>
                    </a:lnT>
                    <a:lnB>
                      <a:noFill/>
                    </a:lnB>
                  </a:tcPr>
                </a:tc>
                <a:tc>
                  <a:txBody>
                    <a:bodyPr/>
                    <a:lstStyle/>
                    <a:p>
                      <a:pPr algn="ctr">
                        <a:lnSpc>
                          <a:spcPct val="150000"/>
                        </a:lnSpc>
                        <a:spcAft>
                          <a:spcPts val="0"/>
                        </a:spcAft>
                      </a:pPr>
                      <a:r>
                        <a:rPr lang="en-US" sz="1000" b="1" kern="100" dirty="0">
                          <a:solidFill>
                            <a:srgbClr val="C00000"/>
                          </a:solidFill>
                          <a:effectLst/>
                          <a:latin typeface="Times New Roman" panose="02020603050405020304" pitchFamily="18" charset="0"/>
                          <a:ea typeface="宋体" panose="02010600030101010101" pitchFamily="2" charset="-122"/>
                          <a:cs typeface="Times New Roman" panose="02020603050405020304" pitchFamily="18" charset="0"/>
                        </a:rPr>
                        <a:t>0.779</a:t>
                      </a:r>
                      <a:endParaRPr lang="zh-CN" sz="1200" kern="100" dirty="0">
                        <a:solidFill>
                          <a:srgbClr val="C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a:noFill/>
                    </a:lnR>
                    <a:lnT>
                      <a:noFill/>
                    </a:lnT>
                    <a:lnB>
                      <a:noFill/>
                    </a:lnB>
                  </a:tcPr>
                </a:tc>
                <a:tc>
                  <a:txBody>
                    <a:bodyPr/>
                    <a:lstStyle/>
                    <a:p>
                      <a:pPr algn="ctr">
                        <a:lnSpc>
                          <a:spcPct val="150000"/>
                        </a:lnSpc>
                        <a:spcAft>
                          <a:spcPts val="0"/>
                        </a:spcAft>
                      </a:pPr>
                      <a:r>
                        <a:rPr lang="en-US" sz="1000" kern="100">
                          <a:effectLst/>
                          <a:latin typeface="Times New Roman" panose="02020603050405020304" pitchFamily="18" charset="0"/>
                          <a:ea typeface="宋体" panose="02010600030101010101" pitchFamily="2" charset="-122"/>
                          <a:cs typeface="Times New Roman" panose="02020603050405020304" pitchFamily="18" charset="0"/>
                        </a:rPr>
                        <a:t>—</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a:noFill/>
                    </a:lnL>
                    <a:lnR>
                      <a:noFill/>
                    </a:lnR>
                    <a:lnT>
                      <a:noFill/>
                    </a:lnT>
                    <a:lnB>
                      <a:noFill/>
                    </a:lnB>
                  </a:tcPr>
                </a:tc>
                <a:tc>
                  <a:txBody>
                    <a:bodyPr/>
                    <a:lstStyle/>
                    <a:p>
                      <a:pPr algn="ctr">
                        <a:lnSpc>
                          <a:spcPct val="150000"/>
                        </a:lnSpc>
                        <a:spcAft>
                          <a:spcPts val="0"/>
                        </a:spcAft>
                      </a:pPr>
                      <a:r>
                        <a:rPr lang="en-US" sz="1000" b="1" kern="100" dirty="0">
                          <a:solidFill>
                            <a:srgbClr val="C00000"/>
                          </a:solidFill>
                          <a:effectLst/>
                          <a:latin typeface="Times New Roman" panose="02020603050405020304" pitchFamily="18" charset="0"/>
                          <a:ea typeface="宋体" panose="02010600030101010101" pitchFamily="2" charset="-122"/>
                          <a:cs typeface="Times New Roman" panose="02020603050405020304" pitchFamily="18" charset="0"/>
                        </a:rPr>
                        <a:t>1</a:t>
                      </a:r>
                      <a:endParaRPr lang="zh-CN" sz="1200" kern="100" dirty="0">
                        <a:solidFill>
                          <a:srgbClr val="C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a:noFill/>
                    </a:lnL>
                    <a:lnR w="12700" cap="flat" cmpd="sng" algn="ctr">
                      <a:solidFill>
                        <a:srgbClr val="000000"/>
                      </a:solidFill>
                      <a:prstDash val="solid"/>
                      <a:round/>
                      <a:headEnd type="none" w="med" len="med"/>
                      <a:tailEnd type="none" w="med" len="med"/>
                    </a:lnR>
                    <a:lnT>
                      <a:noFill/>
                    </a:lnT>
                    <a:lnB>
                      <a:noFill/>
                    </a:lnB>
                  </a:tcPr>
                </a:tc>
                <a:tc>
                  <a:txBody>
                    <a:bodyPr/>
                    <a:lstStyle/>
                    <a:p>
                      <a:pPr algn="ctr">
                        <a:lnSpc>
                          <a:spcPct val="150000"/>
                        </a:lnSpc>
                        <a:spcAft>
                          <a:spcPts val="0"/>
                        </a:spcAft>
                      </a:pPr>
                      <a:r>
                        <a:rPr lang="en-US" sz="1000" b="1" kern="100" dirty="0">
                          <a:solidFill>
                            <a:srgbClr val="C00000"/>
                          </a:solidFill>
                          <a:effectLst/>
                          <a:latin typeface="Times New Roman" panose="02020603050405020304" pitchFamily="18" charset="0"/>
                          <a:ea typeface="宋体" panose="02010600030101010101" pitchFamily="2" charset="-122"/>
                          <a:cs typeface="Times New Roman" panose="02020603050405020304" pitchFamily="18" charset="0"/>
                        </a:rPr>
                        <a:t>0.623</a:t>
                      </a:r>
                      <a:endParaRPr lang="zh-CN" sz="1200" kern="100" dirty="0">
                        <a:solidFill>
                          <a:srgbClr val="C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a:noFill/>
                    </a:lnR>
                    <a:lnT>
                      <a:noFill/>
                    </a:lnT>
                    <a:lnB>
                      <a:noFill/>
                    </a:lnB>
                  </a:tcPr>
                </a:tc>
                <a:tc>
                  <a:txBody>
                    <a:bodyPr/>
                    <a:lstStyle/>
                    <a:p>
                      <a:pPr algn="ctr">
                        <a:lnSpc>
                          <a:spcPct val="150000"/>
                        </a:lnSpc>
                        <a:spcAft>
                          <a:spcPts val="0"/>
                        </a:spcAft>
                      </a:pPr>
                      <a:r>
                        <a:rPr lang="en-US" sz="1000" kern="100">
                          <a:effectLst/>
                          <a:latin typeface="Times New Roman" panose="02020603050405020304" pitchFamily="18" charset="0"/>
                          <a:ea typeface="宋体" panose="02010600030101010101" pitchFamily="2" charset="-122"/>
                          <a:cs typeface="Times New Roman" panose="02020603050405020304" pitchFamily="18" charset="0"/>
                        </a:rPr>
                        <a:t>75.942</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a:noFill/>
                    </a:lnL>
                    <a:lnR>
                      <a:noFill/>
                    </a:lnR>
                    <a:lnT>
                      <a:noFill/>
                    </a:lnT>
                    <a:lnB>
                      <a:noFill/>
                    </a:lnB>
                  </a:tcPr>
                </a:tc>
                <a:tc>
                  <a:txBody>
                    <a:bodyPr/>
                    <a:lstStyle/>
                    <a:p>
                      <a:pPr algn="ctr">
                        <a:lnSpc>
                          <a:spcPct val="150000"/>
                        </a:lnSpc>
                        <a:spcAft>
                          <a:spcPts val="0"/>
                        </a:spcAft>
                      </a:pPr>
                      <a:r>
                        <a:rPr lang="en-US" sz="1000" kern="100">
                          <a:effectLst/>
                          <a:latin typeface="Times New Roman" panose="02020603050405020304" pitchFamily="18" charset="0"/>
                          <a:ea typeface="宋体" panose="02010600030101010101" pitchFamily="2" charset="-122"/>
                          <a:cs typeface="Times New Roman" panose="02020603050405020304" pitchFamily="18" charset="0"/>
                        </a:rPr>
                        <a:t>0.417</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a:noFill/>
                    </a:lnL>
                    <a:lnR>
                      <a:noFill/>
                    </a:lnR>
                    <a:lnT>
                      <a:noFill/>
                    </a:lnT>
                    <a:lnB>
                      <a:noFill/>
                    </a:lnB>
                  </a:tcPr>
                </a:tc>
                <a:extLst>
                  <a:ext uri="{0D108BD9-81ED-4DB2-BD59-A6C34878D82A}">
                    <a16:rowId xmlns:a16="http://schemas.microsoft.com/office/drawing/2014/main" val="1891086972"/>
                  </a:ext>
                </a:extLst>
              </a:tr>
              <a:tr h="219075">
                <a:tc vMerge="1">
                  <a:txBody>
                    <a:bodyPr/>
                    <a:lstStyle/>
                    <a:p>
                      <a:endParaRPr lang="zh-CN" altLang="en-US"/>
                    </a:p>
                  </a:txBody>
                  <a:tcPr/>
                </a:tc>
                <a:tc>
                  <a:txBody>
                    <a:bodyPr/>
                    <a:lstStyle/>
                    <a:p>
                      <a:pPr algn="ctr">
                        <a:lnSpc>
                          <a:spcPct val="150000"/>
                        </a:lnSpc>
                        <a:spcAft>
                          <a:spcPts val="0"/>
                        </a:spcAft>
                      </a:pPr>
                      <a:r>
                        <a:rPr lang="en-US" sz="1000" b="1" i="1" kern="100">
                          <a:effectLst/>
                          <a:latin typeface="Times New Roman" panose="02020603050405020304" pitchFamily="18" charset="0"/>
                          <a:ea typeface="宋体" panose="02010600030101010101" pitchFamily="2" charset="-122"/>
                          <a:cs typeface="Times New Roman" panose="02020603050405020304" pitchFamily="18" charset="0"/>
                        </a:rPr>
                        <a:t>Ours</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1000" kern="100">
                          <a:effectLst/>
                          <a:latin typeface="Times New Roman" panose="02020603050405020304" pitchFamily="18" charset="0"/>
                          <a:ea typeface="宋体" panose="02010600030101010101" pitchFamily="2" charset="-122"/>
                          <a:cs typeface="Times New Roman" panose="02020603050405020304" pitchFamily="18" charset="0"/>
                        </a:rPr>
                        <a:t>—</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1000" kern="100">
                          <a:effectLst/>
                          <a:latin typeface="Times New Roman" panose="02020603050405020304" pitchFamily="18" charset="0"/>
                          <a:ea typeface="宋体" panose="02010600030101010101" pitchFamily="2" charset="-122"/>
                          <a:cs typeface="Times New Roman" panose="02020603050405020304" pitchFamily="18" charset="0"/>
                        </a:rPr>
                        <a:t>—</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1000" kern="100">
                          <a:effectLst/>
                          <a:latin typeface="Times New Roman" panose="02020603050405020304" pitchFamily="18" charset="0"/>
                          <a:ea typeface="宋体" panose="02010600030101010101" pitchFamily="2" charset="-122"/>
                          <a:cs typeface="Times New Roman" panose="02020603050405020304" pitchFamily="18" charset="0"/>
                        </a:rPr>
                        <a:t>—</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1000" kern="100">
                          <a:effectLst/>
                          <a:latin typeface="Times New Roman" panose="02020603050405020304" pitchFamily="18" charset="0"/>
                          <a:ea typeface="宋体" panose="02010600030101010101" pitchFamily="2" charset="-122"/>
                          <a:cs typeface="Times New Roman" panose="02020603050405020304" pitchFamily="18" charset="0"/>
                        </a:rPr>
                        <a:t>1.195</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1000" kern="100">
                          <a:effectLst/>
                          <a:latin typeface="Times New Roman" panose="02020603050405020304" pitchFamily="18" charset="0"/>
                          <a:ea typeface="宋体" panose="02010600030101010101" pitchFamily="2" charset="-122"/>
                          <a:cs typeface="Times New Roman" panose="02020603050405020304" pitchFamily="18" charset="0"/>
                        </a:rPr>
                        <a:t>—</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1000" b="1" kern="100" dirty="0">
                          <a:solidFill>
                            <a:srgbClr val="C00000"/>
                          </a:solidFill>
                          <a:effectLst/>
                          <a:latin typeface="Times New Roman" panose="02020603050405020304" pitchFamily="18" charset="0"/>
                          <a:ea typeface="宋体" panose="02010600030101010101" pitchFamily="2" charset="-122"/>
                          <a:cs typeface="Times New Roman" panose="02020603050405020304" pitchFamily="18" charset="0"/>
                        </a:rPr>
                        <a:t>1</a:t>
                      </a:r>
                      <a:endParaRPr lang="zh-CN" sz="1200" kern="100" dirty="0">
                        <a:solidFill>
                          <a:srgbClr val="C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1000" kern="100">
                          <a:effectLst/>
                          <a:latin typeface="Times New Roman" panose="02020603050405020304" pitchFamily="18" charset="0"/>
                          <a:ea typeface="宋体" panose="02010600030101010101" pitchFamily="2" charset="-122"/>
                          <a:cs typeface="Times New Roman" panose="02020603050405020304" pitchFamily="18" charset="0"/>
                        </a:rPr>
                        <a:t>1.423</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1000" kern="100">
                          <a:effectLst/>
                          <a:latin typeface="Times New Roman" panose="02020603050405020304" pitchFamily="18" charset="0"/>
                          <a:ea typeface="宋体" panose="02010600030101010101" pitchFamily="2" charset="-122"/>
                          <a:cs typeface="Times New Roman" panose="02020603050405020304" pitchFamily="18" charset="0"/>
                        </a:rPr>
                        <a:t>—</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1000" b="1" kern="100" dirty="0">
                          <a:solidFill>
                            <a:srgbClr val="C00000"/>
                          </a:solidFill>
                          <a:effectLst/>
                          <a:latin typeface="Times New Roman" panose="02020603050405020304" pitchFamily="18" charset="0"/>
                          <a:ea typeface="宋体" panose="02010600030101010101" pitchFamily="2" charset="-122"/>
                          <a:cs typeface="Times New Roman" panose="02020603050405020304" pitchFamily="18" charset="0"/>
                        </a:rPr>
                        <a:t>1</a:t>
                      </a:r>
                      <a:endParaRPr lang="zh-CN" sz="1200" kern="100" dirty="0">
                        <a:solidFill>
                          <a:srgbClr val="C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26761437"/>
                  </a:ext>
                </a:extLst>
              </a:tr>
              <a:tr h="219075">
                <a:tc rowSpan="4">
                  <a:txBody>
                    <a:bodyPr/>
                    <a:lstStyle/>
                    <a:p>
                      <a:pPr algn="ctr">
                        <a:lnSpc>
                          <a:spcPct val="150000"/>
                        </a:lnSpc>
                        <a:spcAft>
                          <a:spcPts val="0"/>
                        </a:spcAft>
                      </a:pPr>
                      <a:r>
                        <a:rPr lang="en-US" sz="1000" b="1" i="1" kern="100">
                          <a:effectLst/>
                          <a:latin typeface="Times New Roman" panose="02020603050405020304" pitchFamily="18" charset="0"/>
                          <a:ea typeface="宋体" panose="02010600030101010101" pitchFamily="2" charset="-122"/>
                          <a:cs typeface="Times New Roman" panose="02020603050405020304" pitchFamily="18" charset="0"/>
                        </a:rPr>
                        <a:t>30</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1000" b="1" i="1" kern="100">
                          <a:effectLst/>
                          <a:latin typeface="Times New Roman" panose="02020603050405020304" pitchFamily="18" charset="0"/>
                          <a:ea typeface="宋体" panose="02010600030101010101" pitchFamily="2" charset="-122"/>
                          <a:cs typeface="Times New Roman" panose="02020603050405020304" pitchFamily="18" charset="0"/>
                        </a:rPr>
                        <a:t>NDT</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algn="ctr">
                        <a:lnSpc>
                          <a:spcPct val="150000"/>
                        </a:lnSpc>
                        <a:spcAft>
                          <a:spcPts val="0"/>
                        </a:spcAft>
                      </a:pPr>
                      <a:r>
                        <a:rPr lang="en-US" sz="1000" kern="100">
                          <a:effectLst/>
                          <a:latin typeface="Times New Roman" panose="02020603050405020304" pitchFamily="18" charset="0"/>
                          <a:ea typeface="宋体" panose="02010600030101010101" pitchFamily="2" charset="-122"/>
                          <a:cs typeface="Times New Roman" panose="02020603050405020304" pitchFamily="18" charset="0"/>
                        </a:rPr>
                        <a:t>2.619</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tcPr>
                </a:tc>
                <a:tc>
                  <a:txBody>
                    <a:bodyPr/>
                    <a:lstStyle/>
                    <a:p>
                      <a:pPr algn="ctr">
                        <a:lnSpc>
                          <a:spcPct val="150000"/>
                        </a:lnSpc>
                        <a:spcAft>
                          <a:spcPts val="0"/>
                        </a:spcAft>
                      </a:pPr>
                      <a:r>
                        <a:rPr lang="en-US" sz="1000" kern="100">
                          <a:effectLst/>
                          <a:latin typeface="Times New Roman" panose="02020603050405020304" pitchFamily="18" charset="0"/>
                          <a:ea typeface="宋体" panose="02010600030101010101" pitchFamily="2" charset="-122"/>
                          <a:cs typeface="Times New Roman" panose="02020603050405020304" pitchFamily="18" charset="0"/>
                        </a:rPr>
                        <a:t>29.073</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lnSpc>
                          <a:spcPct val="150000"/>
                        </a:lnSpc>
                        <a:spcAft>
                          <a:spcPts val="0"/>
                        </a:spcAft>
                      </a:pPr>
                      <a:r>
                        <a:rPr lang="en-US" sz="1000" kern="100">
                          <a:effectLst/>
                          <a:latin typeface="Times New Roman" panose="02020603050405020304" pitchFamily="18" charset="0"/>
                          <a:ea typeface="宋体" panose="02010600030101010101" pitchFamily="2" charset="-122"/>
                          <a:cs typeface="Times New Roman" panose="02020603050405020304" pitchFamily="18" charset="0"/>
                        </a:rPr>
                        <a:t>0.385</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algn="ctr">
                        <a:lnSpc>
                          <a:spcPct val="150000"/>
                        </a:lnSpc>
                        <a:spcAft>
                          <a:spcPts val="0"/>
                        </a:spcAft>
                      </a:pPr>
                      <a:r>
                        <a:rPr lang="en-US" sz="1000" kern="100">
                          <a:effectLst/>
                          <a:latin typeface="Times New Roman" panose="02020603050405020304" pitchFamily="18" charset="0"/>
                          <a:ea typeface="宋体" panose="02010600030101010101" pitchFamily="2" charset="-122"/>
                          <a:cs typeface="Times New Roman" panose="02020603050405020304" pitchFamily="18" charset="0"/>
                        </a:rPr>
                        <a:t>2.945</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tcPr>
                </a:tc>
                <a:tc>
                  <a:txBody>
                    <a:bodyPr/>
                    <a:lstStyle/>
                    <a:p>
                      <a:pPr algn="ctr">
                        <a:lnSpc>
                          <a:spcPct val="150000"/>
                        </a:lnSpc>
                        <a:spcAft>
                          <a:spcPts val="0"/>
                        </a:spcAft>
                      </a:pPr>
                      <a:r>
                        <a:rPr lang="en-US" sz="1000" kern="100">
                          <a:effectLst/>
                          <a:latin typeface="Times New Roman" panose="02020603050405020304" pitchFamily="18" charset="0"/>
                          <a:ea typeface="宋体" panose="02010600030101010101" pitchFamily="2" charset="-122"/>
                          <a:cs typeface="Times New Roman" panose="02020603050405020304" pitchFamily="18" charset="0"/>
                        </a:rPr>
                        <a:t>43.408</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lnSpc>
                          <a:spcPct val="150000"/>
                        </a:lnSpc>
                        <a:spcAft>
                          <a:spcPts val="0"/>
                        </a:spcAft>
                      </a:pPr>
                      <a:r>
                        <a:rPr lang="en-US" sz="1000" kern="100">
                          <a:effectLst/>
                          <a:latin typeface="Times New Roman" panose="02020603050405020304" pitchFamily="18" charset="0"/>
                          <a:ea typeface="宋体" panose="02010600030101010101" pitchFamily="2" charset="-122"/>
                          <a:cs typeface="Times New Roman" panose="02020603050405020304" pitchFamily="18" charset="0"/>
                        </a:rPr>
                        <a:t>0.231</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algn="ctr">
                        <a:lnSpc>
                          <a:spcPct val="150000"/>
                        </a:lnSpc>
                        <a:spcAft>
                          <a:spcPts val="0"/>
                        </a:spcAft>
                      </a:pPr>
                      <a:r>
                        <a:rPr lang="en-US" sz="1000" kern="100">
                          <a:effectLst/>
                          <a:latin typeface="Times New Roman" panose="02020603050405020304" pitchFamily="18" charset="0"/>
                          <a:ea typeface="宋体" panose="02010600030101010101" pitchFamily="2" charset="-122"/>
                          <a:cs typeface="Times New Roman" panose="02020603050405020304" pitchFamily="18" charset="0"/>
                        </a:rPr>
                        <a:t>—</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tcPr>
                </a:tc>
                <a:tc>
                  <a:txBody>
                    <a:bodyPr/>
                    <a:lstStyle/>
                    <a:p>
                      <a:pPr algn="ctr">
                        <a:lnSpc>
                          <a:spcPct val="150000"/>
                        </a:lnSpc>
                        <a:spcAft>
                          <a:spcPts val="0"/>
                        </a:spcAft>
                      </a:pPr>
                      <a:r>
                        <a:rPr lang="en-US" sz="1000" kern="100">
                          <a:effectLst/>
                          <a:latin typeface="Times New Roman" panose="02020603050405020304" pitchFamily="18" charset="0"/>
                          <a:ea typeface="宋体" panose="02010600030101010101" pitchFamily="2" charset="-122"/>
                          <a:cs typeface="Times New Roman" panose="02020603050405020304" pitchFamily="18" charset="0"/>
                        </a:rPr>
                        <a:t>95.388</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lnSpc>
                          <a:spcPct val="150000"/>
                        </a:lnSpc>
                        <a:spcAft>
                          <a:spcPts val="0"/>
                        </a:spcAft>
                      </a:pPr>
                      <a:r>
                        <a:rPr lang="en-US" sz="1000" kern="100">
                          <a:effectLst/>
                          <a:latin typeface="Times New Roman" panose="02020603050405020304" pitchFamily="18" charset="0"/>
                          <a:ea typeface="宋体" panose="02010600030101010101" pitchFamily="2" charset="-122"/>
                          <a:cs typeface="Times New Roman" panose="02020603050405020304" pitchFamily="18" charset="0"/>
                        </a:rPr>
                        <a:t>0</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441682108"/>
                  </a:ext>
                </a:extLst>
              </a:tr>
              <a:tr h="219075">
                <a:tc vMerge="1">
                  <a:txBody>
                    <a:bodyPr/>
                    <a:lstStyle/>
                    <a:p>
                      <a:endParaRPr lang="zh-CN" altLang="en-US"/>
                    </a:p>
                  </a:txBody>
                  <a:tcPr/>
                </a:tc>
                <a:tc>
                  <a:txBody>
                    <a:bodyPr/>
                    <a:lstStyle/>
                    <a:p>
                      <a:pPr algn="ctr">
                        <a:lnSpc>
                          <a:spcPct val="150000"/>
                        </a:lnSpc>
                        <a:spcAft>
                          <a:spcPts val="0"/>
                        </a:spcAft>
                      </a:pPr>
                      <a:r>
                        <a:rPr lang="en-US" sz="1000" b="1" i="1" kern="100">
                          <a:effectLst/>
                          <a:latin typeface="Times New Roman" panose="02020603050405020304" pitchFamily="18" charset="0"/>
                          <a:ea typeface="宋体" panose="02010600030101010101" pitchFamily="2" charset="-122"/>
                          <a:cs typeface="Times New Roman" panose="02020603050405020304" pitchFamily="18" charset="0"/>
                        </a:rPr>
                        <a:t>ICP</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a:noFill/>
                    </a:lnL>
                    <a:lnR w="12700" cap="flat" cmpd="sng" algn="ctr">
                      <a:solidFill>
                        <a:srgbClr val="000000"/>
                      </a:solidFill>
                      <a:prstDash val="solid"/>
                      <a:round/>
                      <a:headEnd type="none" w="med" len="med"/>
                      <a:tailEnd type="none" w="med" len="med"/>
                    </a:lnR>
                    <a:lnT>
                      <a:noFill/>
                    </a:lnT>
                    <a:lnB>
                      <a:noFill/>
                    </a:lnB>
                  </a:tcPr>
                </a:tc>
                <a:tc>
                  <a:txBody>
                    <a:bodyPr/>
                    <a:lstStyle/>
                    <a:p>
                      <a:pPr algn="ctr">
                        <a:lnSpc>
                          <a:spcPct val="150000"/>
                        </a:lnSpc>
                        <a:spcAft>
                          <a:spcPts val="0"/>
                        </a:spcAft>
                      </a:pPr>
                      <a:r>
                        <a:rPr lang="en-US" sz="1000" kern="100">
                          <a:effectLst/>
                          <a:latin typeface="Times New Roman" panose="02020603050405020304" pitchFamily="18" charset="0"/>
                          <a:ea typeface="宋体" panose="02010600030101010101" pitchFamily="2" charset="-122"/>
                          <a:cs typeface="Times New Roman" panose="02020603050405020304" pitchFamily="18" charset="0"/>
                        </a:rPr>
                        <a:t>4.336</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a:noFill/>
                    </a:lnR>
                    <a:lnT>
                      <a:noFill/>
                    </a:lnT>
                    <a:lnB>
                      <a:noFill/>
                    </a:lnB>
                  </a:tcPr>
                </a:tc>
                <a:tc>
                  <a:txBody>
                    <a:bodyPr/>
                    <a:lstStyle/>
                    <a:p>
                      <a:pPr algn="ctr">
                        <a:lnSpc>
                          <a:spcPct val="150000"/>
                        </a:lnSpc>
                        <a:spcAft>
                          <a:spcPts val="0"/>
                        </a:spcAft>
                      </a:pPr>
                      <a:r>
                        <a:rPr lang="en-US" sz="1000" kern="100">
                          <a:effectLst/>
                          <a:latin typeface="Times New Roman" panose="02020603050405020304" pitchFamily="18" charset="0"/>
                          <a:ea typeface="宋体" panose="02010600030101010101" pitchFamily="2" charset="-122"/>
                          <a:cs typeface="Times New Roman" panose="02020603050405020304" pitchFamily="18" charset="0"/>
                        </a:rPr>
                        <a:t>—</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a:noFill/>
                    </a:lnL>
                    <a:lnR>
                      <a:noFill/>
                    </a:lnR>
                    <a:lnT>
                      <a:noFill/>
                    </a:lnT>
                    <a:lnB>
                      <a:noFill/>
                    </a:lnB>
                  </a:tcPr>
                </a:tc>
                <a:tc>
                  <a:txBody>
                    <a:bodyPr/>
                    <a:lstStyle/>
                    <a:p>
                      <a:pPr algn="ctr">
                        <a:lnSpc>
                          <a:spcPct val="150000"/>
                        </a:lnSpc>
                        <a:spcAft>
                          <a:spcPts val="0"/>
                        </a:spcAft>
                      </a:pPr>
                      <a:r>
                        <a:rPr lang="en-US" sz="1000" b="1" kern="100" dirty="0">
                          <a:solidFill>
                            <a:srgbClr val="C00000"/>
                          </a:solidFill>
                          <a:effectLst/>
                          <a:latin typeface="Times New Roman" panose="02020603050405020304" pitchFamily="18" charset="0"/>
                          <a:ea typeface="宋体" panose="02010600030101010101" pitchFamily="2" charset="-122"/>
                          <a:cs typeface="Times New Roman" panose="02020603050405020304" pitchFamily="18" charset="0"/>
                        </a:rPr>
                        <a:t>1</a:t>
                      </a:r>
                      <a:endParaRPr lang="zh-CN" sz="1200" kern="100" dirty="0">
                        <a:solidFill>
                          <a:srgbClr val="C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a:noFill/>
                    </a:lnL>
                    <a:lnR w="12700" cap="flat" cmpd="sng" algn="ctr">
                      <a:solidFill>
                        <a:srgbClr val="000000"/>
                      </a:solidFill>
                      <a:prstDash val="solid"/>
                      <a:round/>
                      <a:headEnd type="none" w="med" len="med"/>
                      <a:tailEnd type="none" w="med" len="med"/>
                    </a:lnR>
                    <a:lnT>
                      <a:noFill/>
                    </a:lnT>
                    <a:lnB>
                      <a:noFill/>
                    </a:lnB>
                  </a:tcPr>
                </a:tc>
                <a:tc>
                  <a:txBody>
                    <a:bodyPr/>
                    <a:lstStyle/>
                    <a:p>
                      <a:pPr algn="ctr">
                        <a:lnSpc>
                          <a:spcPct val="150000"/>
                        </a:lnSpc>
                        <a:spcAft>
                          <a:spcPts val="0"/>
                        </a:spcAft>
                      </a:pPr>
                      <a:r>
                        <a:rPr lang="en-US" sz="1000" kern="100">
                          <a:effectLst/>
                          <a:latin typeface="Times New Roman" panose="02020603050405020304" pitchFamily="18" charset="0"/>
                          <a:ea typeface="宋体" panose="02010600030101010101" pitchFamily="2" charset="-122"/>
                          <a:cs typeface="Times New Roman" panose="02020603050405020304" pitchFamily="18" charset="0"/>
                        </a:rPr>
                        <a:t>4.664</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a:noFill/>
                    </a:lnR>
                    <a:lnT>
                      <a:noFill/>
                    </a:lnT>
                    <a:lnB>
                      <a:noFill/>
                    </a:lnB>
                  </a:tcPr>
                </a:tc>
                <a:tc>
                  <a:txBody>
                    <a:bodyPr/>
                    <a:lstStyle/>
                    <a:p>
                      <a:pPr algn="ctr">
                        <a:lnSpc>
                          <a:spcPct val="150000"/>
                        </a:lnSpc>
                        <a:spcAft>
                          <a:spcPts val="0"/>
                        </a:spcAft>
                      </a:pPr>
                      <a:r>
                        <a:rPr lang="en-US" sz="1000" kern="100">
                          <a:effectLst/>
                          <a:latin typeface="Times New Roman" panose="02020603050405020304" pitchFamily="18" charset="0"/>
                          <a:ea typeface="宋体" panose="02010600030101010101" pitchFamily="2" charset="-122"/>
                          <a:cs typeface="Times New Roman" panose="02020603050405020304" pitchFamily="18" charset="0"/>
                        </a:rPr>
                        <a:t>34.482</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a:noFill/>
                    </a:lnL>
                    <a:lnR>
                      <a:noFill/>
                    </a:lnR>
                    <a:lnT>
                      <a:noFill/>
                    </a:lnT>
                    <a:lnB>
                      <a:noFill/>
                    </a:lnB>
                  </a:tcPr>
                </a:tc>
                <a:tc>
                  <a:txBody>
                    <a:bodyPr/>
                    <a:lstStyle/>
                    <a:p>
                      <a:pPr algn="ctr">
                        <a:lnSpc>
                          <a:spcPct val="150000"/>
                        </a:lnSpc>
                        <a:spcAft>
                          <a:spcPts val="0"/>
                        </a:spcAft>
                      </a:pPr>
                      <a:r>
                        <a:rPr lang="en-US" sz="1000" kern="100">
                          <a:effectLst/>
                          <a:latin typeface="Times New Roman" panose="02020603050405020304" pitchFamily="18" charset="0"/>
                          <a:ea typeface="宋体" panose="02010600030101010101" pitchFamily="2" charset="-122"/>
                          <a:cs typeface="Times New Roman" panose="02020603050405020304" pitchFamily="18" charset="0"/>
                        </a:rPr>
                        <a:t>0.769</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a:noFill/>
                    </a:lnL>
                    <a:lnR w="12700" cap="flat" cmpd="sng" algn="ctr">
                      <a:solidFill>
                        <a:srgbClr val="000000"/>
                      </a:solidFill>
                      <a:prstDash val="solid"/>
                      <a:round/>
                      <a:headEnd type="none" w="med" len="med"/>
                      <a:tailEnd type="none" w="med" len="med"/>
                    </a:lnR>
                    <a:lnT>
                      <a:noFill/>
                    </a:lnT>
                    <a:lnB>
                      <a:noFill/>
                    </a:lnB>
                  </a:tcPr>
                </a:tc>
                <a:tc>
                  <a:txBody>
                    <a:bodyPr/>
                    <a:lstStyle/>
                    <a:p>
                      <a:pPr algn="ctr">
                        <a:lnSpc>
                          <a:spcPct val="150000"/>
                        </a:lnSpc>
                        <a:spcAft>
                          <a:spcPts val="0"/>
                        </a:spcAft>
                      </a:pPr>
                      <a:r>
                        <a:rPr lang="en-US" sz="1000" kern="100">
                          <a:effectLst/>
                          <a:latin typeface="Times New Roman" panose="02020603050405020304" pitchFamily="18" charset="0"/>
                          <a:ea typeface="宋体" panose="02010600030101010101" pitchFamily="2" charset="-122"/>
                          <a:cs typeface="Times New Roman" panose="02020603050405020304" pitchFamily="18" charset="0"/>
                        </a:rPr>
                        <a:t>4.209</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a:noFill/>
                    </a:lnR>
                    <a:lnT>
                      <a:noFill/>
                    </a:lnT>
                    <a:lnB>
                      <a:noFill/>
                    </a:lnB>
                  </a:tcPr>
                </a:tc>
                <a:tc>
                  <a:txBody>
                    <a:bodyPr/>
                    <a:lstStyle/>
                    <a:p>
                      <a:pPr algn="ctr">
                        <a:lnSpc>
                          <a:spcPct val="150000"/>
                        </a:lnSpc>
                        <a:spcAft>
                          <a:spcPts val="0"/>
                        </a:spcAft>
                      </a:pPr>
                      <a:r>
                        <a:rPr lang="en-US" sz="1000" kern="100">
                          <a:effectLst/>
                          <a:latin typeface="Times New Roman" panose="02020603050405020304" pitchFamily="18" charset="0"/>
                          <a:ea typeface="宋体" panose="02010600030101010101" pitchFamily="2" charset="-122"/>
                          <a:cs typeface="Times New Roman" panose="02020603050405020304" pitchFamily="18" charset="0"/>
                        </a:rPr>
                        <a:t>84.797</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a:noFill/>
                    </a:lnL>
                    <a:lnR>
                      <a:noFill/>
                    </a:lnR>
                    <a:lnT>
                      <a:noFill/>
                    </a:lnT>
                    <a:lnB>
                      <a:noFill/>
                    </a:lnB>
                  </a:tcPr>
                </a:tc>
                <a:tc>
                  <a:txBody>
                    <a:bodyPr/>
                    <a:lstStyle/>
                    <a:p>
                      <a:pPr algn="ctr">
                        <a:lnSpc>
                          <a:spcPct val="150000"/>
                        </a:lnSpc>
                        <a:spcAft>
                          <a:spcPts val="0"/>
                        </a:spcAft>
                      </a:pPr>
                      <a:r>
                        <a:rPr lang="en-US" sz="1000" kern="100">
                          <a:effectLst/>
                          <a:latin typeface="Times New Roman" panose="02020603050405020304" pitchFamily="18" charset="0"/>
                          <a:ea typeface="宋体" panose="02010600030101010101" pitchFamily="2" charset="-122"/>
                          <a:cs typeface="Times New Roman" panose="02020603050405020304" pitchFamily="18" charset="0"/>
                        </a:rPr>
                        <a:t>0.154</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a:noFill/>
                    </a:lnL>
                    <a:lnR>
                      <a:noFill/>
                    </a:lnR>
                    <a:lnT>
                      <a:noFill/>
                    </a:lnT>
                    <a:lnB>
                      <a:noFill/>
                    </a:lnB>
                  </a:tcPr>
                </a:tc>
                <a:extLst>
                  <a:ext uri="{0D108BD9-81ED-4DB2-BD59-A6C34878D82A}">
                    <a16:rowId xmlns:a16="http://schemas.microsoft.com/office/drawing/2014/main" val="4242891112"/>
                  </a:ext>
                </a:extLst>
              </a:tr>
              <a:tr h="219075">
                <a:tc vMerge="1">
                  <a:txBody>
                    <a:bodyPr/>
                    <a:lstStyle/>
                    <a:p>
                      <a:endParaRPr lang="zh-CN" altLang="en-US"/>
                    </a:p>
                  </a:txBody>
                  <a:tcPr/>
                </a:tc>
                <a:tc>
                  <a:txBody>
                    <a:bodyPr/>
                    <a:lstStyle/>
                    <a:p>
                      <a:pPr algn="ctr">
                        <a:lnSpc>
                          <a:spcPct val="150000"/>
                        </a:lnSpc>
                        <a:spcAft>
                          <a:spcPts val="0"/>
                        </a:spcAft>
                      </a:pPr>
                      <a:r>
                        <a:rPr lang="en-US" sz="1000" b="1" i="1" kern="100">
                          <a:effectLst/>
                          <a:latin typeface="Times New Roman" panose="02020603050405020304" pitchFamily="18" charset="0"/>
                          <a:ea typeface="宋体" panose="02010600030101010101" pitchFamily="2" charset="-122"/>
                          <a:cs typeface="Times New Roman" panose="02020603050405020304" pitchFamily="18" charset="0"/>
                        </a:rPr>
                        <a:t>GMJR</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a:noFill/>
                    </a:lnL>
                    <a:lnR w="12700" cap="flat" cmpd="sng" algn="ctr">
                      <a:solidFill>
                        <a:srgbClr val="000000"/>
                      </a:solidFill>
                      <a:prstDash val="solid"/>
                      <a:round/>
                      <a:headEnd type="none" w="med" len="med"/>
                      <a:tailEnd type="none" w="med" len="med"/>
                    </a:lnR>
                    <a:lnT>
                      <a:noFill/>
                    </a:lnT>
                    <a:lnB>
                      <a:noFill/>
                    </a:lnB>
                  </a:tcPr>
                </a:tc>
                <a:tc>
                  <a:txBody>
                    <a:bodyPr/>
                    <a:lstStyle/>
                    <a:p>
                      <a:pPr algn="ctr">
                        <a:lnSpc>
                          <a:spcPct val="150000"/>
                        </a:lnSpc>
                        <a:spcAft>
                          <a:spcPts val="0"/>
                        </a:spcAft>
                      </a:pPr>
                      <a:r>
                        <a:rPr lang="en-US" sz="1000" kern="100">
                          <a:effectLst/>
                          <a:latin typeface="Times New Roman" panose="02020603050405020304" pitchFamily="18" charset="0"/>
                          <a:ea typeface="宋体" panose="02010600030101010101" pitchFamily="2" charset="-122"/>
                          <a:cs typeface="Times New Roman" panose="02020603050405020304" pitchFamily="18" charset="0"/>
                        </a:rPr>
                        <a:t>0.520</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a:noFill/>
                    </a:lnR>
                    <a:lnT>
                      <a:noFill/>
                    </a:lnT>
                    <a:lnB>
                      <a:noFill/>
                    </a:lnB>
                  </a:tcPr>
                </a:tc>
                <a:tc>
                  <a:txBody>
                    <a:bodyPr/>
                    <a:lstStyle/>
                    <a:p>
                      <a:pPr algn="ctr">
                        <a:lnSpc>
                          <a:spcPct val="150000"/>
                        </a:lnSpc>
                        <a:spcAft>
                          <a:spcPts val="0"/>
                        </a:spcAft>
                      </a:pPr>
                      <a:r>
                        <a:rPr lang="en-US" sz="1000" kern="100">
                          <a:effectLst/>
                          <a:latin typeface="Times New Roman" panose="02020603050405020304" pitchFamily="18" charset="0"/>
                          <a:ea typeface="宋体" panose="02010600030101010101" pitchFamily="2" charset="-122"/>
                          <a:cs typeface="Times New Roman" panose="02020603050405020304" pitchFamily="18" charset="0"/>
                        </a:rPr>
                        <a:t>—</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a:noFill/>
                    </a:lnL>
                    <a:lnR>
                      <a:noFill/>
                    </a:lnR>
                    <a:lnT>
                      <a:noFill/>
                    </a:lnT>
                    <a:lnB>
                      <a:noFill/>
                    </a:lnB>
                  </a:tcPr>
                </a:tc>
                <a:tc>
                  <a:txBody>
                    <a:bodyPr/>
                    <a:lstStyle/>
                    <a:p>
                      <a:pPr algn="ctr">
                        <a:lnSpc>
                          <a:spcPct val="150000"/>
                        </a:lnSpc>
                        <a:spcAft>
                          <a:spcPts val="0"/>
                        </a:spcAft>
                      </a:pPr>
                      <a:r>
                        <a:rPr lang="en-US" sz="1000" b="1" kern="100" dirty="0">
                          <a:solidFill>
                            <a:srgbClr val="C00000"/>
                          </a:solidFill>
                          <a:effectLst/>
                          <a:latin typeface="Times New Roman" panose="02020603050405020304" pitchFamily="18" charset="0"/>
                          <a:ea typeface="宋体" panose="02010600030101010101" pitchFamily="2" charset="-122"/>
                          <a:cs typeface="Times New Roman" panose="02020603050405020304" pitchFamily="18" charset="0"/>
                        </a:rPr>
                        <a:t>1</a:t>
                      </a:r>
                      <a:endParaRPr lang="zh-CN" sz="1200" kern="100" dirty="0">
                        <a:solidFill>
                          <a:srgbClr val="C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a:noFill/>
                    </a:lnL>
                    <a:lnR w="12700" cap="flat" cmpd="sng" algn="ctr">
                      <a:solidFill>
                        <a:srgbClr val="000000"/>
                      </a:solidFill>
                      <a:prstDash val="solid"/>
                      <a:round/>
                      <a:headEnd type="none" w="med" len="med"/>
                      <a:tailEnd type="none" w="med" len="med"/>
                    </a:lnR>
                    <a:lnT>
                      <a:noFill/>
                    </a:lnT>
                    <a:lnB>
                      <a:noFill/>
                    </a:lnB>
                  </a:tcPr>
                </a:tc>
                <a:tc>
                  <a:txBody>
                    <a:bodyPr/>
                    <a:lstStyle/>
                    <a:p>
                      <a:pPr algn="ctr">
                        <a:lnSpc>
                          <a:spcPct val="150000"/>
                        </a:lnSpc>
                        <a:spcAft>
                          <a:spcPts val="0"/>
                        </a:spcAft>
                      </a:pPr>
                      <a:r>
                        <a:rPr lang="en-US" sz="1000" kern="100">
                          <a:effectLst/>
                          <a:latin typeface="Times New Roman" panose="02020603050405020304" pitchFamily="18" charset="0"/>
                          <a:ea typeface="宋体" panose="02010600030101010101" pitchFamily="2" charset="-122"/>
                          <a:cs typeface="Times New Roman" panose="02020603050405020304" pitchFamily="18" charset="0"/>
                        </a:rPr>
                        <a:t>0.642</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a:noFill/>
                    </a:lnR>
                    <a:lnT>
                      <a:noFill/>
                    </a:lnT>
                    <a:lnB>
                      <a:noFill/>
                    </a:lnB>
                  </a:tcPr>
                </a:tc>
                <a:tc>
                  <a:txBody>
                    <a:bodyPr/>
                    <a:lstStyle/>
                    <a:p>
                      <a:pPr algn="ctr">
                        <a:lnSpc>
                          <a:spcPct val="150000"/>
                        </a:lnSpc>
                        <a:spcAft>
                          <a:spcPts val="0"/>
                        </a:spcAft>
                      </a:pPr>
                      <a:r>
                        <a:rPr lang="en-US" sz="1000" kern="100">
                          <a:effectLst/>
                          <a:latin typeface="Times New Roman" panose="02020603050405020304" pitchFamily="18" charset="0"/>
                          <a:ea typeface="宋体" panose="02010600030101010101" pitchFamily="2" charset="-122"/>
                          <a:cs typeface="Times New Roman" panose="02020603050405020304" pitchFamily="18" charset="0"/>
                        </a:rPr>
                        <a:t>—</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a:noFill/>
                    </a:lnL>
                    <a:lnR>
                      <a:noFill/>
                    </a:lnR>
                    <a:lnT>
                      <a:noFill/>
                    </a:lnT>
                    <a:lnB>
                      <a:noFill/>
                    </a:lnB>
                  </a:tcPr>
                </a:tc>
                <a:tc>
                  <a:txBody>
                    <a:bodyPr/>
                    <a:lstStyle/>
                    <a:p>
                      <a:pPr algn="ctr">
                        <a:lnSpc>
                          <a:spcPct val="150000"/>
                        </a:lnSpc>
                        <a:spcAft>
                          <a:spcPts val="0"/>
                        </a:spcAft>
                      </a:pPr>
                      <a:r>
                        <a:rPr lang="en-US" sz="1000" b="1" kern="100" dirty="0">
                          <a:solidFill>
                            <a:srgbClr val="C00000"/>
                          </a:solidFill>
                          <a:effectLst/>
                          <a:latin typeface="Times New Roman" panose="02020603050405020304" pitchFamily="18" charset="0"/>
                          <a:ea typeface="宋体" panose="02010600030101010101" pitchFamily="2" charset="-122"/>
                          <a:cs typeface="Times New Roman" panose="02020603050405020304" pitchFamily="18" charset="0"/>
                        </a:rPr>
                        <a:t>1</a:t>
                      </a:r>
                      <a:endParaRPr lang="zh-CN" sz="1200" kern="100" dirty="0">
                        <a:solidFill>
                          <a:srgbClr val="C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a:noFill/>
                    </a:lnL>
                    <a:lnR w="12700" cap="flat" cmpd="sng" algn="ctr">
                      <a:solidFill>
                        <a:srgbClr val="000000"/>
                      </a:solidFill>
                      <a:prstDash val="solid"/>
                      <a:round/>
                      <a:headEnd type="none" w="med" len="med"/>
                      <a:tailEnd type="none" w="med" len="med"/>
                    </a:lnR>
                    <a:lnT>
                      <a:noFill/>
                    </a:lnT>
                    <a:lnB>
                      <a:noFill/>
                    </a:lnB>
                  </a:tcPr>
                </a:tc>
                <a:tc>
                  <a:txBody>
                    <a:bodyPr/>
                    <a:lstStyle/>
                    <a:p>
                      <a:pPr algn="ctr">
                        <a:lnSpc>
                          <a:spcPct val="150000"/>
                        </a:lnSpc>
                        <a:spcAft>
                          <a:spcPts val="0"/>
                        </a:spcAft>
                      </a:pPr>
                      <a:r>
                        <a:rPr lang="en-US" sz="1000" kern="100">
                          <a:effectLst/>
                          <a:latin typeface="Times New Roman" panose="02020603050405020304" pitchFamily="18" charset="0"/>
                          <a:ea typeface="宋体" panose="02010600030101010101" pitchFamily="2" charset="-122"/>
                          <a:cs typeface="Times New Roman" panose="02020603050405020304" pitchFamily="18" charset="0"/>
                        </a:rPr>
                        <a:t>2.036</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a:noFill/>
                    </a:lnR>
                    <a:lnT>
                      <a:noFill/>
                    </a:lnT>
                    <a:lnB>
                      <a:noFill/>
                    </a:lnB>
                  </a:tcPr>
                </a:tc>
                <a:tc>
                  <a:txBody>
                    <a:bodyPr/>
                    <a:lstStyle/>
                    <a:p>
                      <a:pPr algn="ctr">
                        <a:lnSpc>
                          <a:spcPct val="150000"/>
                        </a:lnSpc>
                        <a:spcAft>
                          <a:spcPts val="0"/>
                        </a:spcAft>
                      </a:pPr>
                      <a:r>
                        <a:rPr lang="en-US" sz="1000" kern="100">
                          <a:effectLst/>
                          <a:latin typeface="Times New Roman" panose="02020603050405020304" pitchFamily="18" charset="0"/>
                          <a:ea typeface="宋体" panose="02010600030101010101" pitchFamily="2" charset="-122"/>
                          <a:cs typeface="Times New Roman" panose="02020603050405020304" pitchFamily="18" charset="0"/>
                        </a:rPr>
                        <a:t>97.764</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a:noFill/>
                    </a:lnL>
                    <a:lnR>
                      <a:noFill/>
                    </a:lnR>
                    <a:lnT>
                      <a:noFill/>
                    </a:lnT>
                    <a:lnB>
                      <a:noFill/>
                    </a:lnB>
                  </a:tcPr>
                </a:tc>
                <a:tc>
                  <a:txBody>
                    <a:bodyPr/>
                    <a:lstStyle/>
                    <a:p>
                      <a:pPr algn="ctr">
                        <a:lnSpc>
                          <a:spcPct val="150000"/>
                        </a:lnSpc>
                        <a:spcAft>
                          <a:spcPts val="0"/>
                        </a:spcAft>
                      </a:pPr>
                      <a:r>
                        <a:rPr lang="en-US" sz="1000" kern="100">
                          <a:effectLst/>
                          <a:latin typeface="Times New Roman" panose="02020603050405020304" pitchFamily="18" charset="0"/>
                          <a:ea typeface="宋体" panose="02010600030101010101" pitchFamily="2" charset="-122"/>
                          <a:cs typeface="Times New Roman" panose="02020603050405020304" pitchFamily="18" charset="0"/>
                        </a:rPr>
                        <a:t>0.615</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a:noFill/>
                    </a:lnL>
                    <a:lnR>
                      <a:noFill/>
                    </a:lnR>
                    <a:lnT>
                      <a:noFill/>
                    </a:lnT>
                    <a:lnB>
                      <a:noFill/>
                    </a:lnB>
                  </a:tcPr>
                </a:tc>
                <a:extLst>
                  <a:ext uri="{0D108BD9-81ED-4DB2-BD59-A6C34878D82A}">
                    <a16:rowId xmlns:a16="http://schemas.microsoft.com/office/drawing/2014/main" val="503552644"/>
                  </a:ext>
                </a:extLst>
              </a:tr>
              <a:tr h="219075">
                <a:tc vMerge="1">
                  <a:txBody>
                    <a:bodyPr/>
                    <a:lstStyle/>
                    <a:p>
                      <a:endParaRPr lang="zh-CN" altLang="en-US"/>
                    </a:p>
                  </a:txBody>
                  <a:tcPr/>
                </a:tc>
                <a:tc>
                  <a:txBody>
                    <a:bodyPr/>
                    <a:lstStyle/>
                    <a:p>
                      <a:pPr algn="ctr">
                        <a:lnSpc>
                          <a:spcPct val="150000"/>
                        </a:lnSpc>
                        <a:spcAft>
                          <a:spcPts val="0"/>
                        </a:spcAft>
                      </a:pPr>
                      <a:r>
                        <a:rPr lang="en-US" sz="1000" b="1" i="1" kern="100">
                          <a:effectLst/>
                          <a:latin typeface="Times New Roman" panose="02020603050405020304" pitchFamily="18" charset="0"/>
                          <a:ea typeface="宋体" panose="02010600030101010101" pitchFamily="2" charset="-122"/>
                          <a:cs typeface="Times New Roman" panose="02020603050405020304" pitchFamily="18" charset="0"/>
                        </a:rPr>
                        <a:t>Ours</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1000" b="1" kern="100" dirty="0">
                          <a:solidFill>
                            <a:srgbClr val="C00000"/>
                          </a:solidFill>
                          <a:effectLst/>
                          <a:latin typeface="Times New Roman" panose="02020603050405020304" pitchFamily="18" charset="0"/>
                          <a:ea typeface="宋体" panose="02010600030101010101" pitchFamily="2" charset="-122"/>
                          <a:cs typeface="Times New Roman" panose="02020603050405020304" pitchFamily="18" charset="0"/>
                        </a:rPr>
                        <a:t>0.345</a:t>
                      </a:r>
                      <a:endParaRPr lang="zh-CN" sz="1200" kern="100" dirty="0">
                        <a:solidFill>
                          <a:srgbClr val="C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1000" kern="100">
                          <a:effectLst/>
                          <a:latin typeface="Times New Roman" panose="02020603050405020304" pitchFamily="18" charset="0"/>
                          <a:ea typeface="宋体" panose="02010600030101010101" pitchFamily="2" charset="-122"/>
                          <a:cs typeface="Times New Roman" panose="02020603050405020304" pitchFamily="18" charset="0"/>
                        </a:rPr>
                        <a:t>—</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1000" b="1" kern="100" dirty="0">
                          <a:solidFill>
                            <a:srgbClr val="C00000"/>
                          </a:solidFill>
                          <a:effectLst/>
                          <a:latin typeface="Times New Roman" panose="02020603050405020304" pitchFamily="18" charset="0"/>
                          <a:ea typeface="宋体" panose="02010600030101010101" pitchFamily="2" charset="-122"/>
                          <a:cs typeface="Times New Roman" panose="02020603050405020304" pitchFamily="18" charset="0"/>
                        </a:rPr>
                        <a:t>1</a:t>
                      </a:r>
                      <a:endParaRPr lang="zh-CN" sz="1200" kern="100" dirty="0">
                        <a:solidFill>
                          <a:srgbClr val="C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1000" b="1" kern="100" dirty="0">
                          <a:solidFill>
                            <a:srgbClr val="C00000"/>
                          </a:solidFill>
                          <a:effectLst/>
                          <a:latin typeface="Times New Roman" panose="02020603050405020304" pitchFamily="18" charset="0"/>
                          <a:ea typeface="宋体" panose="02010600030101010101" pitchFamily="2" charset="-122"/>
                          <a:cs typeface="Times New Roman" panose="02020603050405020304" pitchFamily="18" charset="0"/>
                        </a:rPr>
                        <a:t>0.438</a:t>
                      </a:r>
                      <a:endParaRPr lang="zh-CN" sz="1200" kern="100" dirty="0">
                        <a:solidFill>
                          <a:srgbClr val="C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1000" kern="100">
                          <a:effectLst/>
                          <a:latin typeface="Times New Roman" panose="02020603050405020304" pitchFamily="18" charset="0"/>
                          <a:ea typeface="宋体" panose="02010600030101010101" pitchFamily="2" charset="-122"/>
                          <a:cs typeface="Times New Roman" panose="02020603050405020304" pitchFamily="18" charset="0"/>
                        </a:rPr>
                        <a:t>—</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1000" b="1" kern="100" dirty="0">
                          <a:solidFill>
                            <a:srgbClr val="C00000"/>
                          </a:solidFill>
                          <a:effectLst/>
                          <a:latin typeface="Times New Roman" panose="02020603050405020304" pitchFamily="18" charset="0"/>
                          <a:ea typeface="宋体" panose="02010600030101010101" pitchFamily="2" charset="-122"/>
                          <a:cs typeface="Times New Roman" panose="02020603050405020304" pitchFamily="18" charset="0"/>
                        </a:rPr>
                        <a:t>1</a:t>
                      </a:r>
                      <a:endParaRPr lang="zh-CN" sz="1200" kern="100" dirty="0">
                        <a:solidFill>
                          <a:srgbClr val="C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1000" b="1" kern="100" dirty="0">
                          <a:solidFill>
                            <a:srgbClr val="C00000"/>
                          </a:solidFill>
                          <a:effectLst/>
                          <a:latin typeface="Times New Roman" panose="02020603050405020304" pitchFamily="18" charset="0"/>
                          <a:ea typeface="宋体" panose="02010600030101010101" pitchFamily="2" charset="-122"/>
                          <a:cs typeface="Times New Roman" panose="02020603050405020304" pitchFamily="18" charset="0"/>
                        </a:rPr>
                        <a:t>1.717</a:t>
                      </a:r>
                      <a:endParaRPr lang="zh-CN" sz="1200" kern="100" dirty="0">
                        <a:solidFill>
                          <a:srgbClr val="C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1000" kern="100">
                          <a:effectLst/>
                          <a:latin typeface="Times New Roman" panose="02020603050405020304" pitchFamily="18" charset="0"/>
                          <a:ea typeface="宋体" panose="02010600030101010101" pitchFamily="2" charset="-122"/>
                          <a:cs typeface="Times New Roman" panose="02020603050405020304" pitchFamily="18" charset="0"/>
                        </a:rPr>
                        <a:t>—</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1000" b="1" kern="100" dirty="0">
                          <a:solidFill>
                            <a:srgbClr val="C00000"/>
                          </a:solidFill>
                          <a:effectLst/>
                          <a:latin typeface="Times New Roman" panose="02020603050405020304" pitchFamily="18" charset="0"/>
                          <a:ea typeface="宋体" panose="02010600030101010101" pitchFamily="2" charset="-122"/>
                          <a:cs typeface="Times New Roman" panose="02020603050405020304" pitchFamily="18" charset="0"/>
                        </a:rPr>
                        <a:t>1</a:t>
                      </a:r>
                      <a:endParaRPr lang="zh-CN" sz="1200" b="1" kern="100" dirty="0">
                        <a:solidFill>
                          <a:srgbClr val="C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65586151"/>
                  </a:ext>
                </a:extLst>
              </a:tr>
              <a:tr h="219075">
                <a:tc rowSpan="4">
                  <a:txBody>
                    <a:bodyPr/>
                    <a:lstStyle/>
                    <a:p>
                      <a:pPr algn="ctr">
                        <a:lnSpc>
                          <a:spcPct val="150000"/>
                        </a:lnSpc>
                        <a:spcAft>
                          <a:spcPts val="0"/>
                        </a:spcAft>
                      </a:pPr>
                      <a:r>
                        <a:rPr lang="en-US" sz="1000" b="1" i="1" kern="100">
                          <a:effectLst/>
                          <a:latin typeface="Times New Roman" panose="02020603050405020304" pitchFamily="18" charset="0"/>
                          <a:ea typeface="宋体" panose="02010600030101010101" pitchFamily="2" charset="-122"/>
                          <a:cs typeface="Times New Roman" panose="02020603050405020304" pitchFamily="18" charset="0"/>
                        </a:rPr>
                        <a:t>60</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1000" b="1" i="1" kern="100">
                          <a:effectLst/>
                          <a:latin typeface="Times New Roman" panose="02020603050405020304" pitchFamily="18" charset="0"/>
                          <a:ea typeface="宋体" panose="02010600030101010101" pitchFamily="2" charset="-122"/>
                          <a:cs typeface="Times New Roman" panose="02020603050405020304" pitchFamily="18" charset="0"/>
                        </a:rPr>
                        <a:t>NDT</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algn="ctr">
                        <a:lnSpc>
                          <a:spcPct val="150000"/>
                        </a:lnSpc>
                        <a:spcAft>
                          <a:spcPts val="0"/>
                        </a:spcAft>
                      </a:pPr>
                      <a:r>
                        <a:rPr lang="en-US" sz="1000" kern="100">
                          <a:effectLst/>
                          <a:latin typeface="Times New Roman" panose="02020603050405020304" pitchFamily="18" charset="0"/>
                          <a:ea typeface="宋体" panose="02010600030101010101" pitchFamily="2" charset="-122"/>
                          <a:cs typeface="Times New Roman" panose="02020603050405020304" pitchFamily="18" charset="0"/>
                        </a:rPr>
                        <a:t>—</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tcPr>
                </a:tc>
                <a:tc>
                  <a:txBody>
                    <a:bodyPr/>
                    <a:lstStyle/>
                    <a:p>
                      <a:pPr algn="ctr">
                        <a:lnSpc>
                          <a:spcPct val="150000"/>
                        </a:lnSpc>
                        <a:spcAft>
                          <a:spcPts val="0"/>
                        </a:spcAft>
                      </a:pPr>
                      <a:r>
                        <a:rPr lang="en-US" sz="1000" kern="100">
                          <a:effectLst/>
                          <a:latin typeface="Times New Roman" panose="02020603050405020304" pitchFamily="18" charset="0"/>
                          <a:ea typeface="宋体" panose="02010600030101010101" pitchFamily="2" charset="-122"/>
                          <a:cs typeface="Times New Roman" panose="02020603050405020304" pitchFamily="18" charset="0"/>
                        </a:rPr>
                        <a:t>70.363</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lnSpc>
                          <a:spcPct val="150000"/>
                        </a:lnSpc>
                        <a:spcAft>
                          <a:spcPts val="0"/>
                        </a:spcAft>
                      </a:pPr>
                      <a:r>
                        <a:rPr lang="en-US" sz="1000" kern="100">
                          <a:effectLst/>
                          <a:latin typeface="Times New Roman" panose="02020603050405020304" pitchFamily="18" charset="0"/>
                          <a:ea typeface="宋体" panose="02010600030101010101" pitchFamily="2" charset="-122"/>
                          <a:cs typeface="Times New Roman" panose="02020603050405020304" pitchFamily="18" charset="0"/>
                        </a:rPr>
                        <a:t>0</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algn="ctr">
                        <a:lnSpc>
                          <a:spcPct val="150000"/>
                        </a:lnSpc>
                        <a:spcAft>
                          <a:spcPts val="0"/>
                        </a:spcAft>
                      </a:pPr>
                      <a:r>
                        <a:rPr lang="en-US" sz="1000" kern="100">
                          <a:effectLst/>
                          <a:latin typeface="Times New Roman" panose="02020603050405020304" pitchFamily="18" charset="0"/>
                          <a:ea typeface="宋体" panose="02010600030101010101" pitchFamily="2" charset="-122"/>
                          <a:cs typeface="Times New Roman" panose="02020603050405020304" pitchFamily="18" charset="0"/>
                        </a:rPr>
                        <a:t>—</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tcPr>
                </a:tc>
                <a:tc>
                  <a:txBody>
                    <a:bodyPr/>
                    <a:lstStyle/>
                    <a:p>
                      <a:pPr algn="ctr">
                        <a:lnSpc>
                          <a:spcPct val="150000"/>
                        </a:lnSpc>
                        <a:spcAft>
                          <a:spcPts val="0"/>
                        </a:spcAft>
                      </a:pPr>
                      <a:r>
                        <a:rPr lang="en-US" sz="1000" kern="100">
                          <a:effectLst/>
                          <a:latin typeface="Times New Roman" panose="02020603050405020304" pitchFamily="18" charset="0"/>
                          <a:ea typeface="宋体" panose="02010600030101010101" pitchFamily="2" charset="-122"/>
                          <a:cs typeface="Times New Roman" panose="02020603050405020304" pitchFamily="18" charset="0"/>
                        </a:rPr>
                        <a:t>73.643</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lnSpc>
                          <a:spcPct val="150000"/>
                        </a:lnSpc>
                        <a:spcAft>
                          <a:spcPts val="0"/>
                        </a:spcAft>
                      </a:pPr>
                      <a:r>
                        <a:rPr lang="en-US" sz="1000" kern="100">
                          <a:effectLst/>
                          <a:latin typeface="Times New Roman" panose="02020603050405020304" pitchFamily="18" charset="0"/>
                          <a:ea typeface="宋体" panose="02010600030101010101" pitchFamily="2" charset="-122"/>
                          <a:cs typeface="Times New Roman" panose="02020603050405020304" pitchFamily="18" charset="0"/>
                        </a:rPr>
                        <a:t>0</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algn="ctr">
                        <a:lnSpc>
                          <a:spcPct val="150000"/>
                        </a:lnSpc>
                        <a:spcAft>
                          <a:spcPts val="0"/>
                        </a:spcAft>
                      </a:pPr>
                      <a:r>
                        <a:rPr lang="en-US" sz="1000" kern="100">
                          <a:effectLst/>
                          <a:latin typeface="Times New Roman" panose="02020603050405020304" pitchFamily="18" charset="0"/>
                          <a:ea typeface="宋体" panose="02010600030101010101" pitchFamily="2" charset="-122"/>
                          <a:cs typeface="Times New Roman" panose="02020603050405020304" pitchFamily="18" charset="0"/>
                        </a:rPr>
                        <a:t>—</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tcPr>
                </a:tc>
                <a:tc>
                  <a:txBody>
                    <a:bodyPr/>
                    <a:lstStyle/>
                    <a:p>
                      <a:pPr algn="ctr">
                        <a:lnSpc>
                          <a:spcPct val="150000"/>
                        </a:lnSpc>
                        <a:spcAft>
                          <a:spcPts val="0"/>
                        </a:spcAft>
                      </a:pPr>
                      <a:r>
                        <a:rPr lang="en-US" sz="1000" kern="100">
                          <a:effectLst/>
                          <a:latin typeface="Times New Roman" panose="02020603050405020304" pitchFamily="18" charset="0"/>
                          <a:ea typeface="宋体" panose="02010600030101010101" pitchFamily="2" charset="-122"/>
                          <a:cs typeface="Times New Roman" panose="02020603050405020304" pitchFamily="18" charset="0"/>
                        </a:rPr>
                        <a:t>96.408</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lnSpc>
                          <a:spcPct val="150000"/>
                        </a:lnSpc>
                        <a:spcAft>
                          <a:spcPts val="0"/>
                        </a:spcAft>
                      </a:pPr>
                      <a:r>
                        <a:rPr lang="en-US" sz="1000" kern="100">
                          <a:effectLst/>
                          <a:latin typeface="Times New Roman" panose="02020603050405020304" pitchFamily="18" charset="0"/>
                          <a:ea typeface="宋体" panose="02010600030101010101" pitchFamily="2" charset="-122"/>
                          <a:cs typeface="Times New Roman" panose="02020603050405020304" pitchFamily="18" charset="0"/>
                        </a:rPr>
                        <a:t>0</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3268896220"/>
                  </a:ext>
                </a:extLst>
              </a:tr>
              <a:tr h="219075">
                <a:tc vMerge="1">
                  <a:txBody>
                    <a:bodyPr/>
                    <a:lstStyle/>
                    <a:p>
                      <a:endParaRPr lang="zh-CN" altLang="en-US"/>
                    </a:p>
                  </a:txBody>
                  <a:tcPr/>
                </a:tc>
                <a:tc>
                  <a:txBody>
                    <a:bodyPr/>
                    <a:lstStyle/>
                    <a:p>
                      <a:pPr algn="ctr">
                        <a:lnSpc>
                          <a:spcPct val="150000"/>
                        </a:lnSpc>
                        <a:spcAft>
                          <a:spcPts val="0"/>
                        </a:spcAft>
                      </a:pPr>
                      <a:r>
                        <a:rPr lang="en-US" sz="1000" b="1" i="1" kern="100">
                          <a:effectLst/>
                          <a:latin typeface="Times New Roman" panose="02020603050405020304" pitchFamily="18" charset="0"/>
                          <a:ea typeface="宋体" panose="02010600030101010101" pitchFamily="2" charset="-122"/>
                          <a:cs typeface="Times New Roman" panose="02020603050405020304" pitchFamily="18" charset="0"/>
                        </a:rPr>
                        <a:t>ICP</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a:noFill/>
                    </a:lnL>
                    <a:lnR w="12700" cap="flat" cmpd="sng" algn="ctr">
                      <a:solidFill>
                        <a:srgbClr val="000000"/>
                      </a:solidFill>
                      <a:prstDash val="solid"/>
                      <a:round/>
                      <a:headEnd type="none" w="med" len="med"/>
                      <a:tailEnd type="none" w="med" len="med"/>
                    </a:lnR>
                    <a:lnT>
                      <a:noFill/>
                    </a:lnT>
                    <a:lnB>
                      <a:noFill/>
                    </a:lnB>
                  </a:tcPr>
                </a:tc>
                <a:tc>
                  <a:txBody>
                    <a:bodyPr/>
                    <a:lstStyle/>
                    <a:p>
                      <a:pPr algn="ctr">
                        <a:lnSpc>
                          <a:spcPct val="150000"/>
                        </a:lnSpc>
                        <a:spcAft>
                          <a:spcPts val="0"/>
                        </a:spcAft>
                      </a:pPr>
                      <a:r>
                        <a:rPr lang="en-US" sz="1000" kern="100">
                          <a:effectLst/>
                          <a:latin typeface="Times New Roman" panose="02020603050405020304" pitchFamily="18" charset="0"/>
                          <a:ea typeface="宋体" panose="02010600030101010101" pitchFamily="2" charset="-122"/>
                          <a:cs typeface="Times New Roman" panose="02020603050405020304" pitchFamily="18" charset="0"/>
                        </a:rPr>
                        <a:t>6.304</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a:noFill/>
                    </a:lnR>
                    <a:lnT>
                      <a:noFill/>
                    </a:lnT>
                    <a:lnB>
                      <a:noFill/>
                    </a:lnB>
                  </a:tcPr>
                </a:tc>
                <a:tc>
                  <a:txBody>
                    <a:bodyPr/>
                    <a:lstStyle/>
                    <a:p>
                      <a:pPr algn="ctr">
                        <a:lnSpc>
                          <a:spcPct val="150000"/>
                        </a:lnSpc>
                        <a:spcAft>
                          <a:spcPts val="0"/>
                        </a:spcAft>
                      </a:pPr>
                      <a:r>
                        <a:rPr lang="en-US" sz="1000" kern="100">
                          <a:effectLst/>
                          <a:latin typeface="Times New Roman" panose="02020603050405020304" pitchFamily="18" charset="0"/>
                          <a:ea typeface="宋体" panose="02010600030101010101" pitchFamily="2" charset="-122"/>
                          <a:cs typeface="Times New Roman" panose="02020603050405020304" pitchFamily="18" charset="0"/>
                        </a:rPr>
                        <a:t>17.162</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a:noFill/>
                    </a:lnL>
                    <a:lnR>
                      <a:noFill/>
                    </a:lnR>
                    <a:lnT>
                      <a:noFill/>
                    </a:lnT>
                    <a:lnB>
                      <a:noFill/>
                    </a:lnB>
                  </a:tcPr>
                </a:tc>
                <a:tc>
                  <a:txBody>
                    <a:bodyPr/>
                    <a:lstStyle/>
                    <a:p>
                      <a:pPr algn="ctr">
                        <a:lnSpc>
                          <a:spcPct val="150000"/>
                        </a:lnSpc>
                        <a:spcAft>
                          <a:spcPts val="0"/>
                        </a:spcAft>
                      </a:pPr>
                      <a:r>
                        <a:rPr lang="en-US" sz="1000" kern="100">
                          <a:effectLst/>
                          <a:latin typeface="Times New Roman" panose="02020603050405020304" pitchFamily="18" charset="0"/>
                          <a:ea typeface="宋体" panose="02010600030101010101" pitchFamily="2" charset="-122"/>
                          <a:cs typeface="Times New Roman" panose="02020603050405020304" pitchFamily="18" charset="0"/>
                        </a:rPr>
                        <a:t>0.154</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a:noFill/>
                    </a:lnL>
                    <a:lnR w="12700" cap="flat" cmpd="sng" algn="ctr">
                      <a:solidFill>
                        <a:srgbClr val="000000"/>
                      </a:solidFill>
                      <a:prstDash val="solid"/>
                      <a:round/>
                      <a:headEnd type="none" w="med" len="med"/>
                      <a:tailEnd type="none" w="med" len="med"/>
                    </a:lnR>
                    <a:lnT>
                      <a:noFill/>
                    </a:lnT>
                    <a:lnB>
                      <a:noFill/>
                    </a:lnB>
                  </a:tcPr>
                </a:tc>
                <a:tc>
                  <a:txBody>
                    <a:bodyPr/>
                    <a:lstStyle/>
                    <a:p>
                      <a:pPr algn="ctr">
                        <a:lnSpc>
                          <a:spcPct val="150000"/>
                        </a:lnSpc>
                        <a:spcAft>
                          <a:spcPts val="0"/>
                        </a:spcAft>
                      </a:pPr>
                      <a:r>
                        <a:rPr lang="en-US" sz="1000" kern="100">
                          <a:effectLst/>
                          <a:latin typeface="Times New Roman" panose="02020603050405020304" pitchFamily="18" charset="0"/>
                          <a:ea typeface="宋体" panose="02010600030101010101" pitchFamily="2" charset="-122"/>
                          <a:cs typeface="Times New Roman" panose="02020603050405020304" pitchFamily="18" charset="0"/>
                        </a:rPr>
                        <a:t>7.129</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a:noFill/>
                    </a:lnR>
                    <a:lnT>
                      <a:noFill/>
                    </a:lnT>
                    <a:lnB>
                      <a:noFill/>
                    </a:lnB>
                  </a:tcPr>
                </a:tc>
                <a:tc>
                  <a:txBody>
                    <a:bodyPr/>
                    <a:lstStyle/>
                    <a:p>
                      <a:pPr algn="ctr">
                        <a:lnSpc>
                          <a:spcPct val="150000"/>
                        </a:lnSpc>
                        <a:spcAft>
                          <a:spcPts val="0"/>
                        </a:spcAft>
                      </a:pPr>
                      <a:r>
                        <a:rPr lang="en-US" sz="1000" kern="100">
                          <a:effectLst/>
                          <a:latin typeface="Times New Roman" panose="02020603050405020304" pitchFamily="18" charset="0"/>
                          <a:ea typeface="宋体" panose="02010600030101010101" pitchFamily="2" charset="-122"/>
                          <a:cs typeface="Times New Roman" panose="02020603050405020304" pitchFamily="18" charset="0"/>
                        </a:rPr>
                        <a:t>38.187</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a:noFill/>
                    </a:lnL>
                    <a:lnR>
                      <a:noFill/>
                    </a:lnR>
                    <a:lnT>
                      <a:noFill/>
                    </a:lnT>
                    <a:lnB>
                      <a:noFill/>
                    </a:lnB>
                  </a:tcPr>
                </a:tc>
                <a:tc>
                  <a:txBody>
                    <a:bodyPr/>
                    <a:lstStyle/>
                    <a:p>
                      <a:pPr algn="ctr">
                        <a:lnSpc>
                          <a:spcPct val="150000"/>
                        </a:lnSpc>
                        <a:spcAft>
                          <a:spcPts val="0"/>
                        </a:spcAft>
                      </a:pPr>
                      <a:r>
                        <a:rPr lang="en-US" sz="1000" kern="100">
                          <a:effectLst/>
                          <a:latin typeface="Times New Roman" panose="02020603050405020304" pitchFamily="18" charset="0"/>
                          <a:ea typeface="宋体" panose="02010600030101010101" pitchFamily="2" charset="-122"/>
                          <a:cs typeface="Times New Roman" panose="02020603050405020304" pitchFamily="18" charset="0"/>
                        </a:rPr>
                        <a:t>0.385</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a:noFill/>
                    </a:lnL>
                    <a:lnR w="12700" cap="flat" cmpd="sng" algn="ctr">
                      <a:solidFill>
                        <a:srgbClr val="000000"/>
                      </a:solidFill>
                      <a:prstDash val="solid"/>
                      <a:round/>
                      <a:headEnd type="none" w="med" len="med"/>
                      <a:tailEnd type="none" w="med" len="med"/>
                    </a:lnR>
                    <a:lnT>
                      <a:noFill/>
                    </a:lnT>
                    <a:lnB>
                      <a:noFill/>
                    </a:lnB>
                  </a:tcPr>
                </a:tc>
                <a:tc>
                  <a:txBody>
                    <a:bodyPr/>
                    <a:lstStyle/>
                    <a:p>
                      <a:pPr algn="ctr">
                        <a:lnSpc>
                          <a:spcPct val="150000"/>
                        </a:lnSpc>
                        <a:spcAft>
                          <a:spcPts val="0"/>
                        </a:spcAft>
                      </a:pPr>
                      <a:r>
                        <a:rPr lang="en-US" sz="1000" kern="100">
                          <a:effectLst/>
                          <a:latin typeface="Times New Roman" panose="02020603050405020304" pitchFamily="18" charset="0"/>
                          <a:ea typeface="宋体" panose="02010600030101010101" pitchFamily="2" charset="-122"/>
                          <a:cs typeface="Times New Roman" panose="02020603050405020304" pitchFamily="18" charset="0"/>
                        </a:rPr>
                        <a:t>2.969</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a:noFill/>
                    </a:lnR>
                    <a:lnT>
                      <a:noFill/>
                    </a:lnT>
                    <a:lnB>
                      <a:noFill/>
                    </a:lnB>
                  </a:tcPr>
                </a:tc>
                <a:tc>
                  <a:txBody>
                    <a:bodyPr/>
                    <a:lstStyle/>
                    <a:p>
                      <a:pPr algn="ctr">
                        <a:lnSpc>
                          <a:spcPct val="150000"/>
                        </a:lnSpc>
                        <a:spcAft>
                          <a:spcPts val="0"/>
                        </a:spcAft>
                      </a:pPr>
                      <a:r>
                        <a:rPr lang="en-US" sz="1000" kern="100">
                          <a:effectLst/>
                          <a:latin typeface="Times New Roman" panose="02020603050405020304" pitchFamily="18" charset="0"/>
                          <a:ea typeface="宋体" panose="02010600030101010101" pitchFamily="2" charset="-122"/>
                          <a:cs typeface="Times New Roman" panose="02020603050405020304" pitchFamily="18" charset="0"/>
                        </a:rPr>
                        <a:t>83.379</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a:noFill/>
                    </a:lnL>
                    <a:lnR>
                      <a:noFill/>
                    </a:lnR>
                    <a:lnT>
                      <a:noFill/>
                    </a:lnT>
                    <a:lnB>
                      <a:noFill/>
                    </a:lnB>
                  </a:tcPr>
                </a:tc>
                <a:tc>
                  <a:txBody>
                    <a:bodyPr/>
                    <a:lstStyle/>
                    <a:p>
                      <a:pPr algn="ctr">
                        <a:lnSpc>
                          <a:spcPct val="150000"/>
                        </a:lnSpc>
                        <a:spcAft>
                          <a:spcPts val="0"/>
                        </a:spcAft>
                      </a:pPr>
                      <a:r>
                        <a:rPr lang="en-US" sz="1000" kern="100">
                          <a:effectLst/>
                          <a:latin typeface="Times New Roman" panose="02020603050405020304" pitchFamily="18" charset="0"/>
                          <a:ea typeface="宋体" panose="02010600030101010101" pitchFamily="2" charset="-122"/>
                          <a:cs typeface="Times New Roman" panose="02020603050405020304" pitchFamily="18" charset="0"/>
                        </a:rPr>
                        <a:t>0.308</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a:noFill/>
                    </a:lnL>
                    <a:lnR>
                      <a:noFill/>
                    </a:lnR>
                    <a:lnT>
                      <a:noFill/>
                    </a:lnT>
                    <a:lnB>
                      <a:noFill/>
                    </a:lnB>
                  </a:tcPr>
                </a:tc>
                <a:extLst>
                  <a:ext uri="{0D108BD9-81ED-4DB2-BD59-A6C34878D82A}">
                    <a16:rowId xmlns:a16="http://schemas.microsoft.com/office/drawing/2014/main" val="773324320"/>
                  </a:ext>
                </a:extLst>
              </a:tr>
              <a:tr h="219075">
                <a:tc vMerge="1">
                  <a:txBody>
                    <a:bodyPr/>
                    <a:lstStyle/>
                    <a:p>
                      <a:endParaRPr lang="zh-CN" altLang="en-US"/>
                    </a:p>
                  </a:txBody>
                  <a:tcPr/>
                </a:tc>
                <a:tc>
                  <a:txBody>
                    <a:bodyPr/>
                    <a:lstStyle/>
                    <a:p>
                      <a:pPr algn="ctr">
                        <a:lnSpc>
                          <a:spcPct val="150000"/>
                        </a:lnSpc>
                        <a:spcAft>
                          <a:spcPts val="0"/>
                        </a:spcAft>
                      </a:pPr>
                      <a:r>
                        <a:rPr lang="en-US" sz="1000" b="1" i="1" kern="100">
                          <a:effectLst/>
                          <a:latin typeface="Times New Roman" panose="02020603050405020304" pitchFamily="18" charset="0"/>
                          <a:ea typeface="宋体" panose="02010600030101010101" pitchFamily="2" charset="-122"/>
                          <a:cs typeface="Times New Roman" panose="02020603050405020304" pitchFamily="18" charset="0"/>
                        </a:rPr>
                        <a:t>GMJR</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a:noFill/>
                    </a:lnL>
                    <a:lnR w="12700" cap="flat" cmpd="sng" algn="ctr">
                      <a:solidFill>
                        <a:srgbClr val="000000"/>
                      </a:solidFill>
                      <a:prstDash val="solid"/>
                      <a:round/>
                      <a:headEnd type="none" w="med" len="med"/>
                      <a:tailEnd type="none" w="med" len="med"/>
                    </a:lnR>
                    <a:lnT>
                      <a:noFill/>
                    </a:lnT>
                    <a:lnB>
                      <a:noFill/>
                    </a:lnB>
                  </a:tcPr>
                </a:tc>
                <a:tc>
                  <a:txBody>
                    <a:bodyPr/>
                    <a:lstStyle/>
                    <a:p>
                      <a:pPr algn="ctr">
                        <a:lnSpc>
                          <a:spcPct val="150000"/>
                        </a:lnSpc>
                        <a:spcAft>
                          <a:spcPts val="0"/>
                        </a:spcAft>
                      </a:pPr>
                      <a:r>
                        <a:rPr lang="en-US" sz="1000" kern="100">
                          <a:effectLst/>
                          <a:latin typeface="Times New Roman" panose="02020603050405020304" pitchFamily="18" charset="0"/>
                          <a:ea typeface="宋体" panose="02010600030101010101" pitchFamily="2" charset="-122"/>
                          <a:cs typeface="Times New Roman" panose="02020603050405020304" pitchFamily="18" charset="0"/>
                        </a:rPr>
                        <a:t>0.519</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a:noFill/>
                    </a:lnR>
                    <a:lnT>
                      <a:noFill/>
                    </a:lnT>
                    <a:lnB>
                      <a:noFill/>
                    </a:lnB>
                  </a:tcPr>
                </a:tc>
                <a:tc>
                  <a:txBody>
                    <a:bodyPr/>
                    <a:lstStyle/>
                    <a:p>
                      <a:pPr algn="ctr">
                        <a:lnSpc>
                          <a:spcPct val="150000"/>
                        </a:lnSpc>
                        <a:spcAft>
                          <a:spcPts val="0"/>
                        </a:spcAft>
                      </a:pPr>
                      <a:r>
                        <a:rPr lang="en-US" sz="1000" kern="100">
                          <a:effectLst/>
                          <a:latin typeface="Times New Roman" panose="02020603050405020304" pitchFamily="18" charset="0"/>
                          <a:ea typeface="宋体" panose="02010600030101010101" pitchFamily="2" charset="-122"/>
                          <a:cs typeface="Times New Roman" panose="02020603050405020304" pitchFamily="18" charset="0"/>
                        </a:rPr>
                        <a:t>—</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a:noFill/>
                    </a:lnL>
                    <a:lnR>
                      <a:noFill/>
                    </a:lnR>
                    <a:lnT>
                      <a:noFill/>
                    </a:lnT>
                    <a:lnB>
                      <a:noFill/>
                    </a:lnB>
                  </a:tcPr>
                </a:tc>
                <a:tc>
                  <a:txBody>
                    <a:bodyPr/>
                    <a:lstStyle/>
                    <a:p>
                      <a:pPr algn="ctr">
                        <a:lnSpc>
                          <a:spcPct val="150000"/>
                        </a:lnSpc>
                        <a:spcAft>
                          <a:spcPts val="0"/>
                        </a:spcAft>
                      </a:pPr>
                      <a:r>
                        <a:rPr lang="en-US" sz="1000" b="1" kern="100" dirty="0">
                          <a:solidFill>
                            <a:srgbClr val="C00000"/>
                          </a:solidFill>
                          <a:effectLst/>
                          <a:latin typeface="Times New Roman" panose="02020603050405020304" pitchFamily="18" charset="0"/>
                          <a:ea typeface="宋体" panose="02010600030101010101" pitchFamily="2" charset="-122"/>
                          <a:cs typeface="Times New Roman" panose="02020603050405020304" pitchFamily="18" charset="0"/>
                        </a:rPr>
                        <a:t>1</a:t>
                      </a:r>
                      <a:endParaRPr lang="zh-CN" sz="1200" kern="100" dirty="0">
                        <a:solidFill>
                          <a:srgbClr val="C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a:noFill/>
                    </a:lnL>
                    <a:lnR w="12700" cap="flat" cmpd="sng" algn="ctr">
                      <a:solidFill>
                        <a:srgbClr val="000000"/>
                      </a:solidFill>
                      <a:prstDash val="solid"/>
                      <a:round/>
                      <a:headEnd type="none" w="med" len="med"/>
                      <a:tailEnd type="none" w="med" len="med"/>
                    </a:lnR>
                    <a:lnT>
                      <a:noFill/>
                    </a:lnT>
                    <a:lnB>
                      <a:noFill/>
                    </a:lnB>
                  </a:tcPr>
                </a:tc>
                <a:tc>
                  <a:txBody>
                    <a:bodyPr/>
                    <a:lstStyle/>
                    <a:p>
                      <a:pPr algn="ctr">
                        <a:lnSpc>
                          <a:spcPct val="150000"/>
                        </a:lnSpc>
                        <a:spcAft>
                          <a:spcPts val="0"/>
                        </a:spcAft>
                      </a:pPr>
                      <a:r>
                        <a:rPr lang="en-US" sz="1000" b="1" kern="100" dirty="0">
                          <a:solidFill>
                            <a:srgbClr val="C00000"/>
                          </a:solidFill>
                          <a:effectLst/>
                          <a:latin typeface="Times New Roman" panose="02020603050405020304" pitchFamily="18" charset="0"/>
                          <a:ea typeface="宋体" panose="02010600030101010101" pitchFamily="2" charset="-122"/>
                          <a:cs typeface="Times New Roman" panose="02020603050405020304" pitchFamily="18" charset="0"/>
                        </a:rPr>
                        <a:t>0.605</a:t>
                      </a:r>
                      <a:endParaRPr lang="zh-CN" sz="1200" kern="100" dirty="0">
                        <a:solidFill>
                          <a:srgbClr val="C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a:noFill/>
                    </a:lnR>
                    <a:lnT>
                      <a:noFill/>
                    </a:lnT>
                    <a:lnB>
                      <a:noFill/>
                    </a:lnB>
                  </a:tcPr>
                </a:tc>
                <a:tc>
                  <a:txBody>
                    <a:bodyPr/>
                    <a:lstStyle/>
                    <a:p>
                      <a:pPr algn="ctr">
                        <a:lnSpc>
                          <a:spcPct val="150000"/>
                        </a:lnSpc>
                        <a:spcAft>
                          <a:spcPts val="0"/>
                        </a:spcAft>
                      </a:pPr>
                      <a:r>
                        <a:rPr lang="en-US" sz="1000" kern="100">
                          <a:effectLst/>
                          <a:latin typeface="Times New Roman" panose="02020603050405020304" pitchFamily="18" charset="0"/>
                          <a:ea typeface="宋体" panose="02010600030101010101" pitchFamily="2" charset="-122"/>
                          <a:cs typeface="Times New Roman" panose="02020603050405020304" pitchFamily="18" charset="0"/>
                        </a:rPr>
                        <a:t>—</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a:noFill/>
                    </a:lnL>
                    <a:lnR>
                      <a:noFill/>
                    </a:lnR>
                    <a:lnT>
                      <a:noFill/>
                    </a:lnT>
                    <a:lnB>
                      <a:noFill/>
                    </a:lnB>
                  </a:tcPr>
                </a:tc>
                <a:tc>
                  <a:txBody>
                    <a:bodyPr/>
                    <a:lstStyle/>
                    <a:p>
                      <a:pPr algn="ctr">
                        <a:lnSpc>
                          <a:spcPct val="150000"/>
                        </a:lnSpc>
                        <a:spcAft>
                          <a:spcPts val="0"/>
                        </a:spcAft>
                      </a:pPr>
                      <a:r>
                        <a:rPr lang="en-US" sz="1000" b="1" kern="100" dirty="0">
                          <a:solidFill>
                            <a:srgbClr val="C00000"/>
                          </a:solidFill>
                          <a:effectLst/>
                          <a:latin typeface="Times New Roman" panose="02020603050405020304" pitchFamily="18" charset="0"/>
                          <a:ea typeface="宋体" panose="02010600030101010101" pitchFamily="2" charset="-122"/>
                          <a:cs typeface="Times New Roman" panose="02020603050405020304" pitchFamily="18" charset="0"/>
                        </a:rPr>
                        <a:t>1</a:t>
                      </a:r>
                      <a:endParaRPr lang="zh-CN" sz="1200" kern="100" dirty="0">
                        <a:solidFill>
                          <a:srgbClr val="C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a:noFill/>
                    </a:lnL>
                    <a:lnR w="12700" cap="flat" cmpd="sng" algn="ctr">
                      <a:solidFill>
                        <a:srgbClr val="000000"/>
                      </a:solidFill>
                      <a:prstDash val="solid"/>
                      <a:round/>
                      <a:headEnd type="none" w="med" len="med"/>
                      <a:tailEnd type="none" w="med" len="med"/>
                    </a:lnR>
                    <a:lnT>
                      <a:noFill/>
                    </a:lnT>
                    <a:lnB>
                      <a:noFill/>
                    </a:lnB>
                  </a:tcPr>
                </a:tc>
                <a:tc>
                  <a:txBody>
                    <a:bodyPr/>
                    <a:lstStyle/>
                    <a:p>
                      <a:pPr algn="ctr">
                        <a:lnSpc>
                          <a:spcPct val="150000"/>
                        </a:lnSpc>
                        <a:spcAft>
                          <a:spcPts val="0"/>
                        </a:spcAft>
                      </a:pPr>
                      <a:r>
                        <a:rPr lang="en-US" sz="1000" b="1" kern="100" dirty="0">
                          <a:solidFill>
                            <a:srgbClr val="C00000"/>
                          </a:solidFill>
                          <a:effectLst/>
                          <a:latin typeface="Times New Roman" panose="02020603050405020304" pitchFamily="18" charset="0"/>
                          <a:ea typeface="宋体" panose="02010600030101010101" pitchFamily="2" charset="-122"/>
                          <a:cs typeface="Times New Roman" panose="02020603050405020304" pitchFamily="18" charset="0"/>
                        </a:rPr>
                        <a:t>0.630</a:t>
                      </a:r>
                      <a:endParaRPr lang="zh-CN" sz="1200" kern="100" dirty="0">
                        <a:solidFill>
                          <a:srgbClr val="C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a:noFill/>
                    </a:lnR>
                    <a:lnT>
                      <a:noFill/>
                    </a:lnT>
                    <a:lnB>
                      <a:noFill/>
                    </a:lnB>
                  </a:tcPr>
                </a:tc>
                <a:tc>
                  <a:txBody>
                    <a:bodyPr/>
                    <a:lstStyle/>
                    <a:p>
                      <a:pPr algn="ctr">
                        <a:lnSpc>
                          <a:spcPct val="150000"/>
                        </a:lnSpc>
                        <a:spcAft>
                          <a:spcPts val="0"/>
                        </a:spcAft>
                      </a:pPr>
                      <a:r>
                        <a:rPr lang="en-US" sz="1000" kern="100">
                          <a:effectLst/>
                          <a:latin typeface="Times New Roman" panose="02020603050405020304" pitchFamily="18" charset="0"/>
                          <a:ea typeface="宋体" panose="02010600030101010101" pitchFamily="2" charset="-122"/>
                          <a:cs typeface="Times New Roman" panose="02020603050405020304" pitchFamily="18" charset="0"/>
                        </a:rPr>
                        <a:t>75.691</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a:noFill/>
                    </a:lnL>
                    <a:lnR>
                      <a:noFill/>
                    </a:lnR>
                    <a:lnT>
                      <a:noFill/>
                    </a:lnT>
                    <a:lnB>
                      <a:noFill/>
                    </a:lnB>
                  </a:tcPr>
                </a:tc>
                <a:tc>
                  <a:txBody>
                    <a:bodyPr/>
                    <a:lstStyle/>
                    <a:p>
                      <a:pPr algn="ctr">
                        <a:lnSpc>
                          <a:spcPct val="150000"/>
                        </a:lnSpc>
                        <a:spcAft>
                          <a:spcPts val="0"/>
                        </a:spcAft>
                      </a:pPr>
                      <a:r>
                        <a:rPr lang="en-US" sz="1000" kern="100">
                          <a:effectLst/>
                          <a:latin typeface="Times New Roman" panose="02020603050405020304" pitchFamily="18" charset="0"/>
                          <a:ea typeface="宋体" panose="02010600030101010101" pitchFamily="2" charset="-122"/>
                          <a:cs typeface="Times New Roman" panose="02020603050405020304" pitchFamily="18" charset="0"/>
                        </a:rPr>
                        <a:t>0.769</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a:noFill/>
                    </a:lnL>
                    <a:lnR>
                      <a:noFill/>
                    </a:lnR>
                    <a:lnT>
                      <a:noFill/>
                    </a:lnT>
                    <a:lnB>
                      <a:noFill/>
                    </a:lnB>
                  </a:tcPr>
                </a:tc>
                <a:extLst>
                  <a:ext uri="{0D108BD9-81ED-4DB2-BD59-A6C34878D82A}">
                    <a16:rowId xmlns:a16="http://schemas.microsoft.com/office/drawing/2014/main" val="889125919"/>
                  </a:ext>
                </a:extLst>
              </a:tr>
              <a:tr h="219075">
                <a:tc vMerge="1">
                  <a:txBody>
                    <a:bodyPr/>
                    <a:lstStyle/>
                    <a:p>
                      <a:endParaRPr lang="zh-CN" altLang="en-US"/>
                    </a:p>
                  </a:txBody>
                  <a:tcPr/>
                </a:tc>
                <a:tc>
                  <a:txBody>
                    <a:bodyPr/>
                    <a:lstStyle/>
                    <a:p>
                      <a:pPr algn="ctr">
                        <a:lnSpc>
                          <a:spcPct val="150000"/>
                        </a:lnSpc>
                        <a:spcAft>
                          <a:spcPts val="0"/>
                        </a:spcAft>
                      </a:pPr>
                      <a:r>
                        <a:rPr lang="en-US" sz="1000" b="1" i="1" kern="100">
                          <a:effectLst/>
                          <a:latin typeface="Times New Roman" panose="02020603050405020304" pitchFamily="18" charset="0"/>
                          <a:ea typeface="宋体" panose="02010600030101010101" pitchFamily="2" charset="-122"/>
                          <a:cs typeface="Times New Roman" panose="02020603050405020304" pitchFamily="18" charset="0"/>
                        </a:rPr>
                        <a:t>Ours</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a:noFill/>
                    </a:lnL>
                    <a:lnR w="12700" cap="flat" cmpd="sng" algn="ctr">
                      <a:solidFill>
                        <a:srgbClr val="000000"/>
                      </a:solidFill>
                      <a:prstDash val="solid"/>
                      <a:round/>
                      <a:headEnd type="none" w="med" len="med"/>
                      <a:tailEnd type="none" w="med" len="med"/>
                    </a:lnR>
                    <a:lnT>
                      <a:noFill/>
                    </a:lnT>
                    <a:lnB w="1905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1000" b="1" kern="100" dirty="0">
                          <a:solidFill>
                            <a:srgbClr val="C00000"/>
                          </a:solidFill>
                          <a:effectLst/>
                          <a:latin typeface="Times New Roman" panose="02020603050405020304" pitchFamily="18" charset="0"/>
                          <a:ea typeface="宋体" panose="02010600030101010101" pitchFamily="2" charset="-122"/>
                          <a:cs typeface="Times New Roman" panose="02020603050405020304" pitchFamily="18" charset="0"/>
                        </a:rPr>
                        <a:t>0.384</a:t>
                      </a:r>
                      <a:endParaRPr lang="zh-CN" sz="1200" kern="100" dirty="0">
                        <a:solidFill>
                          <a:srgbClr val="C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a:noFill/>
                    </a:lnR>
                    <a:lnT>
                      <a:noFill/>
                    </a:lnT>
                    <a:lnB w="1905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1000" kern="100" dirty="0">
                          <a:effectLst/>
                          <a:latin typeface="Times New Roman" panose="02020603050405020304" pitchFamily="18" charset="0"/>
                          <a:ea typeface="宋体" panose="02010600030101010101" pitchFamily="2" charset="-122"/>
                          <a:cs typeface="Times New Roman" panose="02020603050405020304" pitchFamily="18" charset="0"/>
                        </a:rPr>
                        <a:t>—</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a:noFill/>
                    </a:lnL>
                    <a:lnR>
                      <a:noFill/>
                    </a:lnR>
                    <a:lnT>
                      <a:noFill/>
                    </a:lnT>
                    <a:lnB w="1905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1000" b="1" kern="100" dirty="0">
                          <a:solidFill>
                            <a:srgbClr val="C00000"/>
                          </a:solidFill>
                          <a:effectLst/>
                          <a:latin typeface="Times New Roman" panose="02020603050405020304" pitchFamily="18" charset="0"/>
                          <a:ea typeface="宋体" panose="02010600030101010101" pitchFamily="2" charset="-122"/>
                          <a:cs typeface="Times New Roman" panose="02020603050405020304" pitchFamily="18" charset="0"/>
                        </a:rPr>
                        <a:t>1</a:t>
                      </a:r>
                      <a:endParaRPr lang="zh-CN" sz="1200" kern="100" dirty="0">
                        <a:solidFill>
                          <a:srgbClr val="C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a:noFill/>
                    </a:lnL>
                    <a:lnR w="12700" cap="flat" cmpd="sng" algn="ctr">
                      <a:solidFill>
                        <a:srgbClr val="000000"/>
                      </a:solidFill>
                      <a:prstDash val="solid"/>
                      <a:round/>
                      <a:headEnd type="none" w="med" len="med"/>
                      <a:tailEnd type="none" w="med" len="med"/>
                    </a:lnR>
                    <a:lnT>
                      <a:noFill/>
                    </a:lnT>
                    <a:lnB w="1905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1000" kern="100">
                          <a:effectLst/>
                          <a:latin typeface="Times New Roman" panose="02020603050405020304" pitchFamily="18" charset="0"/>
                          <a:ea typeface="宋体" panose="02010600030101010101" pitchFamily="2" charset="-122"/>
                          <a:cs typeface="Times New Roman" panose="02020603050405020304" pitchFamily="18" charset="0"/>
                        </a:rPr>
                        <a:t>0.815</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a:noFill/>
                    </a:lnR>
                    <a:lnT>
                      <a:noFill/>
                    </a:lnT>
                    <a:lnB w="1905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1000" kern="100">
                          <a:effectLst/>
                          <a:latin typeface="Times New Roman" panose="02020603050405020304" pitchFamily="18" charset="0"/>
                          <a:ea typeface="宋体" panose="02010600030101010101" pitchFamily="2" charset="-122"/>
                          <a:cs typeface="Times New Roman" panose="02020603050405020304" pitchFamily="18" charset="0"/>
                        </a:rPr>
                        <a:t>—</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a:noFill/>
                    </a:lnL>
                    <a:lnR>
                      <a:noFill/>
                    </a:lnR>
                    <a:lnT>
                      <a:noFill/>
                    </a:lnT>
                    <a:lnB w="1905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1000" b="1" kern="100" dirty="0">
                          <a:solidFill>
                            <a:srgbClr val="C00000"/>
                          </a:solidFill>
                          <a:effectLst/>
                          <a:latin typeface="Times New Roman" panose="02020603050405020304" pitchFamily="18" charset="0"/>
                          <a:ea typeface="宋体" panose="02010600030101010101" pitchFamily="2" charset="-122"/>
                          <a:cs typeface="Times New Roman" panose="02020603050405020304" pitchFamily="18" charset="0"/>
                        </a:rPr>
                        <a:t>1</a:t>
                      </a:r>
                      <a:endParaRPr lang="zh-CN" sz="1200" kern="100" dirty="0">
                        <a:solidFill>
                          <a:srgbClr val="C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a:noFill/>
                    </a:lnL>
                    <a:lnR w="12700" cap="flat" cmpd="sng" algn="ctr">
                      <a:solidFill>
                        <a:srgbClr val="000000"/>
                      </a:solidFill>
                      <a:prstDash val="solid"/>
                      <a:round/>
                      <a:headEnd type="none" w="med" len="med"/>
                      <a:tailEnd type="none" w="med" len="med"/>
                    </a:lnR>
                    <a:lnT>
                      <a:noFill/>
                    </a:lnT>
                    <a:lnB w="1905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1000" kern="100">
                          <a:effectLst/>
                          <a:latin typeface="Times New Roman" panose="02020603050405020304" pitchFamily="18" charset="0"/>
                          <a:ea typeface="宋体" panose="02010600030101010101" pitchFamily="2" charset="-122"/>
                          <a:cs typeface="Times New Roman" panose="02020603050405020304" pitchFamily="18" charset="0"/>
                        </a:rPr>
                        <a:t>1.460</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a:noFill/>
                    </a:lnR>
                    <a:lnT>
                      <a:noFill/>
                    </a:lnT>
                    <a:lnB w="1905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1000" kern="100">
                          <a:effectLst/>
                          <a:latin typeface="Times New Roman" panose="02020603050405020304" pitchFamily="18" charset="0"/>
                          <a:ea typeface="宋体" panose="02010600030101010101" pitchFamily="2" charset="-122"/>
                          <a:cs typeface="Times New Roman" panose="02020603050405020304" pitchFamily="18" charset="0"/>
                        </a:rPr>
                        <a:t>—</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a:noFill/>
                    </a:lnL>
                    <a:lnR>
                      <a:noFill/>
                    </a:lnR>
                    <a:lnT>
                      <a:noFill/>
                    </a:lnT>
                    <a:lnB w="1905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1000" b="1" kern="100" dirty="0">
                          <a:solidFill>
                            <a:srgbClr val="C00000"/>
                          </a:solidFill>
                          <a:effectLst/>
                          <a:latin typeface="Times New Roman" panose="02020603050405020304" pitchFamily="18" charset="0"/>
                          <a:ea typeface="宋体" panose="02010600030101010101" pitchFamily="2" charset="-122"/>
                          <a:cs typeface="Times New Roman" panose="02020603050405020304" pitchFamily="18" charset="0"/>
                        </a:rPr>
                        <a:t>1</a:t>
                      </a:r>
                      <a:endParaRPr lang="zh-CN" sz="1200" kern="100" dirty="0">
                        <a:solidFill>
                          <a:srgbClr val="C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a:noFill/>
                    </a:lnL>
                    <a:lnR>
                      <a:noFill/>
                    </a:lnR>
                    <a:lnT>
                      <a:noFill/>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14113740"/>
                  </a:ext>
                </a:extLst>
              </a:tr>
            </a:tbl>
          </a:graphicData>
        </a:graphic>
      </p:graphicFrame>
      <p:sp>
        <p:nvSpPr>
          <p:cNvPr id="19" name="矩形 18"/>
          <p:cNvSpPr/>
          <p:nvPr/>
        </p:nvSpPr>
        <p:spPr bwMode="auto">
          <a:xfrm>
            <a:off x="687139" y="4499988"/>
            <a:ext cx="5053646" cy="241141"/>
          </a:xfrm>
          <a:prstGeom prst="rect">
            <a:avLst/>
          </a:prstGeom>
          <a:noFill/>
          <a:ln w="28575" cap="flat" cmpd="sng" algn="ctr">
            <a:solidFill>
              <a:srgbClr val="FF0000"/>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ndParaRPr>
          </a:p>
        </p:txBody>
      </p:sp>
      <p:sp>
        <p:nvSpPr>
          <p:cNvPr id="20" name="矩形 19"/>
          <p:cNvSpPr/>
          <p:nvPr/>
        </p:nvSpPr>
        <p:spPr bwMode="auto">
          <a:xfrm>
            <a:off x="687139" y="5418100"/>
            <a:ext cx="5053646" cy="241141"/>
          </a:xfrm>
          <a:prstGeom prst="rect">
            <a:avLst/>
          </a:prstGeom>
          <a:noFill/>
          <a:ln w="28575" cap="flat" cmpd="sng" algn="ctr">
            <a:solidFill>
              <a:srgbClr val="FF0000"/>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ndParaRPr>
          </a:p>
        </p:txBody>
      </p:sp>
      <p:sp>
        <p:nvSpPr>
          <p:cNvPr id="21" name="矩形 20"/>
          <p:cNvSpPr/>
          <p:nvPr/>
        </p:nvSpPr>
        <p:spPr bwMode="auto">
          <a:xfrm>
            <a:off x="687139" y="6328830"/>
            <a:ext cx="5053646" cy="241142"/>
          </a:xfrm>
          <a:prstGeom prst="rect">
            <a:avLst/>
          </a:prstGeom>
          <a:noFill/>
          <a:ln w="28575" cap="flat" cmpd="sng" algn="ctr">
            <a:solidFill>
              <a:srgbClr val="FF0000"/>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ndParaRPr>
          </a:p>
        </p:txBody>
      </p:sp>
      <p:sp>
        <p:nvSpPr>
          <p:cNvPr id="22" name="矩形 21"/>
          <p:cNvSpPr/>
          <p:nvPr/>
        </p:nvSpPr>
        <p:spPr>
          <a:xfrm>
            <a:off x="1761915" y="2850147"/>
            <a:ext cx="3236784" cy="307777"/>
          </a:xfrm>
          <a:prstGeom prst="rect">
            <a:avLst/>
          </a:prstGeom>
        </p:spPr>
        <p:txBody>
          <a:bodyPr wrap="none">
            <a:spAutoFit/>
          </a:bodyPr>
          <a:lstStyle/>
          <a:p>
            <a:r>
              <a:rPr lang="zh-CN" altLang="en-US" sz="1400" dirty="0">
                <a:latin typeface="黑体" panose="02010609060101010101" pitchFamily="49" charset="-122"/>
                <a:ea typeface="黑体" panose="02010609060101010101" pitchFamily="49" charset="-122"/>
              </a:rPr>
              <a:t>小范围的随机旋转平移变换后的精配准</a:t>
            </a:r>
          </a:p>
        </p:txBody>
      </p:sp>
      <p:sp>
        <p:nvSpPr>
          <p:cNvPr id="23" name="矩形 22"/>
          <p:cNvSpPr/>
          <p:nvPr/>
        </p:nvSpPr>
        <p:spPr bwMode="auto">
          <a:xfrm>
            <a:off x="6074891" y="3648068"/>
            <a:ext cx="3001375" cy="2186122"/>
          </a:xfrm>
          <a:prstGeom prst="rect">
            <a:avLst/>
          </a:prstGeom>
          <a:noFill/>
          <a:ln w="28575" cap="flat" cmpd="sng" algn="ctr">
            <a:solidFill>
              <a:srgbClr val="FF0000"/>
            </a:solidFill>
            <a:prstDash val="sysDash"/>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defTabSz="914400" rtl="0" eaLnBrk="1" fontAlgn="ctr" latinLnBrk="0" hangingPunct="1">
              <a:lnSpc>
                <a:spcPct val="100000"/>
              </a:lnSpc>
              <a:spcBef>
                <a:spcPct val="0"/>
              </a:spcBef>
              <a:spcAft>
                <a:spcPct val="0"/>
              </a:spcAft>
              <a:buClrTx/>
              <a:buSzTx/>
              <a:buFontTx/>
              <a:buNone/>
              <a:tabLst/>
            </a:pPr>
            <a:r>
              <a:rPr kumimoji="0" lang="zh-CN" altLang="en-US" sz="1600" b="1" i="0" u="none" strike="noStrike" cap="none" normalizeH="0" baseline="0" dirty="0" smtClean="0">
                <a:ln>
                  <a:noFill/>
                </a:ln>
                <a:solidFill>
                  <a:srgbClr val="C00000"/>
                </a:solidFill>
                <a:effectLst/>
                <a:latin typeface="黑体" panose="02010609060101010101" pitchFamily="49" charset="-122"/>
                <a:ea typeface="黑体" panose="02010609060101010101" pitchFamily="49" charset="-122"/>
              </a:rPr>
              <a:t>结论：</a:t>
            </a:r>
            <a:endParaRPr kumimoji="0" lang="en-US" altLang="zh-CN" sz="1600" b="1" i="0" u="none" strike="noStrike" cap="none" normalizeH="0" baseline="0" dirty="0" smtClean="0">
              <a:ln>
                <a:noFill/>
              </a:ln>
              <a:solidFill>
                <a:srgbClr val="C00000"/>
              </a:solidFill>
              <a:effectLst/>
              <a:latin typeface="黑体" panose="02010609060101010101" pitchFamily="49" charset="-122"/>
              <a:ea typeface="黑体" panose="02010609060101010101" pitchFamily="49" charset="-122"/>
            </a:endParaRPr>
          </a:p>
          <a:p>
            <a:pPr fontAlgn="ctr">
              <a:spcBef>
                <a:spcPct val="0"/>
              </a:spcBef>
              <a:spcAft>
                <a:spcPct val="0"/>
              </a:spcAft>
            </a:pPr>
            <a:r>
              <a:rPr lang="en-US" altLang="zh-CN" sz="1400" dirty="0" smtClean="0">
                <a:solidFill>
                  <a:srgbClr val="307790"/>
                </a:solidFill>
                <a:latin typeface="黑体" panose="02010609060101010101" pitchFamily="49" charset="-122"/>
                <a:ea typeface="黑体" panose="02010609060101010101" pitchFamily="49" charset="-122"/>
              </a:rPr>
              <a:t>1.</a:t>
            </a:r>
            <a:r>
              <a:rPr lang="zh-CN" altLang="en-US" sz="1400" dirty="0" smtClean="0">
                <a:solidFill>
                  <a:srgbClr val="307790"/>
                </a:solidFill>
                <a:latin typeface="黑体" panose="02010609060101010101" pitchFamily="49" charset="-122"/>
                <a:ea typeface="黑体" panose="02010609060101010101" pitchFamily="49" charset="-122"/>
              </a:rPr>
              <a:t> 在</a:t>
            </a:r>
            <a:r>
              <a:rPr lang="zh-CN" altLang="en-US" sz="1400" dirty="0">
                <a:solidFill>
                  <a:srgbClr val="307790"/>
                </a:solidFill>
                <a:latin typeface="黑体" panose="02010609060101010101" pitchFamily="49" charset="-122"/>
                <a:ea typeface="黑体" panose="02010609060101010101" pitchFamily="49" charset="-122"/>
              </a:rPr>
              <a:t>其他方法</a:t>
            </a:r>
            <a:r>
              <a:rPr lang="zh-CN" altLang="en-US" sz="1400" dirty="0" smtClean="0">
                <a:solidFill>
                  <a:srgbClr val="307790"/>
                </a:solidFill>
                <a:latin typeface="黑体" panose="02010609060101010101" pitchFamily="49" charset="-122"/>
                <a:ea typeface="黑体" panose="02010609060101010101" pitchFamily="49" charset="-122"/>
              </a:rPr>
              <a:t>部分或者</a:t>
            </a:r>
            <a:r>
              <a:rPr lang="zh-CN" altLang="en-US" sz="1400" dirty="0">
                <a:solidFill>
                  <a:srgbClr val="307790"/>
                </a:solidFill>
                <a:latin typeface="黑体" panose="02010609060101010101" pitchFamily="49" charset="-122"/>
                <a:ea typeface="黑体" panose="02010609060101010101" pitchFamily="49" charset="-122"/>
              </a:rPr>
              <a:t>全部失效的情况下，我们的精配准方法</a:t>
            </a:r>
            <a:r>
              <a:rPr lang="zh-CN" altLang="en-US" sz="1400" dirty="0">
                <a:solidFill>
                  <a:srgbClr val="C00000"/>
                </a:solidFill>
                <a:latin typeface="黑体" panose="02010609060101010101" pitchFamily="49" charset="-122"/>
                <a:ea typeface="黑体" panose="02010609060101010101" pitchFamily="49" charset="-122"/>
              </a:rPr>
              <a:t>均能最终收敛</a:t>
            </a:r>
            <a:r>
              <a:rPr lang="zh-CN" altLang="en-US" sz="1400" dirty="0" smtClean="0">
                <a:solidFill>
                  <a:srgbClr val="307790"/>
                </a:solidFill>
                <a:latin typeface="黑体" panose="02010609060101010101" pitchFamily="49" charset="-122"/>
                <a:ea typeface="黑体" panose="02010609060101010101" pitchFamily="49" charset="-122"/>
              </a:rPr>
              <a:t>。</a:t>
            </a:r>
            <a:endParaRPr lang="en-US" altLang="zh-CN" sz="1400" dirty="0" smtClean="0">
              <a:solidFill>
                <a:srgbClr val="307790"/>
              </a:solidFill>
              <a:latin typeface="黑体" panose="02010609060101010101" pitchFamily="49" charset="-122"/>
              <a:ea typeface="黑体" panose="02010609060101010101" pitchFamily="49" charset="-122"/>
            </a:endParaRPr>
          </a:p>
          <a:p>
            <a:pPr fontAlgn="ctr">
              <a:spcBef>
                <a:spcPct val="0"/>
              </a:spcBef>
              <a:spcAft>
                <a:spcPct val="0"/>
              </a:spcAft>
            </a:pPr>
            <a:endParaRPr lang="en-US" altLang="zh-CN" sz="800" dirty="0" smtClean="0">
              <a:solidFill>
                <a:srgbClr val="307790"/>
              </a:solidFill>
              <a:latin typeface="黑体" panose="02010609060101010101" pitchFamily="49" charset="-122"/>
              <a:ea typeface="黑体" panose="02010609060101010101" pitchFamily="49" charset="-122"/>
            </a:endParaRPr>
          </a:p>
          <a:p>
            <a:pPr fontAlgn="ctr">
              <a:spcBef>
                <a:spcPct val="0"/>
              </a:spcBef>
              <a:spcAft>
                <a:spcPct val="0"/>
              </a:spcAft>
            </a:pPr>
            <a:r>
              <a:rPr lang="en-US" altLang="zh-CN" sz="1400" dirty="0" smtClean="0">
                <a:solidFill>
                  <a:srgbClr val="307790"/>
                </a:solidFill>
                <a:latin typeface="黑体" panose="02010609060101010101" pitchFamily="49" charset="-122"/>
                <a:ea typeface="黑体" panose="02010609060101010101" pitchFamily="49" charset="-122"/>
              </a:rPr>
              <a:t>2.</a:t>
            </a:r>
            <a:r>
              <a:rPr lang="zh-CN" altLang="en-US" sz="1400" dirty="0" smtClean="0">
                <a:solidFill>
                  <a:srgbClr val="307790"/>
                </a:solidFill>
                <a:latin typeface="黑体" panose="02010609060101010101" pitchFamily="49" charset="-122"/>
                <a:ea typeface="黑体" panose="02010609060101010101" pitchFamily="49" charset="-122"/>
              </a:rPr>
              <a:t>同时，我们</a:t>
            </a:r>
            <a:r>
              <a:rPr lang="zh-CN" altLang="en-US" sz="1400" dirty="0">
                <a:solidFill>
                  <a:srgbClr val="307790"/>
                </a:solidFill>
                <a:latin typeface="黑体" panose="02010609060101010101" pitchFamily="49" charset="-122"/>
                <a:ea typeface="黑体" panose="02010609060101010101" pitchFamily="49" charset="-122"/>
              </a:rPr>
              <a:t>方法的</a:t>
            </a:r>
            <a:r>
              <a:rPr lang="en-US" altLang="zh-CN" sz="1400" dirty="0" smtClean="0">
                <a:solidFill>
                  <a:srgbClr val="307790"/>
                </a:solidFill>
                <a:latin typeface="黑体" panose="02010609060101010101" pitchFamily="49" charset="-122"/>
                <a:ea typeface="黑体" panose="02010609060101010101" pitchFamily="49" charset="-122"/>
              </a:rPr>
              <a:t>RMSE</a:t>
            </a:r>
            <a:r>
              <a:rPr lang="zh-CN" altLang="en-US" sz="1400" dirty="0" smtClean="0">
                <a:solidFill>
                  <a:srgbClr val="307790"/>
                </a:solidFill>
                <a:latin typeface="黑体" panose="02010609060101010101" pitchFamily="49" charset="-122"/>
                <a:ea typeface="黑体" panose="02010609060101010101" pitchFamily="49" charset="-122"/>
              </a:rPr>
              <a:t>几乎都是</a:t>
            </a:r>
            <a:r>
              <a:rPr lang="zh-CN" altLang="en-US" sz="1400" dirty="0">
                <a:solidFill>
                  <a:srgbClr val="C00000"/>
                </a:solidFill>
                <a:latin typeface="黑体" panose="02010609060101010101" pitchFamily="49" charset="-122"/>
                <a:ea typeface="黑体" panose="02010609060101010101" pitchFamily="49" charset="-122"/>
              </a:rPr>
              <a:t>最小值</a:t>
            </a:r>
            <a:r>
              <a:rPr lang="zh-CN" altLang="en-US" sz="1400" dirty="0" smtClean="0">
                <a:solidFill>
                  <a:srgbClr val="307790"/>
                </a:solidFill>
                <a:latin typeface="黑体" panose="02010609060101010101" pitchFamily="49" charset="-122"/>
                <a:ea typeface="黑体" panose="02010609060101010101" pitchFamily="49" charset="-122"/>
              </a:rPr>
              <a:t>，充分</a:t>
            </a:r>
            <a:r>
              <a:rPr lang="zh-CN" altLang="en-US" sz="1400" dirty="0">
                <a:solidFill>
                  <a:srgbClr val="307790"/>
                </a:solidFill>
                <a:latin typeface="黑体" panose="02010609060101010101" pitchFamily="49" charset="-122"/>
                <a:ea typeface="黑体" panose="02010609060101010101" pitchFamily="49" charset="-122"/>
              </a:rPr>
              <a:t>说明我们的方法保持</a:t>
            </a:r>
            <a:r>
              <a:rPr lang="zh-CN" altLang="en-US" sz="1400" dirty="0">
                <a:solidFill>
                  <a:srgbClr val="C00000"/>
                </a:solidFill>
                <a:latin typeface="黑体" panose="02010609060101010101" pitchFamily="49" charset="-122"/>
                <a:ea typeface="黑体" panose="02010609060101010101" pitchFamily="49" charset="-122"/>
              </a:rPr>
              <a:t>稳定及鲁棒</a:t>
            </a:r>
            <a:r>
              <a:rPr lang="zh-CN" altLang="en-US" sz="1400" dirty="0">
                <a:solidFill>
                  <a:srgbClr val="307790"/>
                </a:solidFill>
                <a:latin typeface="黑体" panose="02010609060101010101" pitchFamily="49" charset="-122"/>
                <a:ea typeface="黑体" panose="02010609060101010101" pitchFamily="49" charset="-122"/>
              </a:rPr>
              <a:t>的同时，还能保持</a:t>
            </a:r>
            <a:r>
              <a:rPr lang="zh-CN" altLang="en-US" sz="1400" dirty="0">
                <a:solidFill>
                  <a:srgbClr val="C00000"/>
                </a:solidFill>
                <a:latin typeface="黑体" panose="02010609060101010101" pitchFamily="49" charset="-122"/>
                <a:ea typeface="黑体" panose="02010609060101010101" pitchFamily="49" charset="-122"/>
              </a:rPr>
              <a:t>极高的精度</a:t>
            </a:r>
            <a:r>
              <a:rPr lang="zh-CN" altLang="en-US" sz="1400" dirty="0">
                <a:solidFill>
                  <a:srgbClr val="307790"/>
                </a:solidFill>
                <a:latin typeface="黑体" panose="02010609060101010101" pitchFamily="49" charset="-122"/>
                <a:ea typeface="黑体" panose="02010609060101010101" pitchFamily="49" charset="-122"/>
              </a:rPr>
              <a:t>。</a:t>
            </a:r>
            <a:endParaRPr kumimoji="0" lang="en-US" altLang="zh-CN" sz="1400" i="0" u="none" strike="noStrike" cap="none" normalizeH="0" baseline="0" dirty="0" smtClean="0">
              <a:ln>
                <a:noFill/>
              </a:ln>
              <a:solidFill>
                <a:srgbClr val="307790"/>
              </a:solidFill>
              <a:effectLst/>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223238394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p:cNvGraphicFramePr>
            <a:graphicFrameLocks noGrp="1"/>
          </p:cNvGraphicFramePr>
          <p:nvPr>
            <p:extLst>
              <p:ext uri="{D42A27DB-BD31-4B8C-83A1-F6EECF244321}">
                <p14:modId xmlns:p14="http://schemas.microsoft.com/office/powerpoint/2010/main" val="943494503"/>
              </p:ext>
            </p:extLst>
          </p:nvPr>
        </p:nvGraphicFramePr>
        <p:xfrm>
          <a:off x="2162750" y="2423138"/>
          <a:ext cx="4367898" cy="2526030"/>
        </p:xfrm>
        <a:graphic>
          <a:graphicData uri="http://schemas.openxmlformats.org/drawingml/2006/table">
            <a:tbl>
              <a:tblPr firstRow="1" firstCol="1" bandRow="1"/>
              <a:tblGrid>
                <a:gridCol w="552802">
                  <a:extLst>
                    <a:ext uri="{9D8B030D-6E8A-4147-A177-3AD203B41FA5}">
                      <a16:colId xmlns:a16="http://schemas.microsoft.com/office/drawing/2014/main" val="2694074811"/>
                    </a:ext>
                  </a:extLst>
                </a:gridCol>
                <a:gridCol w="93980">
                  <a:extLst>
                    <a:ext uri="{9D8B030D-6E8A-4147-A177-3AD203B41FA5}">
                      <a16:colId xmlns:a16="http://schemas.microsoft.com/office/drawing/2014/main" val="2890363639"/>
                    </a:ext>
                  </a:extLst>
                </a:gridCol>
                <a:gridCol w="535332">
                  <a:extLst>
                    <a:ext uri="{9D8B030D-6E8A-4147-A177-3AD203B41FA5}">
                      <a16:colId xmlns:a16="http://schemas.microsoft.com/office/drawing/2014/main" val="3810481511"/>
                    </a:ext>
                  </a:extLst>
                </a:gridCol>
                <a:gridCol w="530964">
                  <a:extLst>
                    <a:ext uri="{9D8B030D-6E8A-4147-A177-3AD203B41FA5}">
                      <a16:colId xmlns:a16="http://schemas.microsoft.com/office/drawing/2014/main" val="590422863"/>
                    </a:ext>
                  </a:extLst>
                </a:gridCol>
                <a:gridCol w="530964">
                  <a:extLst>
                    <a:ext uri="{9D8B030D-6E8A-4147-A177-3AD203B41FA5}">
                      <a16:colId xmlns:a16="http://schemas.microsoft.com/office/drawing/2014/main" val="2957653793"/>
                    </a:ext>
                  </a:extLst>
                </a:gridCol>
                <a:gridCol w="530964">
                  <a:extLst>
                    <a:ext uri="{9D8B030D-6E8A-4147-A177-3AD203B41FA5}">
                      <a16:colId xmlns:a16="http://schemas.microsoft.com/office/drawing/2014/main" val="1619382509"/>
                    </a:ext>
                  </a:extLst>
                </a:gridCol>
                <a:gridCol w="530964">
                  <a:extLst>
                    <a:ext uri="{9D8B030D-6E8A-4147-A177-3AD203B41FA5}">
                      <a16:colId xmlns:a16="http://schemas.microsoft.com/office/drawing/2014/main" val="3811068866"/>
                    </a:ext>
                  </a:extLst>
                </a:gridCol>
                <a:gridCol w="530964">
                  <a:extLst>
                    <a:ext uri="{9D8B030D-6E8A-4147-A177-3AD203B41FA5}">
                      <a16:colId xmlns:a16="http://schemas.microsoft.com/office/drawing/2014/main" val="2906644290"/>
                    </a:ext>
                  </a:extLst>
                </a:gridCol>
                <a:gridCol w="530964">
                  <a:extLst>
                    <a:ext uri="{9D8B030D-6E8A-4147-A177-3AD203B41FA5}">
                      <a16:colId xmlns:a16="http://schemas.microsoft.com/office/drawing/2014/main" val="107603185"/>
                    </a:ext>
                  </a:extLst>
                </a:gridCol>
              </a:tblGrid>
              <a:tr h="0">
                <a:tc gridSpan="3">
                  <a:txBody>
                    <a:bodyPr/>
                    <a:lstStyle/>
                    <a:p>
                      <a:pPr algn="ctr">
                        <a:lnSpc>
                          <a:spcPct val="150000"/>
                        </a:lnSpc>
                        <a:spcAft>
                          <a:spcPts val="0"/>
                        </a:spcAft>
                      </a:pPr>
                      <a:r>
                        <a:rPr lang="zh-CN" sz="1050" kern="100">
                          <a:effectLst/>
                          <a:latin typeface="Times New Roman" panose="02020603050405020304" pitchFamily="18" charset="0"/>
                          <a:ea typeface="宋体" panose="02010600030101010101" pitchFamily="2" charset="-122"/>
                          <a:cs typeface="Times New Roman" panose="02020603050405020304" pitchFamily="18" charset="0"/>
                        </a:rPr>
                        <a:t>旋转角度</a:t>
                      </a:r>
                      <a:r>
                        <a:rPr lang="en-US" sz="1050" kern="100">
                          <a:effectLst/>
                          <a:latin typeface="Times New Roman" panose="02020603050405020304" pitchFamily="18" charset="0"/>
                          <a:ea typeface="宋体" panose="02010600030101010101" pitchFamily="2" charset="-122"/>
                          <a:cs typeface="Times New Roman" panose="02020603050405020304" pitchFamily="18" charset="0"/>
                        </a:rPr>
                        <a:t> </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a:noFill/>
                    </a:lnL>
                    <a:lnR w="12700" cap="flat" cmpd="sng" algn="ctr">
                      <a:solidFill>
                        <a:srgbClr val="000000"/>
                      </a:solidFill>
                      <a:prstDash val="solid"/>
                      <a:round/>
                      <a:headEnd type="none" w="med" len="med"/>
                      <a:tailEnd type="none" w="med" len="med"/>
                    </a:lnR>
                    <a:lnT w="57150" cap="flat" cmpd="dbl"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gridSpan="3">
                  <a:txBody>
                    <a:bodyPr/>
                    <a:lstStyle/>
                    <a:p>
                      <a:pPr algn="ctr">
                        <a:lnSpc>
                          <a:spcPct val="150000"/>
                        </a:lnSpc>
                        <a:spcAft>
                          <a:spcPts val="0"/>
                        </a:spcAft>
                      </a:pPr>
                      <a:r>
                        <a:rPr lang="en-US" sz="1050" kern="100" dirty="0" smtClean="0">
                          <a:effectLst/>
                          <a:latin typeface="Times New Roman" panose="02020603050405020304" pitchFamily="18" charset="0"/>
                          <a:ea typeface="宋体" panose="02010600030101010101" pitchFamily="2" charset="-122"/>
                          <a:cs typeface="Times New Roman" panose="02020603050405020304" pitchFamily="18" charset="0"/>
                        </a:rPr>
                        <a:t>pi/2</a:t>
                      </a:r>
                      <a:endParaRPr lang="en-US" sz="105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57150" cap="flat" cmpd="dbl"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gridSpan="3">
                  <a:txBody>
                    <a:bodyPr/>
                    <a:lstStyle/>
                    <a:p>
                      <a:pPr marL="0" marR="0" indent="0" algn="ctr" defTabSz="685800" rtl="0" eaLnBrk="1" fontAlgn="auto" latinLnBrk="0" hangingPunct="1">
                        <a:lnSpc>
                          <a:spcPct val="150000"/>
                        </a:lnSpc>
                        <a:spcBef>
                          <a:spcPts val="0"/>
                        </a:spcBef>
                        <a:spcAft>
                          <a:spcPts val="0"/>
                        </a:spcAft>
                        <a:buClrTx/>
                        <a:buSzTx/>
                        <a:buFontTx/>
                        <a:buNone/>
                        <a:tabLst/>
                        <a:defRPr/>
                      </a:pPr>
                      <a:r>
                        <a:rPr lang="en-US" altLang="zh-CN" sz="1050" kern="100" dirty="0" smtClean="0">
                          <a:effectLst/>
                          <a:latin typeface="Times New Roman" panose="02020603050405020304" pitchFamily="18" charset="0"/>
                          <a:ea typeface="宋体" panose="02010600030101010101" pitchFamily="2" charset="-122"/>
                          <a:cs typeface="Times New Roman" panose="02020603050405020304" pitchFamily="18" charset="0"/>
                        </a:rPr>
                        <a:t>5*pi/6</a:t>
                      </a:r>
                    </a:p>
                  </a:txBody>
                  <a:tcPr marL="68580" marR="68580" marT="0" marB="0" anchor="ctr">
                    <a:lnL w="12700" cap="flat" cmpd="sng" algn="ctr">
                      <a:solidFill>
                        <a:srgbClr val="000000"/>
                      </a:solidFill>
                      <a:prstDash val="solid"/>
                      <a:round/>
                      <a:headEnd type="none" w="med" len="med"/>
                      <a:tailEnd type="none" w="med" len="med"/>
                    </a:lnL>
                    <a:lnR>
                      <a:noFill/>
                    </a:lnR>
                    <a:lnT w="57150" cap="flat" cmpd="dbl"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68971949"/>
                  </a:ext>
                </a:extLst>
              </a:tr>
              <a:tr h="0">
                <a:tc>
                  <a:txBody>
                    <a:bodyPr/>
                    <a:lstStyle/>
                    <a:p>
                      <a:pPr algn="ctr">
                        <a:lnSpc>
                          <a:spcPct val="150000"/>
                        </a:lnSpc>
                        <a:spcAft>
                          <a:spcPts val="0"/>
                        </a:spcAft>
                      </a:pPr>
                      <a:r>
                        <a:rPr lang="zh-CN" sz="1050" kern="100">
                          <a:effectLst/>
                          <a:latin typeface="Times New Roman" panose="02020603050405020304" pitchFamily="18" charset="0"/>
                          <a:ea typeface="宋体" panose="02010600030101010101" pitchFamily="2" charset="-122"/>
                          <a:cs typeface="Times New Roman" panose="02020603050405020304" pitchFamily="18" charset="0"/>
                        </a:rPr>
                        <a:t>长度</a:t>
                      </a:r>
                      <a:r>
                        <a:rPr lang="en-US" sz="1050" kern="100">
                          <a:effectLst/>
                          <a:latin typeface="Times New Roman" panose="02020603050405020304" pitchFamily="18" charset="0"/>
                          <a:ea typeface="宋体" panose="02010600030101010101" pitchFamily="2" charset="-122"/>
                          <a:cs typeface="Times New Roman" panose="02020603050405020304" pitchFamily="18" charset="0"/>
                        </a:rPr>
                        <a:t> </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gridSpan="2">
                  <a:txBody>
                    <a:bodyPr/>
                    <a:lstStyle/>
                    <a:p>
                      <a:pPr algn="ctr">
                        <a:lnSpc>
                          <a:spcPct val="150000"/>
                        </a:lnSpc>
                        <a:spcAft>
                          <a:spcPts val="0"/>
                        </a:spcAft>
                      </a:pPr>
                      <a:r>
                        <a:rPr lang="zh-CN" sz="1050" kern="100">
                          <a:effectLst/>
                          <a:latin typeface="Times New Roman" panose="02020603050405020304" pitchFamily="18" charset="0"/>
                          <a:ea typeface="宋体" panose="02010600030101010101" pitchFamily="2" charset="-122"/>
                          <a:cs typeface="Times New Roman" panose="02020603050405020304" pitchFamily="18" charset="0"/>
                        </a:rPr>
                        <a:t>方法</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hMerge="1">
                  <a:txBody>
                    <a:bodyPr/>
                    <a:lstStyle/>
                    <a:p>
                      <a:endParaRPr lang="zh-CN" altLang="en-US"/>
                    </a:p>
                  </a:txBody>
                  <a:tcPr/>
                </a:tc>
                <a:tc>
                  <a:txBody>
                    <a:bodyPr/>
                    <a:lstStyle/>
                    <a:p>
                      <a:pPr algn="ctr">
                        <a:lnSpc>
                          <a:spcPct val="150000"/>
                        </a:lnSpc>
                        <a:spcAft>
                          <a:spcPts val="0"/>
                        </a:spcAft>
                      </a:pPr>
                      <a:r>
                        <a:rPr lang="en-US" sz="800" kern="100">
                          <a:effectLst/>
                          <a:latin typeface="Times New Roman" panose="02020603050405020304" pitchFamily="18" charset="0"/>
                          <a:ea typeface="宋体" panose="02010600030101010101" pitchFamily="2" charset="-122"/>
                          <a:cs typeface="Times New Roman" panose="02020603050405020304" pitchFamily="18" charset="0"/>
                        </a:rPr>
                        <a:t>RMSE_C</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800" kern="100">
                          <a:effectLst/>
                          <a:latin typeface="Times New Roman" panose="02020603050405020304" pitchFamily="18" charset="0"/>
                          <a:ea typeface="宋体" panose="02010600030101010101" pitchFamily="2" charset="-122"/>
                          <a:cs typeface="Times New Roman" panose="02020603050405020304" pitchFamily="18" charset="0"/>
                        </a:rPr>
                        <a:t>RMSE_D</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800" kern="100">
                          <a:effectLst/>
                          <a:latin typeface="Times New Roman" panose="02020603050405020304" pitchFamily="18" charset="0"/>
                          <a:ea typeface="宋体" panose="02010600030101010101" pitchFamily="2" charset="-122"/>
                          <a:cs typeface="Times New Roman" panose="02020603050405020304" pitchFamily="18" charset="0"/>
                        </a:rPr>
                        <a:t>C_rat</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800" kern="100">
                          <a:effectLst/>
                          <a:latin typeface="Times New Roman" panose="02020603050405020304" pitchFamily="18" charset="0"/>
                          <a:ea typeface="宋体" panose="02010600030101010101" pitchFamily="2" charset="-122"/>
                          <a:cs typeface="Times New Roman" panose="02020603050405020304" pitchFamily="18" charset="0"/>
                        </a:rPr>
                        <a:t>RMSE_C</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800" kern="100">
                          <a:effectLst/>
                          <a:latin typeface="Times New Roman" panose="02020603050405020304" pitchFamily="18" charset="0"/>
                          <a:ea typeface="宋体" panose="02010600030101010101" pitchFamily="2" charset="-122"/>
                          <a:cs typeface="Times New Roman" panose="02020603050405020304" pitchFamily="18" charset="0"/>
                        </a:rPr>
                        <a:t>RMSE_D</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800" kern="100">
                          <a:effectLst/>
                          <a:latin typeface="Times New Roman" panose="02020603050405020304" pitchFamily="18" charset="0"/>
                          <a:ea typeface="宋体" panose="02010600030101010101" pitchFamily="2" charset="-122"/>
                          <a:cs typeface="Times New Roman" panose="02020603050405020304" pitchFamily="18" charset="0"/>
                        </a:rPr>
                        <a:t>C_rat</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82512141"/>
                  </a:ext>
                </a:extLst>
              </a:tr>
              <a:tr h="0">
                <a:tc rowSpan="4" gridSpan="2">
                  <a:txBody>
                    <a:bodyPr/>
                    <a:lstStyle/>
                    <a:p>
                      <a:pPr algn="ctr">
                        <a:lnSpc>
                          <a:spcPct val="150000"/>
                        </a:lnSpc>
                        <a:spcAft>
                          <a:spcPts val="0"/>
                        </a:spcAft>
                      </a:pPr>
                      <a:r>
                        <a:rPr lang="en-US" sz="1050" kern="100" dirty="0">
                          <a:effectLst/>
                          <a:latin typeface="Times New Roman" panose="02020603050405020304" pitchFamily="18" charset="0"/>
                          <a:ea typeface="宋体" panose="02010600030101010101" pitchFamily="2" charset="-122"/>
                          <a:cs typeface="Times New Roman" panose="02020603050405020304" pitchFamily="18" charset="0"/>
                        </a:rPr>
                        <a:t>90</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4" hMerge="1">
                  <a:txBody>
                    <a:bodyPr/>
                    <a:lstStyle/>
                    <a:p>
                      <a:endParaRPr lang="zh-CN" altLang="en-US"/>
                    </a:p>
                  </a:txBody>
                  <a:tcPr/>
                </a:tc>
                <a:tc>
                  <a:txBody>
                    <a:bodyPr/>
                    <a:lstStyle/>
                    <a:p>
                      <a:pPr algn="ctr">
                        <a:lnSpc>
                          <a:spcPct val="150000"/>
                        </a:lnSpc>
                        <a:spcAft>
                          <a:spcPts val="0"/>
                        </a:spcAft>
                      </a:pPr>
                      <a:r>
                        <a:rPr lang="en-US" sz="1050" kern="100">
                          <a:effectLst/>
                          <a:latin typeface="Times New Roman" panose="02020603050405020304" pitchFamily="18" charset="0"/>
                          <a:ea typeface="宋体" panose="02010600030101010101" pitchFamily="2" charset="-122"/>
                          <a:cs typeface="Times New Roman" panose="02020603050405020304" pitchFamily="18" charset="0"/>
                        </a:rPr>
                        <a:t>NDT</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a:noFill/>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a:noFill/>
                    </a:lnB>
                  </a:tcPr>
                </a:tc>
                <a:tc>
                  <a:txBody>
                    <a:bodyPr/>
                    <a:lstStyle/>
                    <a:p>
                      <a:pPr algn="ctr">
                        <a:lnSpc>
                          <a:spcPct val="150000"/>
                        </a:lnSpc>
                        <a:spcAft>
                          <a:spcPts val="0"/>
                        </a:spcAft>
                      </a:pPr>
                      <a:r>
                        <a:rPr lang="en-US" sz="1050" kern="100">
                          <a:effectLst/>
                          <a:latin typeface="Times New Roman" panose="02020603050405020304" pitchFamily="18" charset="0"/>
                          <a:ea typeface="宋体" panose="02010600030101010101" pitchFamily="2" charset="-122"/>
                          <a:cs typeface="Times New Roman" panose="02020603050405020304" pitchFamily="18" charset="0"/>
                        </a:rPr>
                        <a:t>—</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a:noFill/>
                    </a:lnR>
                    <a:lnT w="19050" cap="flat" cmpd="sng" algn="ctr">
                      <a:solidFill>
                        <a:srgbClr val="000000"/>
                      </a:solidFill>
                      <a:prstDash val="solid"/>
                      <a:round/>
                      <a:headEnd type="none" w="med" len="med"/>
                      <a:tailEnd type="none" w="med" len="med"/>
                    </a:lnT>
                    <a:lnB>
                      <a:noFill/>
                    </a:lnB>
                  </a:tcPr>
                </a:tc>
                <a:tc>
                  <a:txBody>
                    <a:bodyPr/>
                    <a:lstStyle/>
                    <a:p>
                      <a:pPr algn="ctr">
                        <a:lnSpc>
                          <a:spcPct val="150000"/>
                        </a:lnSpc>
                        <a:spcAft>
                          <a:spcPts val="0"/>
                        </a:spcAft>
                      </a:pPr>
                      <a:r>
                        <a:rPr lang="en-US" sz="1050" kern="100">
                          <a:effectLst/>
                          <a:latin typeface="Times New Roman" panose="02020603050405020304" pitchFamily="18" charset="0"/>
                          <a:ea typeface="宋体" panose="02010600030101010101" pitchFamily="2" charset="-122"/>
                          <a:cs typeface="Times New Roman" panose="02020603050405020304" pitchFamily="18" charset="0"/>
                        </a:rPr>
                        <a:t>192.4</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a:noFill/>
                    </a:lnB>
                  </a:tcPr>
                </a:tc>
                <a:tc>
                  <a:txBody>
                    <a:bodyPr/>
                    <a:lstStyle/>
                    <a:p>
                      <a:pPr algn="ctr">
                        <a:lnSpc>
                          <a:spcPct val="150000"/>
                        </a:lnSpc>
                        <a:spcAft>
                          <a:spcPts val="0"/>
                        </a:spcAft>
                      </a:pPr>
                      <a:r>
                        <a:rPr lang="en-US" sz="1050" kern="100">
                          <a:effectLst/>
                          <a:latin typeface="Times New Roman" panose="02020603050405020304" pitchFamily="18" charset="0"/>
                          <a:ea typeface="宋体" panose="02010600030101010101" pitchFamily="2" charset="-122"/>
                          <a:cs typeface="Times New Roman" panose="02020603050405020304" pitchFamily="18" charset="0"/>
                        </a:rPr>
                        <a:t>0.0</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a:noFill/>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a:noFill/>
                    </a:lnB>
                  </a:tcPr>
                </a:tc>
                <a:tc>
                  <a:txBody>
                    <a:bodyPr/>
                    <a:lstStyle/>
                    <a:p>
                      <a:pPr algn="ctr">
                        <a:lnSpc>
                          <a:spcPct val="150000"/>
                        </a:lnSpc>
                        <a:spcAft>
                          <a:spcPts val="0"/>
                        </a:spcAft>
                      </a:pPr>
                      <a:r>
                        <a:rPr lang="en-US" sz="1050" kern="100">
                          <a:effectLst/>
                          <a:latin typeface="Times New Roman" panose="02020603050405020304" pitchFamily="18" charset="0"/>
                          <a:ea typeface="宋体" panose="02010600030101010101" pitchFamily="2" charset="-122"/>
                          <a:cs typeface="Times New Roman" panose="02020603050405020304" pitchFamily="18" charset="0"/>
                        </a:rPr>
                        <a:t>—</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a:noFill/>
                    </a:lnR>
                    <a:lnT w="19050" cap="flat" cmpd="sng" algn="ctr">
                      <a:solidFill>
                        <a:srgbClr val="000000"/>
                      </a:solidFill>
                      <a:prstDash val="solid"/>
                      <a:round/>
                      <a:headEnd type="none" w="med" len="med"/>
                      <a:tailEnd type="none" w="med" len="med"/>
                    </a:lnT>
                    <a:lnB>
                      <a:noFill/>
                    </a:lnB>
                  </a:tcPr>
                </a:tc>
                <a:tc>
                  <a:txBody>
                    <a:bodyPr/>
                    <a:lstStyle/>
                    <a:p>
                      <a:pPr algn="ctr">
                        <a:lnSpc>
                          <a:spcPct val="150000"/>
                        </a:lnSpc>
                        <a:spcAft>
                          <a:spcPts val="0"/>
                        </a:spcAft>
                      </a:pPr>
                      <a:r>
                        <a:rPr lang="en-US" sz="1050" kern="100">
                          <a:effectLst/>
                          <a:latin typeface="Times New Roman" panose="02020603050405020304" pitchFamily="18" charset="0"/>
                          <a:ea typeface="宋体" panose="02010600030101010101" pitchFamily="2" charset="-122"/>
                          <a:cs typeface="Times New Roman" panose="02020603050405020304" pitchFamily="18" charset="0"/>
                        </a:rPr>
                        <a:t>270.7</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a:noFill/>
                    </a:lnB>
                  </a:tcPr>
                </a:tc>
                <a:tc>
                  <a:txBody>
                    <a:bodyPr/>
                    <a:lstStyle/>
                    <a:p>
                      <a:pPr algn="ctr">
                        <a:lnSpc>
                          <a:spcPct val="150000"/>
                        </a:lnSpc>
                        <a:spcAft>
                          <a:spcPts val="0"/>
                        </a:spcAft>
                      </a:pPr>
                      <a:r>
                        <a:rPr lang="en-US" sz="1050" kern="100">
                          <a:effectLst/>
                          <a:latin typeface="Times New Roman" panose="02020603050405020304" pitchFamily="18" charset="0"/>
                          <a:ea typeface="宋体" panose="02010600030101010101" pitchFamily="2" charset="-122"/>
                          <a:cs typeface="Times New Roman" panose="02020603050405020304" pitchFamily="18" charset="0"/>
                        </a:rPr>
                        <a:t>0.0</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2001070183"/>
                  </a:ext>
                </a:extLst>
              </a:tr>
              <a:tr h="0">
                <a:tc gridSpan="2" vMerge="1">
                  <a:txBody>
                    <a:bodyPr/>
                    <a:lstStyle/>
                    <a:p>
                      <a:endParaRPr lang="zh-CN" altLang="en-US"/>
                    </a:p>
                  </a:txBody>
                  <a:tcPr/>
                </a:tc>
                <a:tc hMerge="1" vMerge="1">
                  <a:txBody>
                    <a:bodyPr/>
                    <a:lstStyle/>
                    <a:p>
                      <a:endParaRPr lang="zh-CN" altLang="en-US"/>
                    </a:p>
                  </a:txBody>
                  <a:tcPr/>
                </a:tc>
                <a:tc>
                  <a:txBody>
                    <a:bodyPr/>
                    <a:lstStyle/>
                    <a:p>
                      <a:pPr algn="ctr">
                        <a:lnSpc>
                          <a:spcPct val="150000"/>
                        </a:lnSpc>
                        <a:spcAft>
                          <a:spcPts val="0"/>
                        </a:spcAft>
                      </a:pPr>
                      <a:r>
                        <a:rPr lang="en-US" sz="1050" kern="100">
                          <a:effectLst/>
                          <a:latin typeface="Times New Roman" panose="02020603050405020304" pitchFamily="18" charset="0"/>
                          <a:ea typeface="宋体" panose="02010600030101010101" pitchFamily="2" charset="-122"/>
                          <a:cs typeface="Times New Roman" panose="02020603050405020304" pitchFamily="18" charset="0"/>
                        </a:rPr>
                        <a:t>ICP</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a:noFill/>
                    </a:lnL>
                    <a:lnR w="12700" cap="flat" cmpd="sng" algn="ctr">
                      <a:solidFill>
                        <a:srgbClr val="000000"/>
                      </a:solidFill>
                      <a:prstDash val="solid"/>
                      <a:round/>
                      <a:headEnd type="none" w="med" len="med"/>
                      <a:tailEnd type="none" w="med" len="med"/>
                    </a:lnR>
                    <a:lnT>
                      <a:noFill/>
                    </a:lnT>
                    <a:lnB>
                      <a:noFill/>
                    </a:lnB>
                  </a:tcPr>
                </a:tc>
                <a:tc>
                  <a:txBody>
                    <a:bodyPr/>
                    <a:lstStyle/>
                    <a:p>
                      <a:pPr algn="ctr">
                        <a:lnSpc>
                          <a:spcPct val="150000"/>
                        </a:lnSpc>
                        <a:spcAft>
                          <a:spcPts val="0"/>
                        </a:spcAft>
                      </a:pPr>
                      <a:r>
                        <a:rPr lang="en-US" sz="1050" kern="100">
                          <a:effectLst/>
                          <a:latin typeface="Times New Roman" panose="02020603050405020304" pitchFamily="18" charset="0"/>
                          <a:ea typeface="宋体" panose="02010600030101010101" pitchFamily="2" charset="-122"/>
                          <a:cs typeface="Times New Roman" panose="02020603050405020304" pitchFamily="18" charset="0"/>
                        </a:rPr>
                        <a:t>—</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a:noFill/>
                    </a:lnR>
                    <a:lnT>
                      <a:noFill/>
                    </a:lnT>
                    <a:lnB>
                      <a:noFill/>
                    </a:lnB>
                  </a:tcPr>
                </a:tc>
                <a:tc>
                  <a:txBody>
                    <a:bodyPr/>
                    <a:lstStyle/>
                    <a:p>
                      <a:pPr algn="ctr">
                        <a:lnSpc>
                          <a:spcPct val="150000"/>
                        </a:lnSpc>
                        <a:spcAft>
                          <a:spcPts val="0"/>
                        </a:spcAft>
                      </a:pPr>
                      <a:r>
                        <a:rPr lang="en-US" sz="1050" kern="100">
                          <a:effectLst/>
                          <a:latin typeface="Times New Roman" panose="02020603050405020304" pitchFamily="18" charset="0"/>
                          <a:ea typeface="宋体" panose="02010600030101010101" pitchFamily="2" charset="-122"/>
                          <a:cs typeface="Times New Roman" panose="02020603050405020304" pitchFamily="18" charset="0"/>
                        </a:rPr>
                        <a:t>162.1</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a:noFill/>
                    </a:lnL>
                    <a:lnR>
                      <a:noFill/>
                    </a:lnR>
                    <a:lnT>
                      <a:noFill/>
                    </a:lnT>
                    <a:lnB>
                      <a:noFill/>
                    </a:lnB>
                  </a:tcPr>
                </a:tc>
                <a:tc>
                  <a:txBody>
                    <a:bodyPr/>
                    <a:lstStyle/>
                    <a:p>
                      <a:pPr algn="ctr">
                        <a:lnSpc>
                          <a:spcPct val="150000"/>
                        </a:lnSpc>
                        <a:spcAft>
                          <a:spcPts val="0"/>
                        </a:spcAft>
                      </a:pPr>
                      <a:r>
                        <a:rPr lang="en-US" sz="1050" kern="100">
                          <a:effectLst/>
                          <a:latin typeface="Times New Roman" panose="02020603050405020304" pitchFamily="18" charset="0"/>
                          <a:ea typeface="宋体" panose="02010600030101010101" pitchFamily="2" charset="-122"/>
                          <a:cs typeface="Times New Roman" panose="02020603050405020304" pitchFamily="18" charset="0"/>
                        </a:rPr>
                        <a:t>0.0</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a:noFill/>
                    </a:lnL>
                    <a:lnR w="12700" cap="flat" cmpd="sng" algn="ctr">
                      <a:solidFill>
                        <a:srgbClr val="000000"/>
                      </a:solidFill>
                      <a:prstDash val="solid"/>
                      <a:round/>
                      <a:headEnd type="none" w="med" len="med"/>
                      <a:tailEnd type="none" w="med" len="med"/>
                    </a:lnR>
                    <a:lnT>
                      <a:noFill/>
                    </a:lnT>
                    <a:lnB>
                      <a:noFill/>
                    </a:lnB>
                  </a:tcPr>
                </a:tc>
                <a:tc>
                  <a:txBody>
                    <a:bodyPr/>
                    <a:lstStyle/>
                    <a:p>
                      <a:pPr algn="ctr">
                        <a:lnSpc>
                          <a:spcPct val="150000"/>
                        </a:lnSpc>
                        <a:spcAft>
                          <a:spcPts val="0"/>
                        </a:spcAft>
                      </a:pPr>
                      <a:r>
                        <a:rPr lang="en-US" sz="1050" kern="100">
                          <a:effectLst/>
                          <a:latin typeface="Times New Roman" panose="02020603050405020304" pitchFamily="18" charset="0"/>
                          <a:ea typeface="宋体" panose="02010600030101010101" pitchFamily="2" charset="-122"/>
                          <a:cs typeface="Times New Roman" panose="02020603050405020304" pitchFamily="18" charset="0"/>
                        </a:rPr>
                        <a:t>—</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a:noFill/>
                    </a:lnR>
                    <a:lnT>
                      <a:noFill/>
                    </a:lnT>
                    <a:lnB>
                      <a:noFill/>
                    </a:lnB>
                  </a:tcPr>
                </a:tc>
                <a:tc>
                  <a:txBody>
                    <a:bodyPr/>
                    <a:lstStyle/>
                    <a:p>
                      <a:pPr algn="ctr">
                        <a:lnSpc>
                          <a:spcPct val="150000"/>
                        </a:lnSpc>
                        <a:spcAft>
                          <a:spcPts val="0"/>
                        </a:spcAft>
                      </a:pPr>
                      <a:r>
                        <a:rPr lang="en-US" sz="1050" kern="100">
                          <a:effectLst/>
                          <a:latin typeface="Times New Roman" panose="02020603050405020304" pitchFamily="18" charset="0"/>
                          <a:ea typeface="宋体" panose="02010600030101010101" pitchFamily="2" charset="-122"/>
                          <a:cs typeface="Times New Roman" panose="02020603050405020304" pitchFamily="18" charset="0"/>
                        </a:rPr>
                        <a:t>260.6</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a:noFill/>
                    </a:lnL>
                    <a:lnR>
                      <a:noFill/>
                    </a:lnR>
                    <a:lnT>
                      <a:noFill/>
                    </a:lnT>
                    <a:lnB>
                      <a:noFill/>
                    </a:lnB>
                  </a:tcPr>
                </a:tc>
                <a:tc>
                  <a:txBody>
                    <a:bodyPr/>
                    <a:lstStyle/>
                    <a:p>
                      <a:pPr algn="ctr">
                        <a:lnSpc>
                          <a:spcPct val="150000"/>
                        </a:lnSpc>
                        <a:spcAft>
                          <a:spcPts val="0"/>
                        </a:spcAft>
                      </a:pPr>
                      <a:r>
                        <a:rPr lang="en-US" sz="1050" kern="100">
                          <a:effectLst/>
                          <a:latin typeface="Times New Roman" panose="02020603050405020304" pitchFamily="18" charset="0"/>
                          <a:ea typeface="宋体" panose="02010600030101010101" pitchFamily="2" charset="-122"/>
                          <a:cs typeface="Times New Roman" panose="02020603050405020304" pitchFamily="18" charset="0"/>
                        </a:rPr>
                        <a:t>0.0</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a:noFill/>
                    </a:lnL>
                    <a:lnR>
                      <a:noFill/>
                    </a:lnR>
                    <a:lnT>
                      <a:noFill/>
                    </a:lnT>
                    <a:lnB>
                      <a:noFill/>
                    </a:lnB>
                  </a:tcPr>
                </a:tc>
                <a:extLst>
                  <a:ext uri="{0D108BD9-81ED-4DB2-BD59-A6C34878D82A}">
                    <a16:rowId xmlns:a16="http://schemas.microsoft.com/office/drawing/2014/main" val="1309346632"/>
                  </a:ext>
                </a:extLst>
              </a:tr>
              <a:tr h="0">
                <a:tc gridSpan="2" vMerge="1">
                  <a:txBody>
                    <a:bodyPr/>
                    <a:lstStyle/>
                    <a:p>
                      <a:endParaRPr lang="zh-CN" altLang="en-US"/>
                    </a:p>
                  </a:txBody>
                  <a:tcPr/>
                </a:tc>
                <a:tc hMerge="1" vMerge="1">
                  <a:txBody>
                    <a:bodyPr/>
                    <a:lstStyle/>
                    <a:p>
                      <a:endParaRPr lang="zh-CN" altLang="en-US"/>
                    </a:p>
                  </a:txBody>
                  <a:tcPr/>
                </a:tc>
                <a:tc>
                  <a:txBody>
                    <a:bodyPr/>
                    <a:lstStyle/>
                    <a:p>
                      <a:pPr algn="ctr">
                        <a:lnSpc>
                          <a:spcPct val="150000"/>
                        </a:lnSpc>
                        <a:spcAft>
                          <a:spcPts val="0"/>
                        </a:spcAft>
                      </a:pPr>
                      <a:r>
                        <a:rPr lang="en-US" sz="1050" kern="100">
                          <a:effectLst/>
                          <a:latin typeface="Times New Roman" panose="02020603050405020304" pitchFamily="18" charset="0"/>
                          <a:ea typeface="宋体" panose="02010600030101010101" pitchFamily="2" charset="-122"/>
                          <a:cs typeface="Times New Roman" panose="02020603050405020304" pitchFamily="18" charset="0"/>
                        </a:rPr>
                        <a:t>GMJR</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a:noFill/>
                    </a:lnL>
                    <a:lnR w="12700" cap="flat" cmpd="sng" algn="ctr">
                      <a:solidFill>
                        <a:srgbClr val="000000"/>
                      </a:solidFill>
                      <a:prstDash val="solid"/>
                      <a:round/>
                      <a:headEnd type="none" w="med" len="med"/>
                      <a:tailEnd type="none" w="med" len="med"/>
                    </a:lnR>
                    <a:lnT>
                      <a:noFill/>
                    </a:lnT>
                    <a:lnB>
                      <a:noFill/>
                    </a:lnB>
                  </a:tcPr>
                </a:tc>
                <a:tc>
                  <a:txBody>
                    <a:bodyPr/>
                    <a:lstStyle/>
                    <a:p>
                      <a:pPr algn="ctr">
                        <a:lnSpc>
                          <a:spcPct val="150000"/>
                        </a:lnSpc>
                        <a:spcAft>
                          <a:spcPts val="0"/>
                        </a:spcAft>
                      </a:pPr>
                      <a:r>
                        <a:rPr lang="en-US" sz="1050" kern="100">
                          <a:effectLst/>
                          <a:latin typeface="Times New Roman" panose="02020603050405020304" pitchFamily="18" charset="0"/>
                          <a:ea typeface="宋体" panose="02010600030101010101" pitchFamily="2" charset="-122"/>
                          <a:cs typeface="Times New Roman" panose="02020603050405020304" pitchFamily="18" charset="0"/>
                        </a:rPr>
                        <a:t>1.24</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a:noFill/>
                    </a:lnR>
                    <a:lnT>
                      <a:noFill/>
                    </a:lnT>
                    <a:lnB>
                      <a:noFill/>
                    </a:lnB>
                  </a:tcPr>
                </a:tc>
                <a:tc>
                  <a:txBody>
                    <a:bodyPr/>
                    <a:lstStyle/>
                    <a:p>
                      <a:pPr algn="ctr">
                        <a:lnSpc>
                          <a:spcPct val="150000"/>
                        </a:lnSpc>
                        <a:spcAft>
                          <a:spcPts val="0"/>
                        </a:spcAft>
                      </a:pPr>
                      <a:r>
                        <a:rPr lang="en-US" sz="1050" kern="100">
                          <a:effectLst/>
                          <a:latin typeface="Times New Roman" panose="02020603050405020304" pitchFamily="18" charset="0"/>
                          <a:ea typeface="宋体" panose="02010600030101010101" pitchFamily="2" charset="-122"/>
                          <a:cs typeface="Times New Roman" panose="02020603050405020304" pitchFamily="18" charset="0"/>
                        </a:rPr>
                        <a:t>176.7</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a:noFill/>
                    </a:lnL>
                    <a:lnR>
                      <a:noFill/>
                    </a:lnR>
                    <a:lnT>
                      <a:noFill/>
                    </a:lnT>
                    <a:lnB>
                      <a:noFill/>
                    </a:lnB>
                  </a:tcPr>
                </a:tc>
                <a:tc>
                  <a:txBody>
                    <a:bodyPr/>
                    <a:lstStyle/>
                    <a:p>
                      <a:pPr algn="ctr">
                        <a:lnSpc>
                          <a:spcPct val="150000"/>
                        </a:lnSpc>
                        <a:spcAft>
                          <a:spcPts val="0"/>
                        </a:spcAft>
                      </a:pPr>
                      <a:r>
                        <a:rPr lang="en-US" sz="1050" kern="100">
                          <a:effectLst/>
                          <a:latin typeface="Times New Roman" panose="02020603050405020304" pitchFamily="18" charset="0"/>
                          <a:ea typeface="宋体" panose="02010600030101010101" pitchFamily="2" charset="-122"/>
                          <a:cs typeface="Times New Roman" panose="02020603050405020304" pitchFamily="18" charset="0"/>
                        </a:rPr>
                        <a:t>0.308</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a:noFill/>
                    </a:lnL>
                    <a:lnR w="12700" cap="flat" cmpd="sng" algn="ctr">
                      <a:solidFill>
                        <a:srgbClr val="000000"/>
                      </a:solidFill>
                      <a:prstDash val="solid"/>
                      <a:round/>
                      <a:headEnd type="none" w="med" len="med"/>
                      <a:tailEnd type="none" w="med" len="med"/>
                    </a:lnR>
                    <a:lnT>
                      <a:noFill/>
                    </a:lnT>
                    <a:lnB>
                      <a:noFill/>
                    </a:lnB>
                  </a:tcPr>
                </a:tc>
                <a:tc>
                  <a:txBody>
                    <a:bodyPr/>
                    <a:lstStyle/>
                    <a:p>
                      <a:pPr algn="ctr">
                        <a:lnSpc>
                          <a:spcPct val="150000"/>
                        </a:lnSpc>
                        <a:spcAft>
                          <a:spcPts val="0"/>
                        </a:spcAft>
                      </a:pPr>
                      <a:r>
                        <a:rPr lang="en-US" sz="1050" kern="100">
                          <a:effectLst/>
                          <a:latin typeface="Times New Roman" panose="02020603050405020304" pitchFamily="18" charset="0"/>
                          <a:ea typeface="宋体" panose="02010600030101010101" pitchFamily="2" charset="-122"/>
                          <a:cs typeface="Times New Roman" panose="02020603050405020304" pitchFamily="18" charset="0"/>
                        </a:rPr>
                        <a:t>—</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a:noFill/>
                    </a:lnR>
                    <a:lnT>
                      <a:noFill/>
                    </a:lnT>
                    <a:lnB>
                      <a:noFill/>
                    </a:lnB>
                  </a:tcPr>
                </a:tc>
                <a:tc>
                  <a:txBody>
                    <a:bodyPr/>
                    <a:lstStyle/>
                    <a:p>
                      <a:pPr algn="ctr">
                        <a:lnSpc>
                          <a:spcPct val="150000"/>
                        </a:lnSpc>
                        <a:spcAft>
                          <a:spcPts val="0"/>
                        </a:spcAft>
                      </a:pPr>
                      <a:r>
                        <a:rPr lang="en-US" sz="1050" kern="100">
                          <a:effectLst/>
                          <a:latin typeface="Times New Roman" panose="02020603050405020304" pitchFamily="18" charset="0"/>
                          <a:ea typeface="宋体" panose="02010600030101010101" pitchFamily="2" charset="-122"/>
                          <a:cs typeface="Times New Roman" panose="02020603050405020304" pitchFamily="18" charset="0"/>
                        </a:rPr>
                        <a:t>208.3</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a:noFill/>
                    </a:lnL>
                    <a:lnR>
                      <a:noFill/>
                    </a:lnR>
                    <a:lnT>
                      <a:noFill/>
                    </a:lnT>
                    <a:lnB>
                      <a:noFill/>
                    </a:lnB>
                  </a:tcPr>
                </a:tc>
                <a:tc>
                  <a:txBody>
                    <a:bodyPr/>
                    <a:lstStyle/>
                    <a:p>
                      <a:pPr algn="ctr">
                        <a:lnSpc>
                          <a:spcPct val="150000"/>
                        </a:lnSpc>
                        <a:spcAft>
                          <a:spcPts val="0"/>
                        </a:spcAft>
                      </a:pPr>
                      <a:r>
                        <a:rPr lang="en-US" sz="1050" kern="100">
                          <a:effectLst/>
                          <a:latin typeface="Times New Roman" panose="02020603050405020304" pitchFamily="18" charset="0"/>
                          <a:ea typeface="宋体" panose="02010600030101010101" pitchFamily="2" charset="-122"/>
                          <a:cs typeface="Times New Roman" panose="02020603050405020304" pitchFamily="18" charset="0"/>
                        </a:rPr>
                        <a:t>0.0</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a:noFill/>
                    </a:lnL>
                    <a:lnR>
                      <a:noFill/>
                    </a:lnR>
                    <a:lnT>
                      <a:noFill/>
                    </a:lnT>
                    <a:lnB>
                      <a:noFill/>
                    </a:lnB>
                  </a:tcPr>
                </a:tc>
                <a:extLst>
                  <a:ext uri="{0D108BD9-81ED-4DB2-BD59-A6C34878D82A}">
                    <a16:rowId xmlns:a16="http://schemas.microsoft.com/office/drawing/2014/main" val="209493594"/>
                  </a:ext>
                </a:extLst>
              </a:tr>
              <a:tr h="0">
                <a:tc gridSpan="2" vMerge="1">
                  <a:txBody>
                    <a:bodyPr/>
                    <a:lstStyle/>
                    <a:p>
                      <a:endParaRPr lang="zh-CN" altLang="en-US"/>
                    </a:p>
                  </a:txBody>
                  <a:tcPr/>
                </a:tc>
                <a:tc hMerge="1" vMerge="1">
                  <a:txBody>
                    <a:bodyPr/>
                    <a:lstStyle/>
                    <a:p>
                      <a:endParaRPr lang="zh-CN" altLang="en-US"/>
                    </a:p>
                  </a:txBody>
                  <a:tcPr/>
                </a:tc>
                <a:tc>
                  <a:txBody>
                    <a:bodyPr/>
                    <a:lstStyle/>
                    <a:p>
                      <a:pPr algn="ctr">
                        <a:lnSpc>
                          <a:spcPct val="150000"/>
                        </a:lnSpc>
                        <a:spcAft>
                          <a:spcPts val="0"/>
                        </a:spcAft>
                      </a:pPr>
                      <a:r>
                        <a:rPr lang="en-US" sz="1050" kern="100" dirty="0">
                          <a:effectLst/>
                          <a:latin typeface="Times New Roman" panose="02020603050405020304" pitchFamily="18" charset="0"/>
                          <a:ea typeface="宋体" panose="02010600030101010101" pitchFamily="2" charset="-122"/>
                          <a:cs typeface="Times New Roman" panose="02020603050405020304" pitchFamily="18" charset="0"/>
                        </a:rPr>
                        <a:t>Ours</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1050" b="1" kern="100" dirty="0">
                          <a:solidFill>
                            <a:srgbClr val="C00000"/>
                          </a:solidFill>
                          <a:effectLst/>
                          <a:latin typeface="Times New Roman" panose="02020603050405020304" pitchFamily="18" charset="0"/>
                          <a:ea typeface="宋体" panose="02010600030101010101" pitchFamily="2" charset="-122"/>
                          <a:cs typeface="Times New Roman" panose="02020603050405020304" pitchFamily="18" charset="0"/>
                        </a:rPr>
                        <a:t>0.24</a:t>
                      </a:r>
                      <a:endParaRPr lang="zh-CN" sz="1200" kern="100" dirty="0">
                        <a:solidFill>
                          <a:srgbClr val="C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1050" kern="100">
                          <a:effectLst/>
                          <a:latin typeface="Times New Roman" panose="02020603050405020304" pitchFamily="18" charset="0"/>
                          <a:ea typeface="宋体" panose="02010600030101010101" pitchFamily="2" charset="-122"/>
                          <a:cs typeface="Times New Roman" panose="02020603050405020304" pitchFamily="18" charset="0"/>
                        </a:rPr>
                        <a:t>118.6</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1050" b="1" kern="100" dirty="0">
                          <a:solidFill>
                            <a:srgbClr val="C00000"/>
                          </a:solidFill>
                          <a:effectLst/>
                          <a:latin typeface="Times New Roman" panose="02020603050405020304" pitchFamily="18" charset="0"/>
                          <a:ea typeface="宋体" panose="02010600030101010101" pitchFamily="2" charset="-122"/>
                          <a:cs typeface="Times New Roman" panose="02020603050405020304" pitchFamily="18" charset="0"/>
                        </a:rPr>
                        <a:t>0.615</a:t>
                      </a:r>
                      <a:endParaRPr lang="zh-CN" sz="1200" kern="100" dirty="0">
                        <a:solidFill>
                          <a:srgbClr val="C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1050" b="1" kern="100" dirty="0">
                          <a:solidFill>
                            <a:srgbClr val="C00000"/>
                          </a:solidFill>
                          <a:effectLst/>
                          <a:latin typeface="Times New Roman" panose="02020603050405020304" pitchFamily="18" charset="0"/>
                          <a:ea typeface="宋体" panose="02010600030101010101" pitchFamily="2" charset="-122"/>
                          <a:cs typeface="Times New Roman" panose="02020603050405020304" pitchFamily="18" charset="0"/>
                        </a:rPr>
                        <a:t>1.43</a:t>
                      </a:r>
                      <a:endParaRPr lang="zh-CN" sz="1200" kern="100" dirty="0">
                        <a:solidFill>
                          <a:srgbClr val="C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1050" kern="100" dirty="0">
                          <a:effectLst/>
                          <a:latin typeface="Times New Roman" panose="02020603050405020304" pitchFamily="18" charset="0"/>
                          <a:ea typeface="宋体" panose="02010600030101010101" pitchFamily="2" charset="-122"/>
                          <a:cs typeface="Times New Roman" panose="02020603050405020304" pitchFamily="18" charset="0"/>
                        </a:rPr>
                        <a:t>399.1</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1050" b="1" kern="100" dirty="0">
                          <a:solidFill>
                            <a:srgbClr val="C00000"/>
                          </a:solidFill>
                          <a:effectLst/>
                          <a:latin typeface="Times New Roman" panose="02020603050405020304" pitchFamily="18" charset="0"/>
                          <a:ea typeface="宋体" panose="02010600030101010101" pitchFamily="2" charset="-122"/>
                          <a:cs typeface="Times New Roman" panose="02020603050405020304" pitchFamily="18" charset="0"/>
                        </a:rPr>
                        <a:t>0.462</a:t>
                      </a:r>
                      <a:endParaRPr lang="zh-CN" sz="1200" kern="100" dirty="0">
                        <a:solidFill>
                          <a:srgbClr val="C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75211371"/>
                  </a:ext>
                </a:extLst>
              </a:tr>
              <a:tr h="0">
                <a:tc rowSpan="4" gridSpan="2">
                  <a:txBody>
                    <a:bodyPr/>
                    <a:lstStyle/>
                    <a:p>
                      <a:pPr algn="ctr">
                        <a:lnSpc>
                          <a:spcPct val="150000"/>
                        </a:lnSpc>
                        <a:spcAft>
                          <a:spcPts val="0"/>
                        </a:spcAft>
                      </a:pPr>
                      <a:r>
                        <a:rPr lang="en-US" sz="1050" kern="100">
                          <a:effectLst/>
                          <a:latin typeface="Times New Roman" panose="02020603050405020304" pitchFamily="18" charset="0"/>
                          <a:ea typeface="宋体" panose="02010600030101010101" pitchFamily="2" charset="-122"/>
                          <a:cs typeface="Times New Roman" panose="02020603050405020304" pitchFamily="18" charset="0"/>
                        </a:rPr>
                        <a:t>120</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rowSpan="4" hMerge="1">
                  <a:txBody>
                    <a:bodyPr/>
                    <a:lstStyle/>
                    <a:p>
                      <a:endParaRPr lang="zh-CN" altLang="en-US"/>
                    </a:p>
                  </a:txBody>
                  <a:tcPr/>
                </a:tc>
                <a:tc>
                  <a:txBody>
                    <a:bodyPr/>
                    <a:lstStyle/>
                    <a:p>
                      <a:pPr algn="ctr">
                        <a:lnSpc>
                          <a:spcPct val="150000"/>
                        </a:lnSpc>
                        <a:spcAft>
                          <a:spcPts val="0"/>
                        </a:spcAft>
                      </a:pPr>
                      <a:r>
                        <a:rPr lang="en-US" sz="1050" kern="100">
                          <a:effectLst/>
                          <a:latin typeface="Times New Roman" panose="02020603050405020304" pitchFamily="18" charset="0"/>
                          <a:ea typeface="宋体" panose="02010600030101010101" pitchFamily="2" charset="-122"/>
                          <a:cs typeface="Times New Roman" panose="02020603050405020304" pitchFamily="18" charset="0"/>
                        </a:rPr>
                        <a:t>NDT</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algn="ctr">
                        <a:lnSpc>
                          <a:spcPct val="150000"/>
                        </a:lnSpc>
                        <a:spcAft>
                          <a:spcPts val="0"/>
                        </a:spcAft>
                      </a:pPr>
                      <a:r>
                        <a:rPr lang="en-US" sz="1050" kern="100">
                          <a:effectLst/>
                          <a:latin typeface="Times New Roman" panose="02020603050405020304" pitchFamily="18" charset="0"/>
                          <a:ea typeface="宋体" panose="02010600030101010101" pitchFamily="2" charset="-122"/>
                          <a:cs typeface="Times New Roman" panose="02020603050405020304" pitchFamily="18" charset="0"/>
                        </a:rPr>
                        <a:t>—</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tcPr>
                </a:tc>
                <a:tc>
                  <a:txBody>
                    <a:bodyPr/>
                    <a:lstStyle/>
                    <a:p>
                      <a:pPr algn="ctr">
                        <a:lnSpc>
                          <a:spcPct val="150000"/>
                        </a:lnSpc>
                        <a:spcAft>
                          <a:spcPts val="0"/>
                        </a:spcAft>
                      </a:pPr>
                      <a:r>
                        <a:rPr lang="en-US" sz="1050" kern="100" dirty="0">
                          <a:effectLst/>
                          <a:latin typeface="Times New Roman" panose="02020603050405020304" pitchFamily="18" charset="0"/>
                          <a:ea typeface="宋体" panose="02010600030101010101" pitchFamily="2" charset="-122"/>
                          <a:cs typeface="Times New Roman" panose="02020603050405020304" pitchFamily="18" charset="0"/>
                        </a:rPr>
                        <a:t>224.9</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lnSpc>
                          <a:spcPct val="150000"/>
                        </a:lnSpc>
                        <a:spcAft>
                          <a:spcPts val="0"/>
                        </a:spcAft>
                      </a:pPr>
                      <a:r>
                        <a:rPr lang="en-US" sz="1050" kern="100">
                          <a:effectLst/>
                          <a:latin typeface="Times New Roman" panose="02020603050405020304" pitchFamily="18" charset="0"/>
                          <a:ea typeface="宋体" panose="02010600030101010101" pitchFamily="2" charset="-122"/>
                          <a:cs typeface="Times New Roman" panose="02020603050405020304" pitchFamily="18" charset="0"/>
                        </a:rPr>
                        <a:t>0.0</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algn="ctr">
                        <a:lnSpc>
                          <a:spcPct val="150000"/>
                        </a:lnSpc>
                        <a:spcAft>
                          <a:spcPts val="0"/>
                        </a:spcAft>
                      </a:pPr>
                      <a:r>
                        <a:rPr lang="en-US" sz="1050" kern="100">
                          <a:effectLst/>
                          <a:latin typeface="Times New Roman" panose="02020603050405020304" pitchFamily="18" charset="0"/>
                          <a:ea typeface="宋体" panose="02010600030101010101" pitchFamily="2" charset="-122"/>
                          <a:cs typeface="Times New Roman" panose="02020603050405020304" pitchFamily="18" charset="0"/>
                        </a:rPr>
                        <a:t>—</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tcPr>
                </a:tc>
                <a:tc>
                  <a:txBody>
                    <a:bodyPr/>
                    <a:lstStyle/>
                    <a:p>
                      <a:pPr algn="ctr">
                        <a:lnSpc>
                          <a:spcPct val="150000"/>
                        </a:lnSpc>
                        <a:spcAft>
                          <a:spcPts val="0"/>
                        </a:spcAft>
                      </a:pPr>
                      <a:r>
                        <a:rPr lang="en-US" sz="1050" kern="100">
                          <a:effectLst/>
                          <a:latin typeface="Times New Roman" panose="02020603050405020304" pitchFamily="18" charset="0"/>
                          <a:ea typeface="宋体" panose="02010600030101010101" pitchFamily="2" charset="-122"/>
                          <a:cs typeface="Times New Roman" panose="02020603050405020304" pitchFamily="18" charset="0"/>
                        </a:rPr>
                        <a:t>269.7</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lnSpc>
                          <a:spcPct val="150000"/>
                        </a:lnSpc>
                        <a:spcAft>
                          <a:spcPts val="0"/>
                        </a:spcAft>
                      </a:pPr>
                      <a:r>
                        <a:rPr lang="en-US" sz="1050" kern="100">
                          <a:effectLst/>
                          <a:latin typeface="Times New Roman" panose="02020603050405020304" pitchFamily="18" charset="0"/>
                          <a:ea typeface="宋体" panose="02010600030101010101" pitchFamily="2" charset="-122"/>
                          <a:cs typeface="Times New Roman" panose="02020603050405020304" pitchFamily="18" charset="0"/>
                        </a:rPr>
                        <a:t>0.0</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474121116"/>
                  </a:ext>
                </a:extLst>
              </a:tr>
              <a:tr h="0">
                <a:tc gridSpan="2" vMerge="1">
                  <a:txBody>
                    <a:bodyPr/>
                    <a:lstStyle/>
                    <a:p>
                      <a:endParaRPr lang="zh-CN" altLang="en-US"/>
                    </a:p>
                  </a:txBody>
                  <a:tcPr/>
                </a:tc>
                <a:tc hMerge="1" vMerge="1">
                  <a:txBody>
                    <a:bodyPr/>
                    <a:lstStyle/>
                    <a:p>
                      <a:endParaRPr lang="zh-CN" altLang="en-US"/>
                    </a:p>
                  </a:txBody>
                  <a:tcPr/>
                </a:tc>
                <a:tc>
                  <a:txBody>
                    <a:bodyPr/>
                    <a:lstStyle/>
                    <a:p>
                      <a:pPr algn="ctr">
                        <a:lnSpc>
                          <a:spcPct val="150000"/>
                        </a:lnSpc>
                        <a:spcAft>
                          <a:spcPts val="0"/>
                        </a:spcAft>
                      </a:pPr>
                      <a:r>
                        <a:rPr lang="en-US" sz="1050" kern="100">
                          <a:effectLst/>
                          <a:latin typeface="Times New Roman" panose="02020603050405020304" pitchFamily="18" charset="0"/>
                          <a:ea typeface="宋体" panose="02010600030101010101" pitchFamily="2" charset="-122"/>
                          <a:cs typeface="Times New Roman" panose="02020603050405020304" pitchFamily="18" charset="0"/>
                        </a:rPr>
                        <a:t>ICP</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a:noFill/>
                    </a:lnL>
                    <a:lnR w="12700" cap="flat" cmpd="sng" algn="ctr">
                      <a:solidFill>
                        <a:srgbClr val="000000"/>
                      </a:solidFill>
                      <a:prstDash val="solid"/>
                      <a:round/>
                      <a:headEnd type="none" w="med" len="med"/>
                      <a:tailEnd type="none" w="med" len="med"/>
                    </a:lnR>
                    <a:lnT>
                      <a:noFill/>
                    </a:lnT>
                    <a:lnB>
                      <a:noFill/>
                    </a:lnB>
                  </a:tcPr>
                </a:tc>
                <a:tc>
                  <a:txBody>
                    <a:bodyPr/>
                    <a:lstStyle/>
                    <a:p>
                      <a:pPr algn="ctr">
                        <a:lnSpc>
                          <a:spcPct val="150000"/>
                        </a:lnSpc>
                        <a:spcAft>
                          <a:spcPts val="0"/>
                        </a:spcAft>
                      </a:pPr>
                      <a:r>
                        <a:rPr lang="en-US" sz="1050" kern="100">
                          <a:effectLst/>
                          <a:latin typeface="Times New Roman" panose="02020603050405020304" pitchFamily="18" charset="0"/>
                          <a:ea typeface="宋体" panose="02010600030101010101" pitchFamily="2" charset="-122"/>
                          <a:cs typeface="Times New Roman" panose="02020603050405020304" pitchFamily="18" charset="0"/>
                        </a:rPr>
                        <a:t>—</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a:noFill/>
                    </a:lnR>
                    <a:lnT>
                      <a:noFill/>
                    </a:lnT>
                    <a:lnB>
                      <a:noFill/>
                    </a:lnB>
                  </a:tcPr>
                </a:tc>
                <a:tc>
                  <a:txBody>
                    <a:bodyPr/>
                    <a:lstStyle/>
                    <a:p>
                      <a:pPr algn="ctr">
                        <a:lnSpc>
                          <a:spcPct val="150000"/>
                        </a:lnSpc>
                        <a:spcAft>
                          <a:spcPts val="0"/>
                        </a:spcAft>
                      </a:pPr>
                      <a:r>
                        <a:rPr lang="en-US" sz="1050" kern="100">
                          <a:effectLst/>
                          <a:latin typeface="Times New Roman" panose="02020603050405020304" pitchFamily="18" charset="0"/>
                          <a:ea typeface="宋体" panose="02010600030101010101" pitchFamily="2" charset="-122"/>
                          <a:cs typeface="Times New Roman" panose="02020603050405020304" pitchFamily="18" charset="0"/>
                        </a:rPr>
                        <a:t>249.3</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a:noFill/>
                    </a:lnL>
                    <a:lnR>
                      <a:noFill/>
                    </a:lnR>
                    <a:lnT>
                      <a:noFill/>
                    </a:lnT>
                    <a:lnB>
                      <a:noFill/>
                    </a:lnB>
                  </a:tcPr>
                </a:tc>
                <a:tc>
                  <a:txBody>
                    <a:bodyPr/>
                    <a:lstStyle/>
                    <a:p>
                      <a:pPr algn="ctr">
                        <a:lnSpc>
                          <a:spcPct val="150000"/>
                        </a:lnSpc>
                        <a:spcAft>
                          <a:spcPts val="0"/>
                        </a:spcAft>
                      </a:pPr>
                      <a:r>
                        <a:rPr lang="en-US" sz="1050" kern="100">
                          <a:effectLst/>
                          <a:latin typeface="Times New Roman" panose="02020603050405020304" pitchFamily="18" charset="0"/>
                          <a:ea typeface="宋体" panose="02010600030101010101" pitchFamily="2" charset="-122"/>
                          <a:cs typeface="Times New Roman" panose="02020603050405020304" pitchFamily="18" charset="0"/>
                        </a:rPr>
                        <a:t>0.0</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a:noFill/>
                    </a:lnL>
                    <a:lnR w="12700" cap="flat" cmpd="sng" algn="ctr">
                      <a:solidFill>
                        <a:srgbClr val="000000"/>
                      </a:solidFill>
                      <a:prstDash val="solid"/>
                      <a:round/>
                      <a:headEnd type="none" w="med" len="med"/>
                      <a:tailEnd type="none" w="med" len="med"/>
                    </a:lnR>
                    <a:lnT>
                      <a:noFill/>
                    </a:lnT>
                    <a:lnB>
                      <a:noFill/>
                    </a:lnB>
                  </a:tcPr>
                </a:tc>
                <a:tc>
                  <a:txBody>
                    <a:bodyPr/>
                    <a:lstStyle/>
                    <a:p>
                      <a:pPr algn="ctr">
                        <a:lnSpc>
                          <a:spcPct val="150000"/>
                        </a:lnSpc>
                        <a:spcAft>
                          <a:spcPts val="0"/>
                        </a:spcAft>
                      </a:pPr>
                      <a:r>
                        <a:rPr lang="en-US" sz="1050" kern="100">
                          <a:effectLst/>
                          <a:latin typeface="Times New Roman" panose="02020603050405020304" pitchFamily="18" charset="0"/>
                          <a:ea typeface="宋体" panose="02010600030101010101" pitchFamily="2" charset="-122"/>
                          <a:cs typeface="Times New Roman" panose="02020603050405020304" pitchFamily="18" charset="0"/>
                        </a:rPr>
                        <a:t>—</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a:noFill/>
                    </a:lnR>
                    <a:lnT>
                      <a:noFill/>
                    </a:lnT>
                    <a:lnB>
                      <a:noFill/>
                    </a:lnB>
                  </a:tcPr>
                </a:tc>
                <a:tc>
                  <a:txBody>
                    <a:bodyPr/>
                    <a:lstStyle/>
                    <a:p>
                      <a:pPr algn="ctr">
                        <a:lnSpc>
                          <a:spcPct val="150000"/>
                        </a:lnSpc>
                        <a:spcAft>
                          <a:spcPts val="0"/>
                        </a:spcAft>
                      </a:pPr>
                      <a:r>
                        <a:rPr lang="en-US" sz="1050" kern="100">
                          <a:effectLst/>
                          <a:latin typeface="Times New Roman" panose="02020603050405020304" pitchFamily="18" charset="0"/>
                          <a:ea typeface="宋体" panose="02010600030101010101" pitchFamily="2" charset="-122"/>
                          <a:cs typeface="Times New Roman" panose="02020603050405020304" pitchFamily="18" charset="0"/>
                        </a:rPr>
                        <a:t>309.9</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a:noFill/>
                    </a:lnL>
                    <a:lnR>
                      <a:noFill/>
                    </a:lnR>
                    <a:lnT>
                      <a:noFill/>
                    </a:lnT>
                    <a:lnB>
                      <a:noFill/>
                    </a:lnB>
                  </a:tcPr>
                </a:tc>
                <a:tc>
                  <a:txBody>
                    <a:bodyPr/>
                    <a:lstStyle/>
                    <a:p>
                      <a:pPr algn="ctr">
                        <a:lnSpc>
                          <a:spcPct val="150000"/>
                        </a:lnSpc>
                        <a:spcAft>
                          <a:spcPts val="0"/>
                        </a:spcAft>
                      </a:pPr>
                      <a:r>
                        <a:rPr lang="en-US" sz="1050" kern="100">
                          <a:effectLst/>
                          <a:latin typeface="Times New Roman" panose="02020603050405020304" pitchFamily="18" charset="0"/>
                          <a:ea typeface="宋体" panose="02010600030101010101" pitchFamily="2" charset="-122"/>
                          <a:cs typeface="Times New Roman" panose="02020603050405020304" pitchFamily="18" charset="0"/>
                        </a:rPr>
                        <a:t>0.0</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a:noFill/>
                    </a:lnL>
                    <a:lnR>
                      <a:noFill/>
                    </a:lnR>
                    <a:lnT>
                      <a:noFill/>
                    </a:lnT>
                    <a:lnB>
                      <a:noFill/>
                    </a:lnB>
                  </a:tcPr>
                </a:tc>
                <a:extLst>
                  <a:ext uri="{0D108BD9-81ED-4DB2-BD59-A6C34878D82A}">
                    <a16:rowId xmlns:a16="http://schemas.microsoft.com/office/drawing/2014/main" val="801108605"/>
                  </a:ext>
                </a:extLst>
              </a:tr>
              <a:tr h="0">
                <a:tc gridSpan="2" vMerge="1">
                  <a:txBody>
                    <a:bodyPr/>
                    <a:lstStyle/>
                    <a:p>
                      <a:endParaRPr lang="zh-CN" altLang="en-US"/>
                    </a:p>
                  </a:txBody>
                  <a:tcPr/>
                </a:tc>
                <a:tc hMerge="1" vMerge="1">
                  <a:txBody>
                    <a:bodyPr/>
                    <a:lstStyle/>
                    <a:p>
                      <a:endParaRPr lang="zh-CN" altLang="en-US"/>
                    </a:p>
                  </a:txBody>
                  <a:tcPr/>
                </a:tc>
                <a:tc>
                  <a:txBody>
                    <a:bodyPr/>
                    <a:lstStyle/>
                    <a:p>
                      <a:pPr algn="ctr">
                        <a:lnSpc>
                          <a:spcPct val="150000"/>
                        </a:lnSpc>
                        <a:spcAft>
                          <a:spcPts val="0"/>
                        </a:spcAft>
                      </a:pPr>
                      <a:r>
                        <a:rPr lang="en-US" sz="1050" kern="100">
                          <a:effectLst/>
                          <a:latin typeface="Times New Roman" panose="02020603050405020304" pitchFamily="18" charset="0"/>
                          <a:ea typeface="宋体" panose="02010600030101010101" pitchFamily="2" charset="-122"/>
                          <a:cs typeface="Times New Roman" panose="02020603050405020304" pitchFamily="18" charset="0"/>
                        </a:rPr>
                        <a:t>GMJR</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a:noFill/>
                    </a:lnL>
                    <a:lnR w="12700" cap="flat" cmpd="sng" algn="ctr">
                      <a:solidFill>
                        <a:srgbClr val="000000"/>
                      </a:solidFill>
                      <a:prstDash val="solid"/>
                      <a:round/>
                      <a:headEnd type="none" w="med" len="med"/>
                      <a:tailEnd type="none" w="med" len="med"/>
                    </a:lnR>
                    <a:lnT>
                      <a:noFill/>
                    </a:lnT>
                    <a:lnB>
                      <a:noFill/>
                    </a:lnB>
                  </a:tcPr>
                </a:tc>
                <a:tc>
                  <a:txBody>
                    <a:bodyPr/>
                    <a:lstStyle/>
                    <a:p>
                      <a:pPr algn="ctr">
                        <a:lnSpc>
                          <a:spcPct val="150000"/>
                        </a:lnSpc>
                        <a:spcAft>
                          <a:spcPts val="0"/>
                        </a:spcAft>
                      </a:pPr>
                      <a:r>
                        <a:rPr lang="en-US" sz="1050" b="1" kern="100" dirty="0">
                          <a:solidFill>
                            <a:srgbClr val="C00000"/>
                          </a:solidFill>
                          <a:effectLst/>
                          <a:latin typeface="Times New Roman" panose="02020603050405020304" pitchFamily="18" charset="0"/>
                          <a:ea typeface="宋体" panose="02010600030101010101" pitchFamily="2" charset="-122"/>
                          <a:cs typeface="Times New Roman" panose="02020603050405020304" pitchFamily="18" charset="0"/>
                        </a:rPr>
                        <a:t>0.78</a:t>
                      </a:r>
                      <a:endParaRPr lang="zh-CN" sz="1200" kern="100" dirty="0">
                        <a:solidFill>
                          <a:srgbClr val="C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a:noFill/>
                    </a:lnR>
                    <a:lnT>
                      <a:noFill/>
                    </a:lnT>
                    <a:lnB>
                      <a:noFill/>
                    </a:lnB>
                  </a:tcPr>
                </a:tc>
                <a:tc>
                  <a:txBody>
                    <a:bodyPr/>
                    <a:lstStyle/>
                    <a:p>
                      <a:pPr algn="ctr">
                        <a:lnSpc>
                          <a:spcPct val="150000"/>
                        </a:lnSpc>
                        <a:spcAft>
                          <a:spcPts val="0"/>
                        </a:spcAft>
                      </a:pPr>
                      <a:r>
                        <a:rPr lang="en-US" sz="1050" kern="100">
                          <a:effectLst/>
                          <a:latin typeface="Times New Roman" panose="02020603050405020304" pitchFamily="18" charset="0"/>
                          <a:ea typeface="宋体" panose="02010600030101010101" pitchFamily="2" charset="-122"/>
                          <a:cs typeface="Times New Roman" panose="02020603050405020304" pitchFamily="18" charset="0"/>
                        </a:rPr>
                        <a:t>156.4</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a:noFill/>
                    </a:lnL>
                    <a:lnR>
                      <a:noFill/>
                    </a:lnR>
                    <a:lnT>
                      <a:noFill/>
                    </a:lnT>
                    <a:lnB>
                      <a:noFill/>
                    </a:lnB>
                  </a:tcPr>
                </a:tc>
                <a:tc>
                  <a:txBody>
                    <a:bodyPr/>
                    <a:lstStyle/>
                    <a:p>
                      <a:pPr algn="ctr">
                        <a:lnSpc>
                          <a:spcPct val="150000"/>
                        </a:lnSpc>
                        <a:spcAft>
                          <a:spcPts val="0"/>
                        </a:spcAft>
                      </a:pPr>
                      <a:r>
                        <a:rPr lang="en-US" sz="1050" kern="100">
                          <a:effectLst/>
                          <a:latin typeface="Times New Roman" panose="02020603050405020304" pitchFamily="18" charset="0"/>
                          <a:ea typeface="宋体" panose="02010600030101010101" pitchFamily="2" charset="-122"/>
                          <a:cs typeface="Times New Roman" panose="02020603050405020304" pitchFamily="18" charset="0"/>
                        </a:rPr>
                        <a:t>0.308</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a:noFill/>
                    </a:lnL>
                    <a:lnR w="12700" cap="flat" cmpd="sng" algn="ctr">
                      <a:solidFill>
                        <a:srgbClr val="000000"/>
                      </a:solidFill>
                      <a:prstDash val="solid"/>
                      <a:round/>
                      <a:headEnd type="none" w="med" len="med"/>
                      <a:tailEnd type="none" w="med" len="med"/>
                    </a:lnR>
                    <a:lnT>
                      <a:noFill/>
                    </a:lnT>
                    <a:lnB>
                      <a:noFill/>
                    </a:lnB>
                  </a:tcPr>
                </a:tc>
                <a:tc>
                  <a:txBody>
                    <a:bodyPr/>
                    <a:lstStyle/>
                    <a:p>
                      <a:pPr algn="ctr">
                        <a:lnSpc>
                          <a:spcPct val="150000"/>
                        </a:lnSpc>
                        <a:spcAft>
                          <a:spcPts val="0"/>
                        </a:spcAft>
                      </a:pPr>
                      <a:r>
                        <a:rPr lang="en-US" sz="1050" kern="100" dirty="0">
                          <a:solidFill>
                            <a:srgbClr val="C00000"/>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sz="1200" kern="100" dirty="0">
                        <a:solidFill>
                          <a:srgbClr val="C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a:noFill/>
                    </a:lnR>
                    <a:lnT>
                      <a:noFill/>
                    </a:lnT>
                    <a:lnB>
                      <a:noFill/>
                    </a:lnB>
                  </a:tcPr>
                </a:tc>
                <a:tc>
                  <a:txBody>
                    <a:bodyPr/>
                    <a:lstStyle/>
                    <a:p>
                      <a:pPr algn="ctr">
                        <a:lnSpc>
                          <a:spcPct val="150000"/>
                        </a:lnSpc>
                        <a:spcAft>
                          <a:spcPts val="0"/>
                        </a:spcAft>
                      </a:pPr>
                      <a:r>
                        <a:rPr lang="en-US" sz="1050" kern="100">
                          <a:effectLst/>
                          <a:latin typeface="Times New Roman" panose="02020603050405020304" pitchFamily="18" charset="0"/>
                          <a:ea typeface="宋体" panose="02010600030101010101" pitchFamily="2" charset="-122"/>
                          <a:cs typeface="Times New Roman" panose="02020603050405020304" pitchFamily="18" charset="0"/>
                        </a:rPr>
                        <a:t>223.2</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a:noFill/>
                    </a:lnL>
                    <a:lnR>
                      <a:noFill/>
                    </a:lnR>
                    <a:lnT>
                      <a:noFill/>
                    </a:lnT>
                    <a:lnB>
                      <a:noFill/>
                    </a:lnB>
                  </a:tcPr>
                </a:tc>
                <a:tc>
                  <a:txBody>
                    <a:bodyPr/>
                    <a:lstStyle/>
                    <a:p>
                      <a:pPr algn="ctr">
                        <a:lnSpc>
                          <a:spcPct val="150000"/>
                        </a:lnSpc>
                        <a:spcAft>
                          <a:spcPts val="0"/>
                        </a:spcAft>
                      </a:pPr>
                      <a:r>
                        <a:rPr lang="en-US" sz="1050" kern="100">
                          <a:effectLst/>
                          <a:latin typeface="Times New Roman" panose="02020603050405020304" pitchFamily="18" charset="0"/>
                          <a:ea typeface="宋体" panose="02010600030101010101" pitchFamily="2" charset="-122"/>
                          <a:cs typeface="Times New Roman" panose="02020603050405020304" pitchFamily="18" charset="0"/>
                        </a:rPr>
                        <a:t>0.0</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a:noFill/>
                    </a:lnL>
                    <a:lnR>
                      <a:noFill/>
                    </a:lnR>
                    <a:lnT>
                      <a:noFill/>
                    </a:lnT>
                    <a:lnB>
                      <a:noFill/>
                    </a:lnB>
                  </a:tcPr>
                </a:tc>
                <a:extLst>
                  <a:ext uri="{0D108BD9-81ED-4DB2-BD59-A6C34878D82A}">
                    <a16:rowId xmlns:a16="http://schemas.microsoft.com/office/drawing/2014/main" val="469548602"/>
                  </a:ext>
                </a:extLst>
              </a:tr>
              <a:tr h="0">
                <a:tc gridSpan="2" vMerge="1">
                  <a:txBody>
                    <a:bodyPr/>
                    <a:lstStyle/>
                    <a:p>
                      <a:endParaRPr lang="zh-CN" altLang="en-US"/>
                    </a:p>
                  </a:txBody>
                  <a:tcPr/>
                </a:tc>
                <a:tc hMerge="1" vMerge="1">
                  <a:txBody>
                    <a:bodyPr/>
                    <a:lstStyle/>
                    <a:p>
                      <a:endParaRPr lang="zh-CN" altLang="en-US"/>
                    </a:p>
                  </a:txBody>
                  <a:tcPr/>
                </a:tc>
                <a:tc>
                  <a:txBody>
                    <a:bodyPr/>
                    <a:lstStyle/>
                    <a:p>
                      <a:pPr algn="ctr">
                        <a:lnSpc>
                          <a:spcPct val="150000"/>
                        </a:lnSpc>
                        <a:spcAft>
                          <a:spcPts val="0"/>
                        </a:spcAft>
                      </a:pPr>
                      <a:r>
                        <a:rPr lang="en-US" sz="1050" kern="100">
                          <a:effectLst/>
                          <a:latin typeface="Times New Roman" panose="02020603050405020304" pitchFamily="18" charset="0"/>
                          <a:ea typeface="宋体" panose="02010600030101010101" pitchFamily="2" charset="-122"/>
                          <a:cs typeface="Times New Roman" panose="02020603050405020304" pitchFamily="18" charset="0"/>
                        </a:rPr>
                        <a:t>Ours</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a:noFill/>
                    </a:lnL>
                    <a:lnR w="12700" cap="flat" cmpd="sng" algn="ctr">
                      <a:solidFill>
                        <a:srgbClr val="000000"/>
                      </a:solidFill>
                      <a:prstDash val="solid"/>
                      <a:round/>
                      <a:headEnd type="none" w="med" len="med"/>
                      <a:tailEnd type="none" w="med" len="med"/>
                    </a:lnR>
                    <a:lnT>
                      <a:noFill/>
                    </a:lnT>
                    <a:lnB w="1905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1050" kern="100">
                          <a:effectLst/>
                          <a:latin typeface="Times New Roman" panose="02020603050405020304" pitchFamily="18" charset="0"/>
                          <a:ea typeface="宋体" panose="02010600030101010101" pitchFamily="2" charset="-122"/>
                          <a:cs typeface="Times New Roman" panose="02020603050405020304" pitchFamily="18" charset="0"/>
                        </a:rPr>
                        <a:t>2.12</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a:noFill/>
                    </a:lnR>
                    <a:lnT>
                      <a:noFill/>
                    </a:lnT>
                    <a:lnB w="1905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1050" kern="100">
                          <a:effectLst/>
                          <a:latin typeface="Times New Roman" panose="02020603050405020304" pitchFamily="18" charset="0"/>
                          <a:ea typeface="宋体" panose="02010600030101010101" pitchFamily="2" charset="-122"/>
                          <a:cs typeface="Times New Roman" panose="02020603050405020304" pitchFamily="18" charset="0"/>
                        </a:rPr>
                        <a:t>167.4</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a:noFill/>
                    </a:lnL>
                    <a:lnR>
                      <a:noFill/>
                    </a:lnR>
                    <a:lnT>
                      <a:noFill/>
                    </a:lnT>
                    <a:lnB w="1905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1050" b="1" kern="100" dirty="0">
                          <a:solidFill>
                            <a:srgbClr val="C00000"/>
                          </a:solidFill>
                          <a:effectLst/>
                          <a:latin typeface="Times New Roman" panose="02020603050405020304" pitchFamily="18" charset="0"/>
                          <a:ea typeface="宋体" panose="02010600030101010101" pitchFamily="2" charset="-122"/>
                          <a:cs typeface="Times New Roman" panose="02020603050405020304" pitchFamily="18" charset="0"/>
                        </a:rPr>
                        <a:t>0.692</a:t>
                      </a:r>
                      <a:endParaRPr lang="zh-CN" sz="1200" kern="100" dirty="0">
                        <a:solidFill>
                          <a:srgbClr val="C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a:noFill/>
                    </a:lnL>
                    <a:lnR w="12700" cap="flat" cmpd="sng" algn="ctr">
                      <a:solidFill>
                        <a:srgbClr val="000000"/>
                      </a:solidFill>
                      <a:prstDash val="solid"/>
                      <a:round/>
                      <a:headEnd type="none" w="med" len="med"/>
                      <a:tailEnd type="none" w="med" len="med"/>
                    </a:lnR>
                    <a:lnT>
                      <a:noFill/>
                    </a:lnT>
                    <a:lnB w="1905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1050" b="1" kern="100" dirty="0">
                          <a:solidFill>
                            <a:srgbClr val="C00000"/>
                          </a:solidFill>
                          <a:effectLst/>
                          <a:latin typeface="Times New Roman" panose="02020603050405020304" pitchFamily="18" charset="0"/>
                          <a:ea typeface="宋体" panose="02010600030101010101" pitchFamily="2" charset="-122"/>
                          <a:cs typeface="Times New Roman" panose="02020603050405020304" pitchFamily="18" charset="0"/>
                        </a:rPr>
                        <a:t>2.93</a:t>
                      </a:r>
                      <a:endParaRPr lang="zh-CN" sz="1200" kern="100" dirty="0">
                        <a:solidFill>
                          <a:srgbClr val="C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a:noFill/>
                    </a:lnR>
                    <a:lnT>
                      <a:noFill/>
                    </a:lnT>
                    <a:lnB w="1905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1050" kern="100">
                          <a:effectLst/>
                          <a:latin typeface="Times New Roman" panose="02020603050405020304" pitchFamily="18" charset="0"/>
                          <a:ea typeface="宋体" panose="02010600030101010101" pitchFamily="2" charset="-122"/>
                          <a:cs typeface="Times New Roman" panose="02020603050405020304" pitchFamily="18" charset="0"/>
                        </a:rPr>
                        <a:t>395.8</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a:noFill/>
                    </a:lnL>
                    <a:lnR>
                      <a:noFill/>
                    </a:lnR>
                    <a:lnT>
                      <a:noFill/>
                    </a:lnT>
                    <a:lnB w="1905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1050" b="1" kern="100" dirty="0">
                          <a:solidFill>
                            <a:srgbClr val="C00000"/>
                          </a:solidFill>
                          <a:effectLst/>
                          <a:latin typeface="Times New Roman" panose="02020603050405020304" pitchFamily="18" charset="0"/>
                          <a:ea typeface="宋体" panose="02010600030101010101" pitchFamily="2" charset="-122"/>
                          <a:cs typeface="Times New Roman" panose="02020603050405020304" pitchFamily="18" charset="0"/>
                        </a:rPr>
                        <a:t>0.385</a:t>
                      </a:r>
                      <a:endParaRPr lang="zh-CN" sz="1200" kern="100" dirty="0">
                        <a:solidFill>
                          <a:srgbClr val="C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a:noFill/>
                    </a:lnL>
                    <a:lnR>
                      <a:noFill/>
                    </a:lnR>
                    <a:lnT>
                      <a:noFill/>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38137950"/>
                  </a:ext>
                </a:extLst>
              </a:tr>
            </a:tbl>
          </a:graphicData>
        </a:graphic>
      </p:graphicFrame>
      <p:cxnSp>
        <p:nvCxnSpPr>
          <p:cNvPr id="2" name="直接连接符 1">
            <a:extLst>
              <a:ext uri="{FF2B5EF4-FFF2-40B4-BE49-F238E27FC236}">
                <a16:creationId xmlns:a16="http://schemas.microsoft.com/office/drawing/2014/main" id="{E600F731-67AF-4054-9E56-2BEECA142B10}"/>
              </a:ext>
            </a:extLst>
          </p:cNvPr>
          <p:cNvCxnSpPr>
            <a:cxnSpLocks/>
          </p:cNvCxnSpPr>
          <p:nvPr/>
        </p:nvCxnSpPr>
        <p:spPr>
          <a:xfrm flipV="1">
            <a:off x="260181" y="1360561"/>
            <a:ext cx="8623637" cy="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文本框 15">
            <a:extLst>
              <a:ext uri="{FF2B5EF4-FFF2-40B4-BE49-F238E27FC236}">
                <a16:creationId xmlns:a16="http://schemas.microsoft.com/office/drawing/2014/main" id="{9E436595-C7E7-44A0-B901-B85D7D2BDC81}"/>
              </a:ext>
            </a:extLst>
          </p:cNvPr>
          <p:cNvSpPr txBox="1"/>
          <p:nvPr/>
        </p:nvSpPr>
        <p:spPr>
          <a:xfrm>
            <a:off x="1955913" y="205367"/>
            <a:ext cx="5233182" cy="1077218"/>
          </a:xfrm>
          <a:prstGeom prst="rect">
            <a:avLst/>
          </a:prstGeom>
          <a:noFill/>
        </p:spPr>
        <p:txBody>
          <a:bodyPr wrap="square" rtlCol="0">
            <a:spAutoFit/>
          </a:bodyPr>
          <a:lstStyle/>
          <a:p>
            <a:pPr algn="ctr"/>
            <a:r>
              <a:rPr lang="en-US" altLang="zh-CN" sz="3200" b="1" dirty="0" smtClean="0">
                <a:solidFill>
                  <a:srgbClr val="01779A"/>
                </a:solidFill>
                <a:latin typeface="黑体" panose="02010609060101010101" pitchFamily="49" charset="-122"/>
                <a:ea typeface="黑体" panose="02010609060101010101" pitchFamily="49" charset="-122"/>
              </a:rPr>
              <a:t>2.4 </a:t>
            </a:r>
            <a:r>
              <a:rPr lang="zh-CN" altLang="en-US" sz="3200" b="1" dirty="0" smtClean="0">
                <a:solidFill>
                  <a:srgbClr val="01779A"/>
                </a:solidFill>
                <a:latin typeface="黑体" panose="02010609060101010101" pitchFamily="49" charset="-122"/>
                <a:ea typeface="黑体" panose="02010609060101010101" pitchFamily="49" charset="-122"/>
              </a:rPr>
              <a:t>基于</a:t>
            </a:r>
            <a:r>
              <a:rPr lang="zh-CN" altLang="en-US" sz="3200" b="1" dirty="0">
                <a:solidFill>
                  <a:srgbClr val="01779A"/>
                </a:solidFill>
                <a:latin typeface="黑体" panose="02010609060101010101" pitchFamily="49" charset="-122"/>
                <a:ea typeface="黑体" panose="02010609060101010101" pitchFamily="49" charset="-122"/>
              </a:rPr>
              <a:t>带权重</a:t>
            </a:r>
            <a:r>
              <a:rPr lang="en-US" altLang="zh-CN" sz="3200" b="1" dirty="0">
                <a:solidFill>
                  <a:srgbClr val="01779A"/>
                </a:solidFill>
                <a:latin typeface="黑体" panose="02010609060101010101" pitchFamily="49" charset="-122"/>
                <a:ea typeface="黑体" panose="02010609060101010101" pitchFamily="49" charset="-122"/>
              </a:rPr>
              <a:t>CPD</a:t>
            </a:r>
            <a:r>
              <a:rPr lang="zh-CN" altLang="en-US" sz="3200" b="1" dirty="0">
                <a:solidFill>
                  <a:srgbClr val="01779A"/>
                </a:solidFill>
                <a:latin typeface="黑体" panose="02010609060101010101" pitchFamily="49" charset="-122"/>
                <a:ea typeface="黑体" panose="02010609060101010101" pitchFamily="49" charset="-122"/>
              </a:rPr>
              <a:t>的精配准方法</a:t>
            </a:r>
          </a:p>
        </p:txBody>
      </p:sp>
      <p:sp>
        <p:nvSpPr>
          <p:cNvPr id="7" name="内容占位符 2">
            <a:extLst>
              <a:ext uri="{FF2B5EF4-FFF2-40B4-BE49-F238E27FC236}">
                <a16:creationId xmlns:a16="http://schemas.microsoft.com/office/drawing/2014/main" id="{F5D83EC4-3D2F-461D-8007-55FE6EE7F53E}"/>
              </a:ext>
            </a:extLst>
          </p:cNvPr>
          <p:cNvSpPr txBox="1">
            <a:spLocks/>
          </p:cNvSpPr>
          <p:nvPr/>
        </p:nvSpPr>
        <p:spPr bwMode="auto">
          <a:xfrm>
            <a:off x="260181" y="1387207"/>
            <a:ext cx="8477250" cy="7387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hlink"/>
              </a:buClr>
              <a:buFont typeface="Wingdings" pitchFamily="2" charset="2"/>
              <a:buChar char="v"/>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itchFamily="2" charset="2"/>
              <a:buChar char="§"/>
              <a:defRPr sz="2800" b="1">
                <a:solidFill>
                  <a:schemeClr val="tx1"/>
                </a:solidFill>
                <a:latin typeface="仿宋_GB2312" pitchFamily="49" charset="-122"/>
                <a:ea typeface="仿宋_GB2312" pitchFamily="49" charset="-122"/>
                <a:cs typeface="仿宋_GB2312"/>
              </a:defRPr>
            </a:lvl2pPr>
            <a:lvl3pPr marL="1143000" indent="-228600" algn="l" rtl="0" eaLnBrk="0" fontAlgn="base" hangingPunct="0">
              <a:spcBef>
                <a:spcPct val="20000"/>
              </a:spcBef>
              <a:spcAft>
                <a:spcPct val="0"/>
              </a:spcAft>
              <a:buClr>
                <a:schemeClr val="tx1"/>
              </a:buClr>
              <a:buChar char="•"/>
              <a:defRPr sz="2400" b="1">
                <a:solidFill>
                  <a:schemeClr val="tx1"/>
                </a:solidFill>
                <a:latin typeface="仿宋_GB2312" pitchFamily="49" charset="-122"/>
                <a:ea typeface="仿宋_GB2312" pitchFamily="49" charset="-122"/>
                <a:cs typeface="仿宋_GB2312"/>
              </a:defRPr>
            </a:lvl3pPr>
            <a:lvl4pPr marL="1600200" indent="-228600" algn="l" rtl="0" eaLnBrk="0" fontAlgn="base" hangingPunct="0">
              <a:spcBef>
                <a:spcPct val="20000"/>
              </a:spcBef>
              <a:spcAft>
                <a:spcPct val="0"/>
              </a:spcAft>
              <a:buChar char="–"/>
              <a:defRPr sz="2000" b="1">
                <a:solidFill>
                  <a:schemeClr val="tx1"/>
                </a:solidFill>
                <a:latin typeface="仿宋_GB2312" pitchFamily="49" charset="-122"/>
                <a:ea typeface="仿宋_GB2312" pitchFamily="49" charset="-122"/>
                <a:cs typeface="仿宋_GB2312"/>
              </a:defRPr>
            </a:lvl4pPr>
            <a:lvl5pPr marL="2057400" indent="-228600" algn="l" rtl="0" eaLnBrk="0" fontAlgn="base" hangingPunct="0">
              <a:spcBef>
                <a:spcPct val="20000"/>
              </a:spcBef>
              <a:spcAft>
                <a:spcPct val="0"/>
              </a:spcAft>
              <a:buChar char="»"/>
              <a:defRPr sz="2000" b="1">
                <a:solidFill>
                  <a:schemeClr val="tx1"/>
                </a:solidFill>
                <a:latin typeface="仿宋_GB2312" pitchFamily="49" charset="-122"/>
                <a:ea typeface="仿宋_GB2312" pitchFamily="49" charset="-122"/>
                <a:cs typeface="仿宋_GB2312"/>
              </a:defRPr>
            </a:lvl5pPr>
            <a:lvl6pPr marL="2514600" indent="-228600" algn="l" rtl="0" eaLnBrk="1" fontAlgn="base" hangingPunct="1">
              <a:spcBef>
                <a:spcPct val="20000"/>
              </a:spcBef>
              <a:spcAft>
                <a:spcPct val="0"/>
              </a:spcAft>
              <a:buChar char="»"/>
              <a:defRPr sz="2000" b="1">
                <a:solidFill>
                  <a:schemeClr val="tx1"/>
                </a:solidFill>
                <a:latin typeface="仿宋_GB2312" pitchFamily="49" charset="-122"/>
                <a:ea typeface="仿宋_GB2312" pitchFamily="49" charset="-122"/>
              </a:defRPr>
            </a:lvl6pPr>
            <a:lvl7pPr marL="2971800" indent="-228600" algn="l" rtl="0" eaLnBrk="1" fontAlgn="base" hangingPunct="1">
              <a:spcBef>
                <a:spcPct val="20000"/>
              </a:spcBef>
              <a:spcAft>
                <a:spcPct val="0"/>
              </a:spcAft>
              <a:buChar char="»"/>
              <a:defRPr sz="2000" b="1">
                <a:solidFill>
                  <a:schemeClr val="tx1"/>
                </a:solidFill>
                <a:latin typeface="仿宋_GB2312" pitchFamily="49" charset="-122"/>
                <a:ea typeface="仿宋_GB2312" pitchFamily="49" charset="-122"/>
              </a:defRPr>
            </a:lvl7pPr>
            <a:lvl8pPr marL="3429000" indent="-228600" algn="l" rtl="0" eaLnBrk="1" fontAlgn="base" hangingPunct="1">
              <a:spcBef>
                <a:spcPct val="20000"/>
              </a:spcBef>
              <a:spcAft>
                <a:spcPct val="0"/>
              </a:spcAft>
              <a:buChar char="»"/>
              <a:defRPr sz="2000" b="1">
                <a:solidFill>
                  <a:schemeClr val="tx1"/>
                </a:solidFill>
                <a:latin typeface="仿宋_GB2312" pitchFamily="49" charset="-122"/>
                <a:ea typeface="仿宋_GB2312" pitchFamily="49" charset="-122"/>
              </a:defRPr>
            </a:lvl8pPr>
            <a:lvl9pPr marL="3886200" indent="-228600" algn="l" rtl="0" eaLnBrk="1" fontAlgn="base" hangingPunct="1">
              <a:spcBef>
                <a:spcPct val="20000"/>
              </a:spcBef>
              <a:spcAft>
                <a:spcPct val="0"/>
              </a:spcAft>
              <a:buChar char="»"/>
              <a:defRPr sz="2000" b="1">
                <a:solidFill>
                  <a:schemeClr val="tx1"/>
                </a:solidFill>
                <a:latin typeface="仿宋_GB2312" pitchFamily="49" charset="-122"/>
                <a:ea typeface="仿宋_GB2312" pitchFamily="49" charset="-122"/>
              </a:defRPr>
            </a:lvl9pPr>
          </a:lstStyle>
          <a:p>
            <a:pPr marL="0" indent="0" algn="just">
              <a:buClr>
                <a:srgbClr val="99CCFF"/>
              </a:buClr>
              <a:buNone/>
            </a:pPr>
            <a:r>
              <a:rPr lang="zh-CN" altLang="en-US" sz="2000" b="1" dirty="0" smtClean="0">
                <a:solidFill>
                  <a:schemeClr val="accent4">
                    <a:lumMod val="75000"/>
                  </a:schemeClr>
                </a:solidFill>
                <a:latin typeface="黑体" panose="02010609060101010101" pitchFamily="49" charset="-122"/>
                <a:ea typeface="黑体" panose="02010609060101010101" pitchFamily="49" charset="-122"/>
              </a:rPr>
              <a:t>实验结果分析：</a:t>
            </a:r>
            <a:endParaRPr lang="en-US" altLang="zh-CN" sz="2000" dirty="0" smtClean="0">
              <a:solidFill>
                <a:srgbClr val="01779A"/>
              </a:solidFill>
              <a:latin typeface="黑体" panose="02010609060101010101" pitchFamily="49" charset="-122"/>
              <a:ea typeface="黑体" panose="02010609060101010101" pitchFamily="49" charset="-122"/>
            </a:endParaRPr>
          </a:p>
          <a:p>
            <a:pPr algn="just">
              <a:buClr>
                <a:srgbClr val="01779A"/>
              </a:buClr>
              <a:buFont typeface="+mj-ea"/>
              <a:buAutoNum type="circleNumDbPlain"/>
            </a:pPr>
            <a:r>
              <a:rPr lang="zh-CN" altLang="en-US" sz="1600" dirty="0" smtClean="0">
                <a:solidFill>
                  <a:srgbClr val="01779A"/>
                </a:solidFill>
                <a:latin typeface="黑体" panose="02010609060101010101" pitchFamily="49" charset="-122"/>
                <a:ea typeface="黑体" panose="02010609060101010101" pitchFamily="49" charset="-122"/>
              </a:rPr>
              <a:t>随机</a:t>
            </a:r>
            <a:r>
              <a:rPr lang="zh-CN" altLang="en-US" sz="1600" dirty="0">
                <a:solidFill>
                  <a:srgbClr val="01779A"/>
                </a:solidFill>
                <a:latin typeface="黑体" panose="02010609060101010101" pitchFamily="49" charset="-122"/>
                <a:ea typeface="黑体" panose="02010609060101010101" pitchFamily="49" charset="-122"/>
              </a:rPr>
              <a:t>旋转平移变换后的精配准实验</a:t>
            </a:r>
            <a:endParaRPr lang="en-US" altLang="zh-CN" sz="1600" dirty="0" smtClean="0">
              <a:solidFill>
                <a:srgbClr val="01779A"/>
              </a:solidFill>
              <a:latin typeface="黑体" panose="02010609060101010101" pitchFamily="49" charset="-122"/>
              <a:ea typeface="黑体" panose="02010609060101010101" pitchFamily="49" charset="-122"/>
            </a:endParaRPr>
          </a:p>
        </p:txBody>
      </p:sp>
      <p:sp>
        <p:nvSpPr>
          <p:cNvPr id="19" name="矩形 18"/>
          <p:cNvSpPr/>
          <p:nvPr/>
        </p:nvSpPr>
        <p:spPr bwMode="auto">
          <a:xfrm>
            <a:off x="2842260" y="3772182"/>
            <a:ext cx="3688388" cy="228252"/>
          </a:xfrm>
          <a:prstGeom prst="rect">
            <a:avLst/>
          </a:prstGeom>
          <a:noFill/>
          <a:ln w="28575" cap="flat" cmpd="sng" algn="ctr">
            <a:solidFill>
              <a:srgbClr val="FF0000"/>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ndParaRPr>
          </a:p>
        </p:txBody>
      </p:sp>
      <p:sp>
        <p:nvSpPr>
          <p:cNvPr id="22" name="矩形 21"/>
          <p:cNvSpPr/>
          <p:nvPr/>
        </p:nvSpPr>
        <p:spPr>
          <a:xfrm>
            <a:off x="2953607" y="2058316"/>
            <a:ext cx="3236784" cy="307777"/>
          </a:xfrm>
          <a:prstGeom prst="rect">
            <a:avLst/>
          </a:prstGeom>
        </p:spPr>
        <p:txBody>
          <a:bodyPr wrap="none">
            <a:spAutoFit/>
          </a:bodyPr>
          <a:lstStyle/>
          <a:p>
            <a:r>
              <a:rPr lang="zh-CN" altLang="en-US" sz="1400" dirty="0" smtClean="0">
                <a:latin typeface="黑体" panose="02010609060101010101" pitchFamily="49" charset="-122"/>
                <a:ea typeface="黑体" panose="02010609060101010101" pitchFamily="49" charset="-122"/>
              </a:rPr>
              <a:t>大范围</a:t>
            </a:r>
            <a:r>
              <a:rPr lang="zh-CN" altLang="en-US" sz="1400" dirty="0">
                <a:latin typeface="黑体" panose="02010609060101010101" pitchFamily="49" charset="-122"/>
                <a:ea typeface="黑体" panose="02010609060101010101" pitchFamily="49" charset="-122"/>
              </a:rPr>
              <a:t>的随机旋转平移变换后的精配准</a:t>
            </a:r>
          </a:p>
        </p:txBody>
      </p:sp>
      <p:sp>
        <p:nvSpPr>
          <p:cNvPr id="23" name="矩形 22"/>
          <p:cNvSpPr/>
          <p:nvPr/>
        </p:nvSpPr>
        <p:spPr bwMode="auto">
          <a:xfrm>
            <a:off x="609600" y="5379068"/>
            <a:ext cx="7486809" cy="1177312"/>
          </a:xfrm>
          <a:prstGeom prst="rect">
            <a:avLst/>
          </a:prstGeom>
          <a:noFill/>
          <a:ln w="28575" cap="flat" cmpd="sng" algn="ctr">
            <a:solidFill>
              <a:srgbClr val="FF0000"/>
            </a:solidFill>
            <a:prstDash val="sysDash"/>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defTabSz="914400" rtl="0" eaLnBrk="1" fontAlgn="ctr" latinLnBrk="0" hangingPunct="1">
              <a:lnSpc>
                <a:spcPct val="100000"/>
              </a:lnSpc>
              <a:spcBef>
                <a:spcPct val="0"/>
              </a:spcBef>
              <a:spcAft>
                <a:spcPct val="0"/>
              </a:spcAft>
              <a:buClrTx/>
              <a:buSzTx/>
              <a:buFontTx/>
              <a:buNone/>
              <a:tabLst/>
            </a:pPr>
            <a:r>
              <a:rPr kumimoji="0" lang="zh-CN" altLang="en-US" sz="1600" b="1" i="0" u="none" strike="noStrike" cap="none" normalizeH="0" baseline="0" dirty="0" smtClean="0">
                <a:ln>
                  <a:noFill/>
                </a:ln>
                <a:solidFill>
                  <a:srgbClr val="C00000"/>
                </a:solidFill>
                <a:effectLst/>
                <a:latin typeface="黑体" panose="02010609060101010101" pitchFamily="49" charset="-122"/>
                <a:ea typeface="黑体" panose="02010609060101010101" pitchFamily="49" charset="-122"/>
              </a:rPr>
              <a:t>结论：</a:t>
            </a:r>
            <a:endParaRPr kumimoji="0" lang="en-US" altLang="zh-CN" sz="1600" b="1" i="0" u="none" strike="noStrike" cap="none" normalizeH="0" baseline="0" dirty="0" smtClean="0">
              <a:ln>
                <a:noFill/>
              </a:ln>
              <a:solidFill>
                <a:srgbClr val="C00000"/>
              </a:solidFill>
              <a:effectLst/>
              <a:latin typeface="黑体" panose="02010609060101010101" pitchFamily="49" charset="-122"/>
              <a:ea typeface="黑体" panose="02010609060101010101" pitchFamily="49" charset="-122"/>
            </a:endParaRPr>
          </a:p>
          <a:p>
            <a:pPr fontAlgn="ctr">
              <a:spcBef>
                <a:spcPct val="0"/>
              </a:spcBef>
              <a:spcAft>
                <a:spcPct val="0"/>
              </a:spcAft>
            </a:pPr>
            <a:r>
              <a:rPr lang="en-US" altLang="zh-CN" sz="1400" dirty="0" smtClean="0">
                <a:solidFill>
                  <a:srgbClr val="307790"/>
                </a:solidFill>
                <a:latin typeface="黑体" panose="02010609060101010101" pitchFamily="49" charset="-122"/>
                <a:ea typeface="黑体" panose="02010609060101010101" pitchFamily="49" charset="-122"/>
              </a:rPr>
              <a:t>1.</a:t>
            </a:r>
            <a:r>
              <a:rPr lang="zh-CN" altLang="en-US" sz="1400" dirty="0" smtClean="0">
                <a:solidFill>
                  <a:srgbClr val="307790"/>
                </a:solidFill>
                <a:latin typeface="黑体" panose="02010609060101010101" pitchFamily="49" charset="-122"/>
                <a:ea typeface="黑体" panose="02010609060101010101" pitchFamily="49" charset="-122"/>
              </a:rPr>
              <a:t> 在</a:t>
            </a:r>
            <a:r>
              <a:rPr lang="zh-CN" altLang="en-US" sz="1400" dirty="0">
                <a:solidFill>
                  <a:srgbClr val="307790"/>
                </a:solidFill>
                <a:latin typeface="黑体" panose="02010609060101010101" pitchFamily="49" charset="-122"/>
                <a:ea typeface="黑体" panose="02010609060101010101" pitchFamily="49" charset="-122"/>
              </a:rPr>
              <a:t>其他</a:t>
            </a:r>
            <a:r>
              <a:rPr lang="zh-CN" altLang="en-US" sz="1400" dirty="0" smtClean="0">
                <a:solidFill>
                  <a:srgbClr val="307790"/>
                </a:solidFill>
                <a:latin typeface="黑体" panose="02010609060101010101" pitchFamily="49" charset="-122"/>
                <a:ea typeface="黑体" panose="02010609060101010101" pitchFamily="49" charset="-122"/>
              </a:rPr>
              <a:t>方法失效</a:t>
            </a:r>
            <a:r>
              <a:rPr lang="zh-CN" altLang="en-US" sz="1400" dirty="0">
                <a:solidFill>
                  <a:srgbClr val="307790"/>
                </a:solidFill>
                <a:latin typeface="黑体" panose="02010609060101010101" pitchFamily="49" charset="-122"/>
                <a:ea typeface="黑体" panose="02010609060101010101" pitchFamily="49" charset="-122"/>
              </a:rPr>
              <a:t>的情况下，我们的精配准</a:t>
            </a:r>
            <a:r>
              <a:rPr lang="zh-CN" altLang="en-US" sz="1400" dirty="0" smtClean="0">
                <a:solidFill>
                  <a:srgbClr val="307790"/>
                </a:solidFill>
                <a:latin typeface="黑体" panose="02010609060101010101" pitchFamily="49" charset="-122"/>
                <a:ea typeface="黑体" panose="02010609060101010101" pitchFamily="49" charset="-122"/>
              </a:rPr>
              <a:t>方法还能</a:t>
            </a:r>
            <a:r>
              <a:rPr lang="zh-CN" altLang="en-US" sz="1400" dirty="0">
                <a:solidFill>
                  <a:srgbClr val="C00000"/>
                </a:solidFill>
                <a:latin typeface="黑体" panose="02010609060101010101" pitchFamily="49" charset="-122"/>
                <a:ea typeface="黑体" panose="02010609060101010101" pitchFamily="49" charset="-122"/>
              </a:rPr>
              <a:t>最终</a:t>
            </a:r>
            <a:r>
              <a:rPr lang="zh-CN" altLang="en-US" sz="1400" dirty="0" smtClean="0">
                <a:solidFill>
                  <a:srgbClr val="C00000"/>
                </a:solidFill>
                <a:latin typeface="黑体" panose="02010609060101010101" pitchFamily="49" charset="-122"/>
                <a:ea typeface="黑体" panose="02010609060101010101" pitchFamily="49" charset="-122"/>
              </a:rPr>
              <a:t>收敛</a:t>
            </a:r>
            <a:r>
              <a:rPr lang="zh-CN" altLang="en-US" sz="1400" dirty="0" smtClean="0">
                <a:solidFill>
                  <a:srgbClr val="307790"/>
                </a:solidFill>
                <a:latin typeface="黑体" panose="02010609060101010101" pitchFamily="49" charset="-122"/>
                <a:ea typeface="黑体" panose="02010609060101010101" pitchFamily="49" charset="-122"/>
              </a:rPr>
              <a:t>，且几乎均保持最低的</a:t>
            </a:r>
            <a:r>
              <a:rPr lang="en-US" altLang="zh-CN" sz="1400" dirty="0" smtClean="0">
                <a:solidFill>
                  <a:srgbClr val="307790"/>
                </a:solidFill>
                <a:latin typeface="黑体" panose="02010609060101010101" pitchFamily="49" charset="-122"/>
                <a:ea typeface="黑体" panose="02010609060101010101" pitchFamily="49" charset="-122"/>
              </a:rPr>
              <a:t>RMSE</a:t>
            </a:r>
            <a:r>
              <a:rPr lang="zh-CN" altLang="en-US" sz="1400" dirty="0" smtClean="0">
                <a:solidFill>
                  <a:srgbClr val="307790"/>
                </a:solidFill>
                <a:latin typeface="黑体" panose="02010609060101010101" pitchFamily="49" charset="-122"/>
                <a:ea typeface="黑体" panose="02010609060101010101" pitchFamily="49" charset="-122"/>
              </a:rPr>
              <a:t>，说明算法兼具</a:t>
            </a:r>
            <a:r>
              <a:rPr lang="zh-CN" altLang="en-US" sz="1400" dirty="0" smtClean="0">
                <a:solidFill>
                  <a:srgbClr val="C00000"/>
                </a:solidFill>
                <a:latin typeface="黑体" panose="02010609060101010101" pitchFamily="49" charset="-122"/>
                <a:ea typeface="黑体" panose="02010609060101010101" pitchFamily="49" charset="-122"/>
              </a:rPr>
              <a:t>鲁棒性</a:t>
            </a:r>
            <a:r>
              <a:rPr lang="zh-CN" altLang="en-US" sz="1400" dirty="0" smtClean="0">
                <a:solidFill>
                  <a:srgbClr val="307790"/>
                </a:solidFill>
                <a:latin typeface="黑体" panose="02010609060101010101" pitchFamily="49" charset="-122"/>
                <a:ea typeface="黑体" panose="02010609060101010101" pitchFamily="49" charset="-122"/>
              </a:rPr>
              <a:t>和</a:t>
            </a:r>
            <a:r>
              <a:rPr lang="zh-CN" altLang="en-US" sz="1400" dirty="0" smtClean="0">
                <a:solidFill>
                  <a:srgbClr val="C00000"/>
                </a:solidFill>
                <a:latin typeface="黑体" panose="02010609060101010101" pitchFamily="49" charset="-122"/>
                <a:ea typeface="黑体" panose="02010609060101010101" pitchFamily="49" charset="-122"/>
              </a:rPr>
              <a:t>精确性</a:t>
            </a:r>
            <a:r>
              <a:rPr lang="zh-CN" altLang="en-US" sz="1400" dirty="0" smtClean="0">
                <a:solidFill>
                  <a:srgbClr val="307790"/>
                </a:solidFill>
                <a:latin typeface="黑体" panose="02010609060101010101" pitchFamily="49" charset="-122"/>
                <a:ea typeface="黑体" panose="02010609060101010101" pitchFamily="49" charset="-122"/>
              </a:rPr>
              <a:t>。</a:t>
            </a:r>
            <a:endParaRPr lang="en-US" altLang="zh-CN" sz="1400" dirty="0" smtClean="0">
              <a:solidFill>
                <a:srgbClr val="307790"/>
              </a:solidFill>
              <a:latin typeface="黑体" panose="02010609060101010101" pitchFamily="49" charset="-122"/>
              <a:ea typeface="黑体" panose="02010609060101010101" pitchFamily="49" charset="-122"/>
            </a:endParaRPr>
          </a:p>
          <a:p>
            <a:pPr fontAlgn="ctr">
              <a:spcBef>
                <a:spcPct val="0"/>
              </a:spcBef>
              <a:spcAft>
                <a:spcPct val="0"/>
              </a:spcAft>
            </a:pPr>
            <a:r>
              <a:rPr lang="en-US" altLang="zh-CN" sz="1400" dirty="0" smtClean="0">
                <a:solidFill>
                  <a:srgbClr val="307790"/>
                </a:solidFill>
                <a:latin typeface="黑体" panose="02010609060101010101" pitchFamily="49" charset="-122"/>
                <a:ea typeface="黑体" panose="02010609060101010101" pitchFamily="49" charset="-122"/>
              </a:rPr>
              <a:t>2.</a:t>
            </a:r>
            <a:r>
              <a:rPr lang="zh-CN" altLang="en-US" sz="1400" dirty="0" smtClean="0">
                <a:solidFill>
                  <a:srgbClr val="307790"/>
                </a:solidFill>
                <a:latin typeface="黑体" panose="02010609060101010101" pitchFamily="49" charset="-122"/>
                <a:ea typeface="黑体" panose="02010609060101010101" pitchFamily="49" charset="-122"/>
              </a:rPr>
              <a:t>初始</a:t>
            </a:r>
            <a:r>
              <a:rPr lang="zh-CN" altLang="en-US" sz="1400" dirty="0">
                <a:solidFill>
                  <a:srgbClr val="307790"/>
                </a:solidFill>
                <a:latin typeface="黑体" panose="02010609060101010101" pitchFamily="49" charset="-122"/>
                <a:ea typeface="黑体" panose="02010609060101010101" pitchFamily="49" charset="-122"/>
              </a:rPr>
              <a:t>的随机变换</a:t>
            </a:r>
            <a:r>
              <a:rPr lang="zh-CN" altLang="en-US" sz="1400" dirty="0" smtClean="0">
                <a:solidFill>
                  <a:srgbClr val="307790"/>
                </a:solidFill>
                <a:latin typeface="黑体" panose="02010609060101010101" pitchFamily="49" charset="-122"/>
                <a:ea typeface="黑体" panose="02010609060101010101" pitchFamily="49" charset="-122"/>
              </a:rPr>
              <a:t>函数过大，会导致算法</a:t>
            </a:r>
            <a:r>
              <a:rPr lang="zh-CN" altLang="en-US" sz="1400" dirty="0">
                <a:solidFill>
                  <a:srgbClr val="307790"/>
                </a:solidFill>
                <a:latin typeface="黑体" panose="02010609060101010101" pitchFamily="49" charset="-122"/>
                <a:ea typeface="黑体" panose="02010609060101010101" pitchFamily="49" charset="-122"/>
              </a:rPr>
              <a:t>无法收敛</a:t>
            </a:r>
            <a:r>
              <a:rPr lang="zh-CN" altLang="en-US" sz="1400" dirty="0" smtClean="0">
                <a:solidFill>
                  <a:srgbClr val="307790"/>
                </a:solidFill>
                <a:latin typeface="黑体" panose="02010609060101010101" pitchFamily="49" charset="-122"/>
                <a:ea typeface="黑体" panose="02010609060101010101" pitchFamily="49" charset="-122"/>
              </a:rPr>
              <a:t>。充分论证了选择</a:t>
            </a:r>
            <a:r>
              <a:rPr lang="zh-CN" altLang="en-US" sz="1400" dirty="0">
                <a:solidFill>
                  <a:srgbClr val="C00000"/>
                </a:solidFill>
                <a:latin typeface="黑体" panose="02010609060101010101" pitchFamily="49" charset="-122"/>
                <a:ea typeface="黑体" panose="02010609060101010101" pitchFamily="49" charset="-122"/>
              </a:rPr>
              <a:t>先粗配准再精配准</a:t>
            </a:r>
            <a:r>
              <a:rPr lang="zh-CN" altLang="en-US" sz="1400" dirty="0">
                <a:solidFill>
                  <a:srgbClr val="307790"/>
                </a:solidFill>
                <a:latin typeface="黑体" panose="02010609060101010101" pitchFamily="49" charset="-122"/>
                <a:ea typeface="黑体" panose="02010609060101010101" pitchFamily="49" charset="-122"/>
              </a:rPr>
              <a:t>的方案是</a:t>
            </a:r>
            <a:r>
              <a:rPr lang="zh-CN" altLang="en-US" sz="1400" dirty="0">
                <a:solidFill>
                  <a:srgbClr val="C00000"/>
                </a:solidFill>
                <a:latin typeface="黑体" panose="02010609060101010101" pitchFamily="49" charset="-122"/>
                <a:ea typeface="黑体" panose="02010609060101010101" pitchFamily="49" charset="-122"/>
              </a:rPr>
              <a:t>科学</a:t>
            </a:r>
            <a:r>
              <a:rPr lang="zh-CN" altLang="en-US" sz="1400" dirty="0" smtClean="0">
                <a:solidFill>
                  <a:srgbClr val="C00000"/>
                </a:solidFill>
                <a:latin typeface="黑体" panose="02010609060101010101" pitchFamily="49" charset="-122"/>
                <a:ea typeface="黑体" panose="02010609060101010101" pitchFamily="49" charset="-122"/>
              </a:rPr>
              <a:t>的</a:t>
            </a:r>
            <a:r>
              <a:rPr lang="zh-CN" altLang="en-US" sz="1400" dirty="0" smtClean="0">
                <a:solidFill>
                  <a:srgbClr val="307790"/>
                </a:solidFill>
                <a:latin typeface="黑体" panose="02010609060101010101" pitchFamily="49" charset="-122"/>
                <a:ea typeface="黑体" panose="02010609060101010101" pitchFamily="49" charset="-122"/>
              </a:rPr>
              <a:t>。</a:t>
            </a:r>
            <a:endParaRPr kumimoji="0" lang="en-US" altLang="zh-CN" sz="1400" i="0" u="none" strike="noStrike" cap="none" normalizeH="0" baseline="0" dirty="0" smtClean="0">
              <a:ln>
                <a:noFill/>
              </a:ln>
              <a:solidFill>
                <a:srgbClr val="C00000"/>
              </a:solidFill>
              <a:effectLst/>
              <a:latin typeface="黑体" panose="02010609060101010101" pitchFamily="49" charset="-122"/>
              <a:ea typeface="黑体" panose="02010609060101010101" pitchFamily="49" charset="-122"/>
            </a:endParaRPr>
          </a:p>
        </p:txBody>
      </p:sp>
      <p:sp>
        <p:nvSpPr>
          <p:cNvPr id="24" name="矩形 23"/>
          <p:cNvSpPr/>
          <p:nvPr/>
        </p:nvSpPr>
        <p:spPr bwMode="auto">
          <a:xfrm>
            <a:off x="2842260" y="4740143"/>
            <a:ext cx="3688388" cy="228252"/>
          </a:xfrm>
          <a:prstGeom prst="rect">
            <a:avLst/>
          </a:prstGeom>
          <a:noFill/>
          <a:ln w="28575" cap="flat" cmpd="sng" algn="ctr">
            <a:solidFill>
              <a:srgbClr val="FF0000"/>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ndParaRPr>
          </a:p>
        </p:txBody>
      </p:sp>
    </p:spTree>
    <p:extLst>
      <p:ext uri="{BB962C8B-B14F-4D97-AF65-F5344CB8AC3E}">
        <p14:creationId xmlns:p14="http://schemas.microsoft.com/office/powerpoint/2010/main" val="398221105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a:extLst>
              <a:ext uri="{FF2B5EF4-FFF2-40B4-BE49-F238E27FC236}">
                <a16:creationId xmlns:a16="http://schemas.microsoft.com/office/drawing/2014/main" id="{B416720C-4BE5-4DF2-BD1F-876716C1A88D}"/>
              </a:ext>
            </a:extLst>
          </p:cNvPr>
          <p:cNvCxnSpPr/>
          <p:nvPr/>
        </p:nvCxnSpPr>
        <p:spPr>
          <a:xfrm flipV="1">
            <a:off x="447792" y="2294628"/>
            <a:ext cx="8255477" cy="20075"/>
          </a:xfrm>
          <a:prstGeom prst="line">
            <a:avLst/>
          </a:prstGeom>
          <a:ln w="63500">
            <a:solidFill>
              <a:srgbClr val="01779A"/>
            </a:solidFill>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1611559" y="3420905"/>
            <a:ext cx="6160848" cy="1200329"/>
          </a:xfrm>
          <a:prstGeom prst="rect">
            <a:avLst/>
          </a:prstGeom>
          <a:noFill/>
        </p:spPr>
        <p:txBody>
          <a:bodyPr wrap="square" rtlCol="0">
            <a:spAutoFit/>
          </a:bodyPr>
          <a:lstStyle/>
          <a:p>
            <a:pPr algn="ctr"/>
            <a:r>
              <a:rPr lang="zh-CN" altLang="en-US" sz="7200" dirty="0" smtClean="0">
                <a:latin typeface="黑体" panose="02010609060101010101" pitchFamily="49" charset="-122"/>
                <a:ea typeface="黑体" panose="02010609060101010101" pitchFamily="49" charset="-122"/>
              </a:rPr>
              <a:t>谢谢</a:t>
            </a:r>
            <a:r>
              <a:rPr lang="en-US" altLang="zh-CN" sz="7200" dirty="0" smtClean="0">
                <a:latin typeface="黑体" panose="02010609060101010101" pitchFamily="49" charset="-122"/>
                <a:ea typeface="黑体" panose="02010609060101010101" pitchFamily="49" charset="-122"/>
              </a:rPr>
              <a:t>!</a:t>
            </a:r>
            <a:endParaRPr lang="zh-CN" altLang="en-US" sz="1400"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14096704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a:extLst>
              <a:ext uri="{FF2B5EF4-FFF2-40B4-BE49-F238E27FC236}">
                <a16:creationId xmlns:a16="http://schemas.microsoft.com/office/drawing/2014/main" id="{B416720C-4BE5-4DF2-BD1F-876716C1A88D}"/>
              </a:ext>
            </a:extLst>
          </p:cNvPr>
          <p:cNvCxnSpPr/>
          <p:nvPr/>
        </p:nvCxnSpPr>
        <p:spPr>
          <a:xfrm flipV="1">
            <a:off x="447792" y="1301205"/>
            <a:ext cx="8255477" cy="20075"/>
          </a:xfrm>
          <a:prstGeom prst="line">
            <a:avLst/>
          </a:prstGeom>
          <a:ln w="63500">
            <a:solidFill>
              <a:srgbClr val="01779A"/>
            </a:solidFill>
          </a:ln>
        </p:spPr>
        <p:style>
          <a:lnRef idx="1">
            <a:schemeClr val="accent1"/>
          </a:lnRef>
          <a:fillRef idx="0">
            <a:schemeClr val="accent1"/>
          </a:fillRef>
          <a:effectRef idx="0">
            <a:schemeClr val="accent1"/>
          </a:effectRef>
          <a:fontRef idx="minor">
            <a:schemeClr val="tx1"/>
          </a:fontRef>
        </p:style>
      </p:cxnSp>
      <p:sp>
        <p:nvSpPr>
          <p:cNvPr id="8" name="副标题 2">
            <a:extLst>
              <a:ext uri="{FF2B5EF4-FFF2-40B4-BE49-F238E27FC236}">
                <a16:creationId xmlns:a16="http://schemas.microsoft.com/office/drawing/2014/main" id="{77EB94B6-4796-4F29-BF40-F10B4FD5F7C0}"/>
              </a:ext>
            </a:extLst>
          </p:cNvPr>
          <p:cNvSpPr txBox="1">
            <a:spLocks/>
          </p:cNvSpPr>
          <p:nvPr/>
        </p:nvSpPr>
        <p:spPr>
          <a:xfrm>
            <a:off x="447792" y="2266691"/>
            <a:ext cx="8255477" cy="2620414"/>
          </a:xfrm>
          <a:prstGeom prst="rect">
            <a:avLst/>
          </a:prstGeom>
        </p:spPr>
        <p:txBody>
          <a:bodyPr vert="horz" lIns="109728" tIns="54864" rIns="109728" bIns="54864"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defTabSz="1097236">
              <a:defRPr/>
            </a:pPr>
            <a:endParaRPr lang="en-US" altLang="zh-CN" sz="1200" dirty="0">
              <a:solidFill>
                <a:sysClr val="windowText" lastClr="000000"/>
              </a:solidFill>
              <a:latin typeface="Calibri"/>
              <a:ea typeface="宋体" panose="02010600030101010101" pitchFamily="2" charset="-122"/>
            </a:endParaRPr>
          </a:p>
          <a:p>
            <a:pPr defTabSz="1097236">
              <a:defRPr/>
            </a:pPr>
            <a:r>
              <a:rPr lang="zh-CN" altLang="en-US" dirty="0">
                <a:solidFill>
                  <a:sysClr val="windowText" lastClr="000000"/>
                </a:solidFill>
                <a:latin typeface="黑体" panose="02010609060101010101" pitchFamily="49" charset="-122"/>
                <a:ea typeface="黑体" panose="02010609060101010101" pitchFamily="49" charset="-122"/>
                <a:cs typeface="Times New Roman" panose="02020603050405020304" pitchFamily="18" charset="0"/>
              </a:rPr>
              <a:t>激光扫描与</a:t>
            </a:r>
            <a:r>
              <a:rPr lang="en-US" altLang="zh-CN" dirty="0">
                <a:solidFill>
                  <a:sysClr val="windowText" lastClr="000000"/>
                </a:solidFill>
                <a:latin typeface="黑体" panose="02010609060101010101" pitchFamily="49" charset="-122"/>
                <a:ea typeface="黑体" panose="02010609060101010101" pitchFamily="49" charset="-122"/>
                <a:cs typeface="Times New Roman" panose="02020603050405020304" pitchFamily="18" charset="0"/>
              </a:rPr>
              <a:t>CT</a:t>
            </a:r>
            <a:r>
              <a:rPr lang="zh-CN" altLang="en-US" dirty="0" smtClean="0">
                <a:solidFill>
                  <a:sysClr val="windowText" lastClr="000000"/>
                </a:solidFill>
                <a:latin typeface="黑体" panose="02010609060101010101" pitchFamily="49" charset="-122"/>
                <a:ea typeface="黑体" panose="02010609060101010101" pitchFamily="49" charset="-122"/>
                <a:cs typeface="Times New Roman" panose="02020603050405020304" pitchFamily="18" charset="0"/>
              </a:rPr>
              <a:t>体表</a:t>
            </a:r>
            <a:endParaRPr lang="en-US" altLang="zh-CN" dirty="0" smtClean="0">
              <a:solidFill>
                <a:sysClr val="windowText" lastClr="000000"/>
              </a:solidFill>
              <a:latin typeface="黑体" panose="02010609060101010101" pitchFamily="49" charset="-122"/>
              <a:ea typeface="黑体" panose="02010609060101010101" pitchFamily="49" charset="-122"/>
              <a:cs typeface="Times New Roman" panose="02020603050405020304" pitchFamily="18" charset="0"/>
            </a:endParaRPr>
          </a:p>
          <a:p>
            <a:pPr defTabSz="1097236">
              <a:defRPr/>
            </a:pPr>
            <a:r>
              <a:rPr lang="zh-CN" altLang="en-US" dirty="0" smtClean="0">
                <a:solidFill>
                  <a:sysClr val="windowText" lastClr="000000"/>
                </a:solidFill>
                <a:latin typeface="黑体" panose="02010609060101010101" pitchFamily="49" charset="-122"/>
                <a:ea typeface="黑体" panose="02010609060101010101" pitchFamily="49" charset="-122"/>
                <a:cs typeface="Times New Roman" panose="02020603050405020304" pitchFamily="18" charset="0"/>
              </a:rPr>
              <a:t>三维</a:t>
            </a:r>
            <a:r>
              <a:rPr lang="zh-CN" altLang="en-US" dirty="0">
                <a:solidFill>
                  <a:sysClr val="windowText" lastClr="000000"/>
                </a:solidFill>
                <a:latin typeface="黑体" panose="02010609060101010101" pitchFamily="49" charset="-122"/>
                <a:ea typeface="黑体" panose="02010609060101010101" pitchFamily="49" charset="-122"/>
                <a:cs typeface="Times New Roman" panose="02020603050405020304" pitchFamily="18" charset="0"/>
              </a:rPr>
              <a:t>点</a:t>
            </a:r>
            <a:r>
              <a:rPr lang="zh-CN" altLang="en-US" dirty="0" smtClean="0">
                <a:solidFill>
                  <a:sysClr val="windowText" lastClr="000000"/>
                </a:solidFill>
                <a:latin typeface="黑体" panose="02010609060101010101" pitchFamily="49" charset="-122"/>
                <a:ea typeface="黑体" panose="02010609060101010101" pitchFamily="49" charset="-122"/>
                <a:cs typeface="Times New Roman" panose="02020603050405020304" pitchFamily="18" charset="0"/>
              </a:rPr>
              <a:t>云配准</a:t>
            </a:r>
            <a:r>
              <a:rPr lang="zh-CN" altLang="en-US" dirty="0">
                <a:solidFill>
                  <a:sysClr val="windowText" lastClr="000000"/>
                </a:solidFill>
                <a:latin typeface="黑体" panose="02010609060101010101" pitchFamily="49" charset="-122"/>
                <a:ea typeface="黑体" panose="02010609060101010101" pitchFamily="49" charset="-122"/>
                <a:cs typeface="Times New Roman" panose="02020603050405020304" pitchFamily="18" charset="0"/>
              </a:rPr>
              <a:t>技术研究</a:t>
            </a:r>
          </a:p>
          <a:p>
            <a:pPr lvl="0"/>
            <a:endParaRPr lang="en-US" altLang="zh-CN" sz="1920" dirty="0">
              <a:solidFill>
                <a:sysClr val="windowText" lastClr="000000"/>
              </a:solidFill>
              <a:latin typeface="Calibri"/>
              <a:ea typeface="宋体" panose="02010600030101010101" pitchFamily="2" charset="-122"/>
            </a:endParaRPr>
          </a:p>
          <a:p>
            <a:pPr defTabSz="1097236">
              <a:defRPr/>
            </a:pPr>
            <a:endParaRPr lang="en-US" altLang="zh-CN" sz="2280" dirty="0">
              <a:solidFill>
                <a:sysClr val="windowText" lastClr="000000"/>
              </a:solidFill>
              <a:latin typeface="Calibri"/>
              <a:ea typeface="宋体" panose="02010600030101010101" pitchFamily="2" charset="-122"/>
            </a:endParaRPr>
          </a:p>
          <a:p>
            <a:pPr defTabSz="1097236">
              <a:defRPr/>
            </a:pPr>
            <a:endParaRPr lang="en-US" altLang="zh-CN" sz="2400" b="1" dirty="0">
              <a:solidFill>
                <a:sysClr val="windowText" lastClr="000000"/>
              </a:solidFill>
              <a:latin typeface="Calibri"/>
              <a:ea typeface="宋体" panose="02010600030101010101" pitchFamily="2" charset="-122"/>
            </a:endParaRPr>
          </a:p>
          <a:p>
            <a:pPr defTabSz="1097236">
              <a:defRPr/>
            </a:pPr>
            <a:endParaRPr lang="en-US" altLang="zh-CN" sz="2400" dirty="0">
              <a:solidFill>
                <a:sysClr val="windowText" lastClr="000000"/>
              </a:solidFill>
              <a:latin typeface="Calibri"/>
              <a:ea typeface="宋体" panose="02010600030101010101" pitchFamily="2" charset="-122"/>
            </a:endParaRPr>
          </a:p>
        </p:txBody>
      </p:sp>
    </p:spTree>
    <p:extLst>
      <p:ext uri="{BB962C8B-B14F-4D97-AF65-F5344CB8AC3E}">
        <p14:creationId xmlns:p14="http://schemas.microsoft.com/office/powerpoint/2010/main" val="375441527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a:extLst>
              <a:ext uri="{FF2B5EF4-FFF2-40B4-BE49-F238E27FC236}">
                <a16:creationId xmlns:a16="http://schemas.microsoft.com/office/drawing/2014/main" id="{E600F731-67AF-4054-9E56-2BEECA142B10}"/>
              </a:ext>
            </a:extLst>
          </p:cNvPr>
          <p:cNvCxnSpPr>
            <a:cxnSpLocks/>
          </p:cNvCxnSpPr>
          <p:nvPr/>
        </p:nvCxnSpPr>
        <p:spPr>
          <a:xfrm flipV="1">
            <a:off x="260181" y="1360561"/>
            <a:ext cx="8623637" cy="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文本框 6">
            <a:extLst>
              <a:ext uri="{FF2B5EF4-FFF2-40B4-BE49-F238E27FC236}">
                <a16:creationId xmlns:a16="http://schemas.microsoft.com/office/drawing/2014/main" id="{F62CA1BB-4D33-4570-AE68-E1DB6DC25451}"/>
              </a:ext>
            </a:extLst>
          </p:cNvPr>
          <p:cNvSpPr txBox="1"/>
          <p:nvPr/>
        </p:nvSpPr>
        <p:spPr>
          <a:xfrm>
            <a:off x="464233" y="1407957"/>
            <a:ext cx="8215532" cy="3693319"/>
          </a:xfrm>
          <a:prstGeom prst="rect">
            <a:avLst/>
          </a:prstGeom>
          <a:noFill/>
          <a:ln>
            <a:noFill/>
          </a:ln>
        </p:spPr>
        <p:txBody>
          <a:bodyPr wrap="square" rtlCol="0">
            <a:spAutoFit/>
          </a:bodyPr>
          <a:lstStyle/>
          <a:p>
            <a:pPr>
              <a:lnSpc>
                <a:spcPct val="150000"/>
              </a:lnSpc>
            </a:pPr>
            <a:r>
              <a:rPr lang="zh-CN" altLang="en-US" sz="2800" dirty="0">
                <a:solidFill>
                  <a:srgbClr val="317B95"/>
                </a:solidFill>
                <a:latin typeface="黑体" panose="02010609060101010101" pitchFamily="49" charset="-122"/>
                <a:ea typeface="黑体" panose="02010609060101010101" pitchFamily="49" charset="-122"/>
              </a:rPr>
              <a:t>一</a:t>
            </a:r>
            <a:r>
              <a:rPr lang="zh-CN" altLang="en-US" sz="2800" dirty="0" smtClean="0">
                <a:solidFill>
                  <a:srgbClr val="317B95"/>
                </a:solidFill>
                <a:latin typeface="黑体" panose="02010609060101010101" pitchFamily="49" charset="-122"/>
                <a:ea typeface="黑体" panose="02010609060101010101" pitchFamily="49" charset="-122"/>
              </a:rPr>
              <a:t>、背景</a:t>
            </a:r>
            <a:r>
              <a:rPr lang="zh-CN" altLang="en-US" sz="2800" dirty="0">
                <a:solidFill>
                  <a:srgbClr val="317B95"/>
                </a:solidFill>
                <a:latin typeface="黑体" panose="02010609060101010101" pitchFamily="49" charset="-122"/>
                <a:ea typeface="黑体" panose="02010609060101010101" pitchFamily="49" charset="-122"/>
              </a:rPr>
              <a:t>及</a:t>
            </a:r>
            <a:r>
              <a:rPr lang="zh-CN" altLang="en-US" sz="2800" dirty="0" smtClean="0">
                <a:solidFill>
                  <a:srgbClr val="317B95"/>
                </a:solidFill>
                <a:latin typeface="黑体" panose="02010609060101010101" pitchFamily="49" charset="-122"/>
                <a:ea typeface="黑体" panose="02010609060101010101" pitchFamily="49" charset="-122"/>
              </a:rPr>
              <a:t>意义 </a:t>
            </a:r>
            <a:endParaRPr lang="en-US" altLang="zh-CN" sz="2800" dirty="0">
              <a:solidFill>
                <a:srgbClr val="317B95"/>
              </a:solidFill>
              <a:latin typeface="黑体" panose="02010609060101010101" pitchFamily="49" charset="-122"/>
              <a:ea typeface="黑体" panose="02010609060101010101" pitchFamily="49" charset="-122"/>
            </a:endParaRPr>
          </a:p>
          <a:p>
            <a:pPr>
              <a:lnSpc>
                <a:spcPct val="150000"/>
              </a:lnSpc>
            </a:pPr>
            <a:r>
              <a:rPr lang="zh-CN" altLang="en-US" sz="2800" dirty="0">
                <a:solidFill>
                  <a:srgbClr val="317B95"/>
                </a:solidFill>
                <a:latin typeface="黑体" panose="02010609060101010101" pitchFamily="49" charset="-122"/>
                <a:ea typeface="黑体" panose="02010609060101010101" pitchFamily="49" charset="-122"/>
              </a:rPr>
              <a:t>二</a:t>
            </a:r>
            <a:r>
              <a:rPr lang="zh-CN" altLang="en-US" sz="2800" dirty="0" smtClean="0">
                <a:solidFill>
                  <a:srgbClr val="317B95"/>
                </a:solidFill>
                <a:latin typeface="黑体" panose="02010609060101010101" pitchFamily="49" charset="-122"/>
                <a:ea typeface="黑体" panose="02010609060101010101" pitchFamily="49" charset="-122"/>
              </a:rPr>
              <a:t>、研究</a:t>
            </a:r>
            <a:r>
              <a:rPr lang="zh-CN" altLang="en-US" sz="2800" dirty="0">
                <a:solidFill>
                  <a:srgbClr val="317B95"/>
                </a:solidFill>
                <a:latin typeface="黑体" panose="02010609060101010101" pitchFamily="49" charset="-122"/>
                <a:ea typeface="黑体" panose="02010609060101010101" pitchFamily="49" charset="-122"/>
              </a:rPr>
              <a:t>内容</a:t>
            </a:r>
            <a:endParaRPr lang="en-US" altLang="zh-CN" sz="2800" dirty="0">
              <a:solidFill>
                <a:srgbClr val="317B95"/>
              </a:solidFill>
              <a:latin typeface="黑体" panose="02010609060101010101" pitchFamily="49" charset="-122"/>
              <a:ea typeface="黑体" panose="02010609060101010101" pitchFamily="49" charset="-122"/>
            </a:endParaRPr>
          </a:p>
          <a:p>
            <a:pPr>
              <a:lnSpc>
                <a:spcPct val="150000"/>
              </a:lnSpc>
            </a:pPr>
            <a:r>
              <a:rPr lang="en-US" altLang="zh-CN" sz="2800" dirty="0">
                <a:solidFill>
                  <a:schemeClr val="accent4">
                    <a:lumMod val="50000"/>
                  </a:schemeClr>
                </a:solidFill>
                <a:latin typeface="黑体" panose="02010609060101010101" pitchFamily="49" charset="-122"/>
                <a:ea typeface="黑体" panose="02010609060101010101" pitchFamily="49" charset="-122"/>
              </a:rPr>
              <a:t>    </a:t>
            </a:r>
            <a:r>
              <a:rPr lang="en-US" altLang="zh-CN" sz="2400" dirty="0">
                <a:solidFill>
                  <a:srgbClr val="53A7C6"/>
                </a:solidFill>
                <a:latin typeface="黑体" panose="02010609060101010101" pitchFamily="49" charset="-122"/>
                <a:ea typeface="黑体" panose="02010609060101010101" pitchFamily="49" charset="-122"/>
              </a:rPr>
              <a:t>2.1 </a:t>
            </a:r>
            <a:r>
              <a:rPr lang="zh-CN" altLang="en-US" sz="2400" dirty="0">
                <a:solidFill>
                  <a:srgbClr val="53A7C6"/>
                </a:solidFill>
                <a:latin typeface="黑体" panose="02010609060101010101" pitchFamily="49" charset="-122"/>
                <a:ea typeface="黑体" panose="02010609060101010101" pitchFamily="49" charset="-122"/>
              </a:rPr>
              <a:t>点云</a:t>
            </a:r>
            <a:r>
              <a:rPr lang="zh-CN" altLang="en-US" sz="2400" dirty="0" smtClean="0">
                <a:solidFill>
                  <a:srgbClr val="53A7C6"/>
                </a:solidFill>
                <a:latin typeface="黑体" panose="02010609060101010101" pitchFamily="49" charset="-122"/>
                <a:ea typeface="黑体" panose="02010609060101010101" pitchFamily="49" charset="-122"/>
              </a:rPr>
              <a:t>预处理</a:t>
            </a:r>
            <a:endParaRPr lang="en-US" altLang="zh-CN" sz="2400" dirty="0">
              <a:solidFill>
                <a:srgbClr val="53A7C6"/>
              </a:solidFill>
              <a:latin typeface="黑体" panose="02010609060101010101" pitchFamily="49" charset="-122"/>
              <a:ea typeface="黑体" panose="02010609060101010101" pitchFamily="49" charset="-122"/>
            </a:endParaRPr>
          </a:p>
          <a:p>
            <a:pPr>
              <a:lnSpc>
                <a:spcPct val="150000"/>
              </a:lnSpc>
            </a:pPr>
            <a:r>
              <a:rPr lang="en-US" altLang="zh-CN" sz="2400" dirty="0">
                <a:solidFill>
                  <a:srgbClr val="53A7C6"/>
                </a:solidFill>
                <a:latin typeface="黑体" panose="02010609060101010101" pitchFamily="49" charset="-122"/>
                <a:ea typeface="黑体" panose="02010609060101010101" pitchFamily="49" charset="-122"/>
              </a:rPr>
              <a:t>    2.2 </a:t>
            </a:r>
            <a:r>
              <a:rPr lang="en-US" altLang="zh-CN" sz="2400" dirty="0" err="1">
                <a:solidFill>
                  <a:srgbClr val="53A7C6"/>
                </a:solidFill>
                <a:latin typeface="黑体" panose="02010609060101010101" pitchFamily="49" charset="-122"/>
                <a:ea typeface="黑体" panose="02010609060101010101" pitchFamily="49" charset="-122"/>
              </a:rPr>
              <a:t>PointRegNet</a:t>
            </a:r>
            <a:r>
              <a:rPr lang="zh-CN" altLang="en-US" sz="2400" dirty="0">
                <a:solidFill>
                  <a:srgbClr val="53A7C6"/>
                </a:solidFill>
                <a:latin typeface="黑体" panose="02010609060101010101" pitchFamily="49" charset="-122"/>
                <a:ea typeface="黑体" panose="02010609060101010101" pitchFamily="49" charset="-122"/>
              </a:rPr>
              <a:t>特征描述子提取网络</a:t>
            </a:r>
            <a:endParaRPr lang="en-US" altLang="zh-CN" sz="2400" dirty="0">
              <a:solidFill>
                <a:srgbClr val="53A7C6"/>
              </a:solidFill>
              <a:latin typeface="黑体" panose="02010609060101010101" pitchFamily="49" charset="-122"/>
              <a:ea typeface="黑体" panose="02010609060101010101" pitchFamily="49" charset="-122"/>
            </a:endParaRPr>
          </a:p>
          <a:p>
            <a:pPr>
              <a:lnSpc>
                <a:spcPct val="150000"/>
              </a:lnSpc>
            </a:pPr>
            <a:r>
              <a:rPr lang="en-US" altLang="zh-CN" sz="2400" dirty="0">
                <a:solidFill>
                  <a:srgbClr val="53A7C6"/>
                </a:solidFill>
                <a:latin typeface="黑体" panose="02010609060101010101" pitchFamily="49" charset="-122"/>
                <a:ea typeface="黑体" panose="02010609060101010101" pitchFamily="49" charset="-122"/>
              </a:rPr>
              <a:t>    </a:t>
            </a:r>
            <a:r>
              <a:rPr lang="en-US" altLang="zh-CN" sz="2400" dirty="0" smtClean="0">
                <a:solidFill>
                  <a:srgbClr val="53A7C6"/>
                </a:solidFill>
                <a:latin typeface="黑体" panose="02010609060101010101" pitchFamily="49" charset="-122"/>
                <a:ea typeface="黑体" panose="02010609060101010101" pitchFamily="49" charset="-122"/>
              </a:rPr>
              <a:t>2.3 </a:t>
            </a:r>
            <a:r>
              <a:rPr lang="zh-CN" altLang="en-US" sz="2400" dirty="0" smtClean="0">
                <a:solidFill>
                  <a:srgbClr val="53A7C6"/>
                </a:solidFill>
                <a:latin typeface="黑体" panose="02010609060101010101" pitchFamily="49" charset="-122"/>
                <a:ea typeface="黑体" panose="02010609060101010101" pitchFamily="49" charset="-122"/>
              </a:rPr>
              <a:t>基于整数线性规划</a:t>
            </a:r>
            <a:r>
              <a:rPr lang="zh-CN" altLang="en-US" sz="2400" dirty="0">
                <a:solidFill>
                  <a:srgbClr val="53A7C6"/>
                </a:solidFill>
                <a:latin typeface="黑体" panose="02010609060101010101" pitchFamily="49" charset="-122"/>
                <a:ea typeface="黑体" panose="02010609060101010101" pitchFamily="49" charset="-122"/>
              </a:rPr>
              <a:t>的粗配准方法</a:t>
            </a:r>
            <a:endParaRPr lang="en-US" altLang="zh-CN" sz="2400" dirty="0" smtClean="0">
              <a:solidFill>
                <a:srgbClr val="53A7C6"/>
              </a:solidFill>
              <a:latin typeface="黑体" panose="02010609060101010101" pitchFamily="49" charset="-122"/>
              <a:ea typeface="黑体" panose="02010609060101010101" pitchFamily="49" charset="-122"/>
            </a:endParaRPr>
          </a:p>
          <a:p>
            <a:pPr>
              <a:lnSpc>
                <a:spcPct val="150000"/>
              </a:lnSpc>
            </a:pPr>
            <a:r>
              <a:rPr lang="en-US" altLang="zh-CN" sz="2400" dirty="0" smtClean="0">
                <a:solidFill>
                  <a:srgbClr val="53A7C6"/>
                </a:solidFill>
                <a:latin typeface="黑体" panose="02010609060101010101" pitchFamily="49" charset="-122"/>
                <a:ea typeface="黑体" panose="02010609060101010101" pitchFamily="49" charset="-122"/>
              </a:rPr>
              <a:t>    2.4 </a:t>
            </a:r>
            <a:r>
              <a:rPr lang="zh-CN" altLang="en-US" sz="2400" dirty="0" smtClean="0">
                <a:solidFill>
                  <a:srgbClr val="53A7C6"/>
                </a:solidFill>
                <a:latin typeface="黑体" panose="02010609060101010101" pitchFamily="49" charset="-122"/>
                <a:ea typeface="黑体" panose="02010609060101010101" pitchFamily="49" charset="-122"/>
              </a:rPr>
              <a:t>基于</a:t>
            </a:r>
            <a:r>
              <a:rPr lang="zh-CN" altLang="en-US" sz="2400" dirty="0">
                <a:solidFill>
                  <a:srgbClr val="53A7C6"/>
                </a:solidFill>
                <a:latin typeface="黑体" panose="02010609060101010101" pitchFamily="49" charset="-122"/>
                <a:ea typeface="黑体" panose="02010609060101010101" pitchFamily="49" charset="-122"/>
              </a:rPr>
              <a:t>带权重</a:t>
            </a:r>
            <a:r>
              <a:rPr lang="en-US" altLang="zh-CN" sz="2400" dirty="0">
                <a:solidFill>
                  <a:srgbClr val="53A7C6"/>
                </a:solidFill>
                <a:latin typeface="黑体" panose="02010609060101010101" pitchFamily="49" charset="-122"/>
                <a:ea typeface="黑体" panose="02010609060101010101" pitchFamily="49" charset="-122"/>
              </a:rPr>
              <a:t>CPD</a:t>
            </a:r>
            <a:r>
              <a:rPr lang="zh-CN" altLang="en-US" sz="2400" dirty="0">
                <a:solidFill>
                  <a:srgbClr val="53A7C6"/>
                </a:solidFill>
                <a:latin typeface="黑体" panose="02010609060101010101" pitchFamily="49" charset="-122"/>
                <a:ea typeface="黑体" panose="02010609060101010101" pitchFamily="49" charset="-122"/>
              </a:rPr>
              <a:t>的精配准</a:t>
            </a:r>
            <a:r>
              <a:rPr lang="zh-CN" altLang="en-US" sz="2400" dirty="0" smtClean="0">
                <a:solidFill>
                  <a:srgbClr val="53A7C6"/>
                </a:solidFill>
                <a:latin typeface="黑体" panose="02010609060101010101" pitchFamily="49" charset="-122"/>
                <a:ea typeface="黑体" panose="02010609060101010101" pitchFamily="49" charset="-122"/>
              </a:rPr>
              <a:t>方法</a:t>
            </a:r>
            <a:endParaRPr lang="en-US" altLang="zh-CN" sz="2400" dirty="0" smtClean="0">
              <a:solidFill>
                <a:srgbClr val="53A7C6"/>
              </a:solidFill>
              <a:latin typeface="黑体" panose="02010609060101010101" pitchFamily="49" charset="-122"/>
              <a:ea typeface="黑体" panose="02010609060101010101" pitchFamily="49" charset="-122"/>
            </a:endParaRPr>
          </a:p>
        </p:txBody>
      </p:sp>
      <p:sp>
        <p:nvSpPr>
          <p:cNvPr id="8" name="文本框 7">
            <a:extLst>
              <a:ext uri="{FF2B5EF4-FFF2-40B4-BE49-F238E27FC236}">
                <a16:creationId xmlns:a16="http://schemas.microsoft.com/office/drawing/2014/main" id="{9E436595-C7E7-44A0-B901-B85D7D2BDC81}"/>
              </a:ext>
            </a:extLst>
          </p:cNvPr>
          <p:cNvSpPr txBox="1"/>
          <p:nvPr/>
        </p:nvSpPr>
        <p:spPr>
          <a:xfrm>
            <a:off x="1828800" y="420811"/>
            <a:ext cx="5233182" cy="584775"/>
          </a:xfrm>
          <a:prstGeom prst="rect">
            <a:avLst/>
          </a:prstGeom>
          <a:noFill/>
        </p:spPr>
        <p:txBody>
          <a:bodyPr wrap="square" rtlCol="0">
            <a:spAutoFit/>
          </a:bodyPr>
          <a:lstStyle/>
          <a:p>
            <a:pPr algn="ctr"/>
            <a:r>
              <a:rPr lang="zh-CN" altLang="en-US" sz="3200" b="1" dirty="0">
                <a:solidFill>
                  <a:srgbClr val="01779A"/>
                </a:solidFill>
                <a:latin typeface="黑体" panose="02010609060101010101" pitchFamily="49" charset="-122"/>
                <a:ea typeface="黑体" panose="02010609060101010101" pitchFamily="49" charset="-122"/>
              </a:rPr>
              <a:t>主要内容</a:t>
            </a:r>
          </a:p>
        </p:txBody>
      </p:sp>
    </p:spTree>
    <p:extLst>
      <p:ext uri="{BB962C8B-B14F-4D97-AF65-F5344CB8AC3E}">
        <p14:creationId xmlns:p14="http://schemas.microsoft.com/office/powerpoint/2010/main" val="54269628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a:extLst>
              <a:ext uri="{FF2B5EF4-FFF2-40B4-BE49-F238E27FC236}">
                <a16:creationId xmlns:a16="http://schemas.microsoft.com/office/drawing/2014/main" id="{E600F731-67AF-4054-9E56-2BEECA142B10}"/>
              </a:ext>
            </a:extLst>
          </p:cNvPr>
          <p:cNvCxnSpPr>
            <a:cxnSpLocks/>
          </p:cNvCxnSpPr>
          <p:nvPr/>
        </p:nvCxnSpPr>
        <p:spPr>
          <a:xfrm flipV="1">
            <a:off x="260181" y="1360561"/>
            <a:ext cx="8623637" cy="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9E436595-C7E7-44A0-B901-B85D7D2BDC81}"/>
              </a:ext>
            </a:extLst>
          </p:cNvPr>
          <p:cNvSpPr txBox="1"/>
          <p:nvPr/>
        </p:nvSpPr>
        <p:spPr>
          <a:xfrm>
            <a:off x="1828800" y="420811"/>
            <a:ext cx="5233182" cy="584775"/>
          </a:xfrm>
          <a:prstGeom prst="rect">
            <a:avLst/>
          </a:prstGeom>
          <a:noFill/>
        </p:spPr>
        <p:txBody>
          <a:bodyPr wrap="square" rtlCol="0">
            <a:spAutoFit/>
          </a:bodyPr>
          <a:lstStyle/>
          <a:p>
            <a:pPr algn="ctr"/>
            <a:r>
              <a:rPr lang="zh-CN" altLang="en-US" sz="3200" b="1" dirty="0">
                <a:solidFill>
                  <a:srgbClr val="01779A"/>
                </a:solidFill>
                <a:latin typeface="黑体" panose="02010609060101010101" pitchFamily="49" charset="-122"/>
                <a:ea typeface="黑体" panose="02010609060101010101" pitchFamily="49" charset="-122"/>
              </a:rPr>
              <a:t>一</a:t>
            </a:r>
            <a:r>
              <a:rPr lang="zh-CN" altLang="en-US" sz="3200" b="1" dirty="0" smtClean="0">
                <a:solidFill>
                  <a:srgbClr val="01779A"/>
                </a:solidFill>
                <a:latin typeface="黑体" panose="02010609060101010101" pitchFamily="49" charset="-122"/>
                <a:ea typeface="黑体" panose="02010609060101010101" pitchFamily="49" charset="-122"/>
              </a:rPr>
              <a:t>、背景</a:t>
            </a:r>
            <a:r>
              <a:rPr lang="zh-CN" altLang="en-US" sz="3200" b="1" dirty="0">
                <a:solidFill>
                  <a:srgbClr val="01779A"/>
                </a:solidFill>
                <a:latin typeface="黑体" panose="02010609060101010101" pitchFamily="49" charset="-122"/>
                <a:ea typeface="黑体" panose="02010609060101010101" pitchFamily="49" charset="-122"/>
              </a:rPr>
              <a:t>及意义</a:t>
            </a:r>
          </a:p>
        </p:txBody>
      </p:sp>
    </p:spTree>
    <p:extLst>
      <p:ext uri="{BB962C8B-B14F-4D97-AF65-F5344CB8AC3E}">
        <p14:creationId xmlns:p14="http://schemas.microsoft.com/office/powerpoint/2010/main" val="356350555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a:extLst>
              <a:ext uri="{FF2B5EF4-FFF2-40B4-BE49-F238E27FC236}">
                <a16:creationId xmlns:a16="http://schemas.microsoft.com/office/drawing/2014/main" id="{E600F731-67AF-4054-9E56-2BEECA142B10}"/>
              </a:ext>
            </a:extLst>
          </p:cNvPr>
          <p:cNvCxnSpPr>
            <a:cxnSpLocks/>
          </p:cNvCxnSpPr>
          <p:nvPr/>
        </p:nvCxnSpPr>
        <p:spPr>
          <a:xfrm flipV="1">
            <a:off x="260181" y="1360561"/>
            <a:ext cx="8623637" cy="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9E436595-C7E7-44A0-B901-B85D7D2BDC81}"/>
              </a:ext>
            </a:extLst>
          </p:cNvPr>
          <p:cNvSpPr txBox="1"/>
          <p:nvPr/>
        </p:nvSpPr>
        <p:spPr>
          <a:xfrm>
            <a:off x="1828800" y="420811"/>
            <a:ext cx="5233182" cy="584775"/>
          </a:xfrm>
          <a:prstGeom prst="rect">
            <a:avLst/>
          </a:prstGeom>
          <a:noFill/>
        </p:spPr>
        <p:txBody>
          <a:bodyPr wrap="square" rtlCol="0">
            <a:spAutoFit/>
          </a:bodyPr>
          <a:lstStyle/>
          <a:p>
            <a:pPr algn="ctr"/>
            <a:r>
              <a:rPr lang="zh-CN" altLang="en-US" sz="3200" b="1" dirty="0">
                <a:solidFill>
                  <a:srgbClr val="01779A"/>
                </a:solidFill>
                <a:latin typeface="黑体" panose="02010609060101010101" pitchFamily="49" charset="-122"/>
                <a:ea typeface="黑体" panose="02010609060101010101" pitchFamily="49" charset="-122"/>
              </a:rPr>
              <a:t>一</a:t>
            </a:r>
            <a:r>
              <a:rPr lang="zh-CN" altLang="en-US" sz="3200" b="1" dirty="0" smtClean="0">
                <a:solidFill>
                  <a:srgbClr val="01779A"/>
                </a:solidFill>
                <a:latin typeface="黑体" panose="02010609060101010101" pitchFamily="49" charset="-122"/>
                <a:ea typeface="黑体" panose="02010609060101010101" pitchFamily="49" charset="-122"/>
              </a:rPr>
              <a:t>、背景</a:t>
            </a:r>
            <a:r>
              <a:rPr lang="zh-CN" altLang="en-US" sz="3200" b="1" dirty="0">
                <a:solidFill>
                  <a:srgbClr val="01779A"/>
                </a:solidFill>
                <a:latin typeface="黑体" panose="02010609060101010101" pitchFamily="49" charset="-122"/>
                <a:ea typeface="黑体" panose="02010609060101010101" pitchFamily="49" charset="-122"/>
              </a:rPr>
              <a:t>及意义</a:t>
            </a:r>
          </a:p>
        </p:txBody>
      </p:sp>
      <p:sp>
        <p:nvSpPr>
          <p:cNvPr id="9" name="内容占位符 2">
            <a:extLst>
              <a:ext uri="{FF2B5EF4-FFF2-40B4-BE49-F238E27FC236}">
                <a16:creationId xmlns:a16="http://schemas.microsoft.com/office/drawing/2014/main" id="{B01E973F-8E80-495B-BBA6-1012E2944906}"/>
              </a:ext>
            </a:extLst>
          </p:cNvPr>
          <p:cNvSpPr txBox="1">
            <a:spLocks/>
          </p:cNvSpPr>
          <p:nvPr/>
        </p:nvSpPr>
        <p:spPr bwMode="auto">
          <a:xfrm>
            <a:off x="260181" y="1720315"/>
            <a:ext cx="8477250" cy="20964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hlink"/>
              </a:buClr>
              <a:buFont typeface="Wingdings" pitchFamily="2" charset="2"/>
              <a:buChar char="v"/>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itchFamily="2" charset="2"/>
              <a:buChar char="§"/>
              <a:defRPr sz="2800" b="1">
                <a:solidFill>
                  <a:schemeClr val="tx1"/>
                </a:solidFill>
                <a:latin typeface="仿宋_GB2312" pitchFamily="49" charset="-122"/>
                <a:ea typeface="仿宋_GB2312" pitchFamily="49" charset="-122"/>
                <a:cs typeface="仿宋_GB2312"/>
              </a:defRPr>
            </a:lvl2pPr>
            <a:lvl3pPr marL="1143000" indent="-228600" algn="l" rtl="0" eaLnBrk="0" fontAlgn="base" hangingPunct="0">
              <a:spcBef>
                <a:spcPct val="20000"/>
              </a:spcBef>
              <a:spcAft>
                <a:spcPct val="0"/>
              </a:spcAft>
              <a:buClr>
                <a:schemeClr val="tx1"/>
              </a:buClr>
              <a:buChar char="•"/>
              <a:defRPr sz="2400" b="1">
                <a:solidFill>
                  <a:schemeClr val="tx1"/>
                </a:solidFill>
                <a:latin typeface="仿宋_GB2312" pitchFamily="49" charset="-122"/>
                <a:ea typeface="仿宋_GB2312" pitchFamily="49" charset="-122"/>
                <a:cs typeface="仿宋_GB2312"/>
              </a:defRPr>
            </a:lvl3pPr>
            <a:lvl4pPr marL="1600200" indent="-228600" algn="l" rtl="0" eaLnBrk="0" fontAlgn="base" hangingPunct="0">
              <a:spcBef>
                <a:spcPct val="20000"/>
              </a:spcBef>
              <a:spcAft>
                <a:spcPct val="0"/>
              </a:spcAft>
              <a:buChar char="–"/>
              <a:defRPr sz="2000" b="1">
                <a:solidFill>
                  <a:schemeClr val="tx1"/>
                </a:solidFill>
                <a:latin typeface="仿宋_GB2312" pitchFamily="49" charset="-122"/>
                <a:ea typeface="仿宋_GB2312" pitchFamily="49" charset="-122"/>
                <a:cs typeface="仿宋_GB2312"/>
              </a:defRPr>
            </a:lvl4pPr>
            <a:lvl5pPr marL="2057400" indent="-228600" algn="l" rtl="0" eaLnBrk="0" fontAlgn="base" hangingPunct="0">
              <a:spcBef>
                <a:spcPct val="20000"/>
              </a:spcBef>
              <a:spcAft>
                <a:spcPct val="0"/>
              </a:spcAft>
              <a:buChar char="»"/>
              <a:defRPr sz="2000" b="1">
                <a:solidFill>
                  <a:schemeClr val="tx1"/>
                </a:solidFill>
                <a:latin typeface="仿宋_GB2312" pitchFamily="49" charset="-122"/>
                <a:ea typeface="仿宋_GB2312" pitchFamily="49" charset="-122"/>
                <a:cs typeface="仿宋_GB2312"/>
              </a:defRPr>
            </a:lvl5pPr>
            <a:lvl6pPr marL="2514600" indent="-228600" algn="l" rtl="0" eaLnBrk="1" fontAlgn="base" hangingPunct="1">
              <a:spcBef>
                <a:spcPct val="20000"/>
              </a:spcBef>
              <a:spcAft>
                <a:spcPct val="0"/>
              </a:spcAft>
              <a:buChar char="»"/>
              <a:defRPr sz="2000" b="1">
                <a:solidFill>
                  <a:schemeClr val="tx1"/>
                </a:solidFill>
                <a:latin typeface="仿宋_GB2312" pitchFamily="49" charset="-122"/>
                <a:ea typeface="仿宋_GB2312" pitchFamily="49" charset="-122"/>
              </a:defRPr>
            </a:lvl6pPr>
            <a:lvl7pPr marL="2971800" indent="-228600" algn="l" rtl="0" eaLnBrk="1" fontAlgn="base" hangingPunct="1">
              <a:spcBef>
                <a:spcPct val="20000"/>
              </a:spcBef>
              <a:spcAft>
                <a:spcPct val="0"/>
              </a:spcAft>
              <a:buChar char="»"/>
              <a:defRPr sz="2000" b="1">
                <a:solidFill>
                  <a:schemeClr val="tx1"/>
                </a:solidFill>
                <a:latin typeface="仿宋_GB2312" pitchFamily="49" charset="-122"/>
                <a:ea typeface="仿宋_GB2312" pitchFamily="49" charset="-122"/>
              </a:defRPr>
            </a:lvl7pPr>
            <a:lvl8pPr marL="3429000" indent="-228600" algn="l" rtl="0" eaLnBrk="1" fontAlgn="base" hangingPunct="1">
              <a:spcBef>
                <a:spcPct val="20000"/>
              </a:spcBef>
              <a:spcAft>
                <a:spcPct val="0"/>
              </a:spcAft>
              <a:buChar char="»"/>
              <a:defRPr sz="2000" b="1">
                <a:solidFill>
                  <a:schemeClr val="tx1"/>
                </a:solidFill>
                <a:latin typeface="仿宋_GB2312" pitchFamily="49" charset="-122"/>
                <a:ea typeface="仿宋_GB2312" pitchFamily="49" charset="-122"/>
              </a:defRPr>
            </a:lvl8pPr>
            <a:lvl9pPr marL="3886200" indent="-228600" algn="l" rtl="0" eaLnBrk="1" fontAlgn="base" hangingPunct="1">
              <a:spcBef>
                <a:spcPct val="20000"/>
              </a:spcBef>
              <a:spcAft>
                <a:spcPct val="0"/>
              </a:spcAft>
              <a:buChar char="»"/>
              <a:defRPr sz="2000" b="1">
                <a:solidFill>
                  <a:schemeClr val="tx1"/>
                </a:solidFill>
                <a:latin typeface="仿宋_GB2312" pitchFamily="49" charset="-122"/>
                <a:ea typeface="仿宋_GB2312" pitchFamily="49" charset="-122"/>
              </a:defRPr>
            </a:lvl9pPr>
          </a:lstStyle>
          <a:p>
            <a:pPr>
              <a:buClr>
                <a:srgbClr val="01779A"/>
              </a:buClr>
            </a:pPr>
            <a:r>
              <a:rPr lang="zh-CN" altLang="en-US" sz="2000" dirty="0" smtClean="0">
                <a:solidFill>
                  <a:srgbClr val="307790"/>
                </a:solidFill>
                <a:latin typeface="黑体" panose="02010609060101010101" pitchFamily="49" charset="-122"/>
                <a:ea typeface="黑体" panose="02010609060101010101" pitchFamily="49" charset="-122"/>
              </a:rPr>
              <a:t>在</a:t>
            </a:r>
            <a:r>
              <a:rPr lang="zh-CN" altLang="en-US" sz="2000" dirty="0">
                <a:solidFill>
                  <a:srgbClr val="307790"/>
                </a:solidFill>
                <a:latin typeface="黑体" panose="02010609060101010101" pitchFamily="49" charset="-122"/>
                <a:ea typeface="黑体" panose="02010609060101010101" pitchFamily="49" charset="-122"/>
              </a:rPr>
              <a:t>医学</a:t>
            </a:r>
            <a:r>
              <a:rPr lang="zh-CN" altLang="en-US" sz="2000" dirty="0" smtClean="0">
                <a:solidFill>
                  <a:srgbClr val="307790"/>
                </a:solidFill>
                <a:latin typeface="黑体" panose="02010609060101010101" pitchFamily="49" charset="-122"/>
                <a:ea typeface="黑体" panose="02010609060101010101" pitchFamily="49" charset="-122"/>
              </a:rPr>
              <a:t>治疗中</a:t>
            </a:r>
            <a:r>
              <a:rPr lang="zh-CN" altLang="en-US" sz="2000" dirty="0">
                <a:solidFill>
                  <a:srgbClr val="307790"/>
                </a:solidFill>
                <a:latin typeface="黑体" panose="02010609060101010101" pitchFamily="49" charset="-122"/>
                <a:ea typeface="黑体" panose="02010609060101010101" pitchFamily="49" charset="-122"/>
              </a:rPr>
              <a:t>具有重要的</a:t>
            </a:r>
            <a:r>
              <a:rPr lang="zh-CN" altLang="en-US" sz="2000" dirty="0">
                <a:solidFill>
                  <a:srgbClr val="C00000"/>
                </a:solidFill>
                <a:latin typeface="黑体" panose="02010609060101010101" pitchFamily="49" charset="-122"/>
                <a:ea typeface="黑体" panose="02010609060101010101" pitchFamily="49" charset="-122"/>
              </a:rPr>
              <a:t>临床应用价值</a:t>
            </a:r>
            <a:r>
              <a:rPr lang="zh-CN" altLang="en-US" sz="2000" dirty="0">
                <a:solidFill>
                  <a:srgbClr val="307790"/>
                </a:solidFill>
                <a:latin typeface="黑体" panose="02010609060101010101" pitchFamily="49" charset="-122"/>
                <a:ea typeface="黑体" panose="02010609060101010101" pitchFamily="49" charset="-122"/>
              </a:rPr>
              <a:t>。</a:t>
            </a:r>
            <a:endParaRPr lang="en-US" altLang="zh-CN" sz="2000" dirty="0">
              <a:solidFill>
                <a:srgbClr val="307790"/>
              </a:solidFill>
              <a:latin typeface="黑体" panose="02010609060101010101" pitchFamily="49" charset="-122"/>
              <a:ea typeface="黑体" panose="02010609060101010101" pitchFamily="49" charset="-122"/>
            </a:endParaRPr>
          </a:p>
          <a:p>
            <a:pPr>
              <a:buClr>
                <a:srgbClr val="01779A"/>
              </a:buClr>
            </a:pPr>
            <a:r>
              <a:rPr lang="zh-CN" altLang="en-US" sz="2000" dirty="0" smtClean="0">
                <a:solidFill>
                  <a:srgbClr val="307790"/>
                </a:solidFill>
                <a:latin typeface="黑体" panose="02010609060101010101" pitchFamily="49" charset="-122"/>
                <a:ea typeface="黑体" panose="02010609060101010101" pitchFamily="49" charset="-122"/>
              </a:rPr>
              <a:t>可以</a:t>
            </a:r>
            <a:r>
              <a:rPr lang="zh-CN" altLang="en-US" sz="2000" dirty="0">
                <a:solidFill>
                  <a:srgbClr val="C00000"/>
                </a:solidFill>
                <a:latin typeface="黑体" panose="02010609060101010101" pitchFamily="49" charset="-122"/>
                <a:ea typeface="黑体" panose="02010609060101010101" pitchFamily="49" charset="-122"/>
              </a:rPr>
              <a:t>建立患者坐标系与机械臂坐标系的空间位置关系</a:t>
            </a:r>
            <a:r>
              <a:rPr lang="zh-CN" altLang="en-US" sz="2000" dirty="0">
                <a:solidFill>
                  <a:srgbClr val="307790"/>
                </a:solidFill>
                <a:latin typeface="黑体" panose="02010609060101010101" pitchFamily="49" charset="-122"/>
                <a:ea typeface="黑体" panose="02010609060101010101" pitchFamily="49" charset="-122"/>
              </a:rPr>
              <a:t>，既而进行精确手术。</a:t>
            </a:r>
            <a:endParaRPr lang="en-US" altLang="zh-CN" sz="2000" dirty="0">
              <a:solidFill>
                <a:srgbClr val="307790"/>
              </a:solidFill>
              <a:latin typeface="黑体" panose="02010609060101010101" pitchFamily="49" charset="-122"/>
              <a:ea typeface="黑体" panose="02010609060101010101" pitchFamily="49" charset="-122"/>
            </a:endParaRPr>
          </a:p>
          <a:p>
            <a:pPr>
              <a:buClr>
                <a:srgbClr val="01779A"/>
              </a:buClr>
            </a:pPr>
            <a:r>
              <a:rPr lang="zh-CN" altLang="en-US" sz="2000" dirty="0">
                <a:solidFill>
                  <a:srgbClr val="307790"/>
                </a:solidFill>
                <a:latin typeface="黑体" panose="02010609060101010101" pitchFamily="49" charset="-122"/>
                <a:ea typeface="黑体" panose="02010609060101010101" pitchFamily="49" charset="-122"/>
              </a:rPr>
              <a:t>运用</a:t>
            </a:r>
            <a:r>
              <a:rPr lang="zh-CN" altLang="en-US" sz="2000" dirty="0" smtClean="0">
                <a:solidFill>
                  <a:srgbClr val="C00000"/>
                </a:solidFill>
                <a:latin typeface="黑体" panose="02010609060101010101" pitchFamily="49" charset="-122"/>
                <a:ea typeface="黑体" panose="02010609060101010101" pitchFamily="49" charset="-122"/>
              </a:rPr>
              <a:t>于放射治疗</a:t>
            </a:r>
            <a:r>
              <a:rPr lang="zh-CN" altLang="en-US" sz="2000" dirty="0">
                <a:solidFill>
                  <a:srgbClr val="C00000"/>
                </a:solidFill>
                <a:latin typeface="黑体" panose="02010609060101010101" pitchFamily="49" charset="-122"/>
                <a:ea typeface="黑体" panose="02010609060101010101" pitchFamily="49" charset="-122"/>
              </a:rPr>
              <a:t>的患者摆</a:t>
            </a:r>
            <a:r>
              <a:rPr lang="zh-CN" altLang="en-US" sz="2000" dirty="0" smtClean="0">
                <a:solidFill>
                  <a:srgbClr val="C00000"/>
                </a:solidFill>
                <a:latin typeface="黑体" panose="02010609060101010101" pitchFamily="49" charset="-122"/>
                <a:ea typeface="黑体" panose="02010609060101010101" pitchFamily="49" charset="-122"/>
              </a:rPr>
              <a:t>位</a:t>
            </a:r>
            <a:r>
              <a:rPr lang="zh-CN" altLang="en-US" sz="2000" dirty="0" smtClean="0">
                <a:solidFill>
                  <a:srgbClr val="307790"/>
                </a:solidFill>
                <a:latin typeface="黑体" panose="02010609060101010101" pitchFamily="49" charset="-122"/>
                <a:ea typeface="黑体" panose="02010609060101010101" pitchFamily="49" charset="-122"/>
              </a:rPr>
              <a:t>与</a:t>
            </a:r>
            <a:r>
              <a:rPr lang="zh-CN" altLang="en-US" sz="2000" dirty="0" smtClean="0">
                <a:solidFill>
                  <a:srgbClr val="C00000"/>
                </a:solidFill>
                <a:latin typeface="黑体" panose="02010609060101010101" pitchFamily="49" charset="-122"/>
                <a:ea typeface="黑体" panose="02010609060101010101" pitchFamily="49" charset="-122"/>
              </a:rPr>
              <a:t>机器人</a:t>
            </a:r>
            <a:r>
              <a:rPr lang="zh-CN" altLang="en-US" sz="2000" dirty="0">
                <a:solidFill>
                  <a:srgbClr val="C00000"/>
                </a:solidFill>
                <a:latin typeface="黑体" panose="02010609060101010101" pitchFamily="49" charset="-122"/>
                <a:ea typeface="黑体" panose="02010609060101010101" pitchFamily="49" charset="-122"/>
              </a:rPr>
              <a:t>手术导航系统</a:t>
            </a:r>
            <a:r>
              <a:rPr lang="zh-CN" altLang="en-US" sz="2000" dirty="0" smtClean="0">
                <a:solidFill>
                  <a:srgbClr val="C00000"/>
                </a:solidFill>
                <a:latin typeface="黑体" panose="02010609060101010101" pitchFamily="49" charset="-122"/>
                <a:ea typeface="黑体" panose="02010609060101010101" pitchFamily="49" charset="-122"/>
              </a:rPr>
              <a:t>注册</a:t>
            </a:r>
            <a:r>
              <a:rPr lang="zh-CN" altLang="en-US" sz="2000" dirty="0" smtClean="0">
                <a:solidFill>
                  <a:srgbClr val="307790"/>
                </a:solidFill>
                <a:latin typeface="黑体" panose="02010609060101010101" pitchFamily="49" charset="-122"/>
                <a:ea typeface="黑体" panose="02010609060101010101" pitchFamily="49" charset="-122"/>
              </a:rPr>
              <a:t>等工作。</a:t>
            </a:r>
            <a:endParaRPr lang="en-US" altLang="zh-CN" sz="2000" dirty="0" smtClean="0">
              <a:solidFill>
                <a:srgbClr val="307790"/>
              </a:solidFill>
              <a:latin typeface="黑体" panose="02010609060101010101" pitchFamily="49" charset="-122"/>
              <a:ea typeface="黑体" panose="02010609060101010101" pitchFamily="49" charset="-122"/>
            </a:endParaRPr>
          </a:p>
          <a:p>
            <a:pPr>
              <a:buClr>
                <a:srgbClr val="99CCFF"/>
              </a:buClr>
            </a:pPr>
            <a:endParaRPr lang="zh-CN" altLang="en-US" sz="2400" dirty="0">
              <a:latin typeface="黑体" panose="02010609060101010101" pitchFamily="49" charset="-122"/>
              <a:ea typeface="黑体" panose="02010609060101010101" pitchFamily="49" charset="-122"/>
            </a:endParaRPr>
          </a:p>
        </p:txBody>
      </p:sp>
      <p:pic>
        <p:nvPicPr>
          <p:cNvPr id="19" name="图片 18"/>
          <p:cNvPicPr>
            <a:picLocks noChangeAspect="1"/>
          </p:cNvPicPr>
          <p:nvPr/>
        </p:nvPicPr>
        <p:blipFill>
          <a:blip r:embed="rId3"/>
          <a:stretch>
            <a:fillRect/>
          </a:stretch>
        </p:blipFill>
        <p:spPr>
          <a:xfrm>
            <a:off x="60954" y="3647790"/>
            <a:ext cx="4031951" cy="3083936"/>
          </a:xfrm>
          <a:prstGeom prst="rect">
            <a:avLst/>
          </a:prstGeom>
        </p:spPr>
      </p:pic>
      <p:pic>
        <p:nvPicPr>
          <p:cNvPr id="21" name="图片 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396452" y="4408296"/>
            <a:ext cx="1717765" cy="20218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圆角矩形 22"/>
          <p:cNvSpPr/>
          <p:nvPr/>
        </p:nvSpPr>
        <p:spPr>
          <a:xfrm>
            <a:off x="4396451" y="3944319"/>
            <a:ext cx="1782675" cy="2587547"/>
          </a:xfrm>
          <a:prstGeom prst="roundRect">
            <a:avLst>
              <a:gd name="adj" fmla="val 7513"/>
            </a:avLst>
          </a:prstGeom>
          <a:noFill/>
          <a:ln w="19050">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文本框 23"/>
          <p:cNvSpPr txBox="1"/>
          <p:nvPr/>
        </p:nvSpPr>
        <p:spPr>
          <a:xfrm>
            <a:off x="4682494" y="4013919"/>
            <a:ext cx="1210588" cy="400110"/>
          </a:xfrm>
          <a:prstGeom prst="rect">
            <a:avLst/>
          </a:prstGeom>
          <a:noFill/>
        </p:spPr>
        <p:txBody>
          <a:bodyPr wrap="none" rtlCol="0">
            <a:spAutoFit/>
          </a:bodyPr>
          <a:lstStyle/>
          <a:p>
            <a:r>
              <a:rPr lang="zh-CN" altLang="en-US" sz="2000" b="1" dirty="0" smtClean="0">
                <a:latin typeface="黑体" panose="02010609060101010101" pitchFamily="49" charset="-122"/>
                <a:ea typeface="黑体" panose="02010609060101010101" pitchFamily="49" charset="-122"/>
              </a:rPr>
              <a:t>点云配准</a:t>
            </a:r>
            <a:endParaRPr lang="zh-CN" altLang="en-US" sz="2000" b="1" dirty="0">
              <a:latin typeface="黑体" panose="02010609060101010101" pitchFamily="49" charset="-122"/>
              <a:ea typeface="黑体" panose="02010609060101010101" pitchFamily="49" charset="-122"/>
            </a:endParaRPr>
          </a:p>
        </p:txBody>
      </p:sp>
      <p:sp>
        <p:nvSpPr>
          <p:cNvPr id="25" name="右箭头 24"/>
          <p:cNvSpPr/>
          <p:nvPr/>
        </p:nvSpPr>
        <p:spPr>
          <a:xfrm>
            <a:off x="4092905" y="4405984"/>
            <a:ext cx="303546" cy="192142"/>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右箭头 25"/>
          <p:cNvSpPr/>
          <p:nvPr/>
        </p:nvSpPr>
        <p:spPr>
          <a:xfrm>
            <a:off x="4092905" y="5983928"/>
            <a:ext cx="303546" cy="192142"/>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7" name="图片 26"/>
          <p:cNvPicPr/>
          <p:nvPr/>
        </p:nvPicPr>
        <p:blipFill>
          <a:blip r:embed="rId5" cstate="hqprint">
            <a:extLst>
              <a:ext uri="{28A0092B-C50C-407E-A947-70E740481C1C}">
                <a14:useLocalDpi xmlns:a14="http://schemas.microsoft.com/office/drawing/2010/main" val="0"/>
              </a:ext>
            </a:extLst>
          </a:blip>
          <a:srcRect/>
          <a:stretch>
            <a:fillRect/>
          </a:stretch>
        </p:blipFill>
        <p:spPr bwMode="auto">
          <a:xfrm>
            <a:off x="6534926" y="4572010"/>
            <a:ext cx="2516053" cy="1604853"/>
          </a:xfrm>
          <a:prstGeom prst="rect">
            <a:avLst/>
          </a:prstGeom>
          <a:noFill/>
          <a:ln>
            <a:noFill/>
          </a:ln>
        </p:spPr>
      </p:pic>
      <p:sp>
        <p:nvSpPr>
          <p:cNvPr id="28" name="圆角矩形 27"/>
          <p:cNvSpPr/>
          <p:nvPr/>
        </p:nvSpPr>
        <p:spPr>
          <a:xfrm>
            <a:off x="6470017" y="3944319"/>
            <a:ext cx="2580962" cy="2587547"/>
          </a:xfrm>
          <a:prstGeom prst="roundRect">
            <a:avLst>
              <a:gd name="adj" fmla="val 7513"/>
            </a:avLst>
          </a:prstGeom>
          <a:noFill/>
          <a:ln w="19050">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文本框 28"/>
          <p:cNvSpPr txBox="1"/>
          <p:nvPr/>
        </p:nvSpPr>
        <p:spPr>
          <a:xfrm>
            <a:off x="7419999" y="3991715"/>
            <a:ext cx="745906" cy="400110"/>
          </a:xfrm>
          <a:prstGeom prst="rect">
            <a:avLst/>
          </a:prstGeom>
          <a:noFill/>
        </p:spPr>
        <p:txBody>
          <a:bodyPr wrap="square" rtlCol="0">
            <a:spAutoFit/>
          </a:bodyPr>
          <a:lstStyle/>
          <a:p>
            <a:r>
              <a:rPr lang="zh-CN" altLang="en-US" sz="2000" b="1" dirty="0" smtClean="0">
                <a:latin typeface="黑体" panose="02010609060101010101" pitchFamily="49" charset="-122"/>
                <a:ea typeface="黑体" panose="02010609060101010101" pitchFamily="49" charset="-122"/>
              </a:rPr>
              <a:t>手术</a:t>
            </a:r>
            <a:endParaRPr lang="zh-CN" altLang="en-US" sz="2000" b="1" dirty="0">
              <a:latin typeface="黑体" panose="02010609060101010101" pitchFamily="49" charset="-122"/>
              <a:ea typeface="黑体" panose="02010609060101010101" pitchFamily="49" charset="-122"/>
            </a:endParaRPr>
          </a:p>
        </p:txBody>
      </p:sp>
      <p:sp>
        <p:nvSpPr>
          <p:cNvPr id="30" name="右箭头 29"/>
          <p:cNvSpPr/>
          <p:nvPr/>
        </p:nvSpPr>
        <p:spPr>
          <a:xfrm>
            <a:off x="6173799" y="5177036"/>
            <a:ext cx="303546" cy="192142"/>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02948792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a:extLst>
              <a:ext uri="{FF2B5EF4-FFF2-40B4-BE49-F238E27FC236}">
                <a16:creationId xmlns:a16="http://schemas.microsoft.com/office/drawing/2014/main" id="{E600F731-67AF-4054-9E56-2BEECA142B10}"/>
              </a:ext>
            </a:extLst>
          </p:cNvPr>
          <p:cNvCxnSpPr>
            <a:cxnSpLocks/>
          </p:cNvCxnSpPr>
          <p:nvPr/>
        </p:nvCxnSpPr>
        <p:spPr>
          <a:xfrm flipV="1">
            <a:off x="260181" y="1360561"/>
            <a:ext cx="8623637" cy="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9E436595-C7E7-44A0-B901-B85D7D2BDC81}"/>
              </a:ext>
            </a:extLst>
          </p:cNvPr>
          <p:cNvSpPr txBox="1"/>
          <p:nvPr/>
        </p:nvSpPr>
        <p:spPr>
          <a:xfrm>
            <a:off x="1828800" y="420811"/>
            <a:ext cx="5233182" cy="584775"/>
          </a:xfrm>
          <a:prstGeom prst="rect">
            <a:avLst/>
          </a:prstGeom>
          <a:noFill/>
        </p:spPr>
        <p:txBody>
          <a:bodyPr wrap="square" rtlCol="0">
            <a:spAutoFit/>
          </a:bodyPr>
          <a:lstStyle/>
          <a:p>
            <a:pPr algn="ctr"/>
            <a:r>
              <a:rPr lang="zh-CN" altLang="en-US" sz="3200" b="1" dirty="0" smtClean="0">
                <a:solidFill>
                  <a:srgbClr val="01779A"/>
                </a:solidFill>
                <a:latin typeface="黑体" panose="02010609060101010101" pitchFamily="49" charset="-122"/>
                <a:ea typeface="黑体" panose="02010609060101010101" pitchFamily="49" charset="-122"/>
              </a:rPr>
              <a:t>二、研究内容</a:t>
            </a:r>
            <a:endParaRPr lang="zh-CN" altLang="en-US" sz="3200" b="1" dirty="0">
              <a:solidFill>
                <a:srgbClr val="01779A"/>
              </a:solidFill>
              <a:latin typeface="黑体" panose="02010609060101010101" pitchFamily="49" charset="-122"/>
              <a:ea typeface="黑体" panose="02010609060101010101" pitchFamily="49" charset="-122"/>
            </a:endParaRPr>
          </a:p>
        </p:txBody>
      </p:sp>
      <p:sp>
        <p:nvSpPr>
          <p:cNvPr id="17" name="内容占位符 2">
            <a:extLst>
              <a:ext uri="{FF2B5EF4-FFF2-40B4-BE49-F238E27FC236}">
                <a16:creationId xmlns:a16="http://schemas.microsoft.com/office/drawing/2014/main" id="{F5D83EC4-3D2F-461D-8007-55FE6EE7F53E}"/>
              </a:ext>
            </a:extLst>
          </p:cNvPr>
          <p:cNvSpPr txBox="1">
            <a:spLocks/>
          </p:cNvSpPr>
          <p:nvPr/>
        </p:nvSpPr>
        <p:spPr bwMode="auto">
          <a:xfrm>
            <a:off x="260181" y="1387207"/>
            <a:ext cx="8477250" cy="31847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hlink"/>
              </a:buClr>
              <a:buFont typeface="Wingdings" pitchFamily="2" charset="2"/>
              <a:buChar char="v"/>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itchFamily="2" charset="2"/>
              <a:buChar char="§"/>
              <a:defRPr sz="2800" b="1">
                <a:solidFill>
                  <a:schemeClr val="tx1"/>
                </a:solidFill>
                <a:latin typeface="仿宋_GB2312" pitchFamily="49" charset="-122"/>
                <a:ea typeface="仿宋_GB2312" pitchFamily="49" charset="-122"/>
                <a:cs typeface="仿宋_GB2312"/>
              </a:defRPr>
            </a:lvl2pPr>
            <a:lvl3pPr marL="1143000" indent="-228600" algn="l" rtl="0" eaLnBrk="0" fontAlgn="base" hangingPunct="0">
              <a:spcBef>
                <a:spcPct val="20000"/>
              </a:spcBef>
              <a:spcAft>
                <a:spcPct val="0"/>
              </a:spcAft>
              <a:buClr>
                <a:schemeClr val="tx1"/>
              </a:buClr>
              <a:buChar char="•"/>
              <a:defRPr sz="2400" b="1">
                <a:solidFill>
                  <a:schemeClr val="tx1"/>
                </a:solidFill>
                <a:latin typeface="仿宋_GB2312" pitchFamily="49" charset="-122"/>
                <a:ea typeface="仿宋_GB2312" pitchFamily="49" charset="-122"/>
                <a:cs typeface="仿宋_GB2312"/>
              </a:defRPr>
            </a:lvl3pPr>
            <a:lvl4pPr marL="1600200" indent="-228600" algn="l" rtl="0" eaLnBrk="0" fontAlgn="base" hangingPunct="0">
              <a:spcBef>
                <a:spcPct val="20000"/>
              </a:spcBef>
              <a:spcAft>
                <a:spcPct val="0"/>
              </a:spcAft>
              <a:buChar char="–"/>
              <a:defRPr sz="2000" b="1">
                <a:solidFill>
                  <a:schemeClr val="tx1"/>
                </a:solidFill>
                <a:latin typeface="仿宋_GB2312" pitchFamily="49" charset="-122"/>
                <a:ea typeface="仿宋_GB2312" pitchFamily="49" charset="-122"/>
                <a:cs typeface="仿宋_GB2312"/>
              </a:defRPr>
            </a:lvl4pPr>
            <a:lvl5pPr marL="2057400" indent="-228600" algn="l" rtl="0" eaLnBrk="0" fontAlgn="base" hangingPunct="0">
              <a:spcBef>
                <a:spcPct val="20000"/>
              </a:spcBef>
              <a:spcAft>
                <a:spcPct val="0"/>
              </a:spcAft>
              <a:buChar char="»"/>
              <a:defRPr sz="2000" b="1">
                <a:solidFill>
                  <a:schemeClr val="tx1"/>
                </a:solidFill>
                <a:latin typeface="仿宋_GB2312" pitchFamily="49" charset="-122"/>
                <a:ea typeface="仿宋_GB2312" pitchFamily="49" charset="-122"/>
                <a:cs typeface="仿宋_GB2312"/>
              </a:defRPr>
            </a:lvl5pPr>
            <a:lvl6pPr marL="2514600" indent="-228600" algn="l" rtl="0" eaLnBrk="1" fontAlgn="base" hangingPunct="1">
              <a:spcBef>
                <a:spcPct val="20000"/>
              </a:spcBef>
              <a:spcAft>
                <a:spcPct val="0"/>
              </a:spcAft>
              <a:buChar char="»"/>
              <a:defRPr sz="2000" b="1">
                <a:solidFill>
                  <a:schemeClr val="tx1"/>
                </a:solidFill>
                <a:latin typeface="仿宋_GB2312" pitchFamily="49" charset="-122"/>
                <a:ea typeface="仿宋_GB2312" pitchFamily="49" charset="-122"/>
              </a:defRPr>
            </a:lvl6pPr>
            <a:lvl7pPr marL="2971800" indent="-228600" algn="l" rtl="0" eaLnBrk="1" fontAlgn="base" hangingPunct="1">
              <a:spcBef>
                <a:spcPct val="20000"/>
              </a:spcBef>
              <a:spcAft>
                <a:spcPct val="0"/>
              </a:spcAft>
              <a:buChar char="»"/>
              <a:defRPr sz="2000" b="1">
                <a:solidFill>
                  <a:schemeClr val="tx1"/>
                </a:solidFill>
                <a:latin typeface="仿宋_GB2312" pitchFamily="49" charset="-122"/>
                <a:ea typeface="仿宋_GB2312" pitchFamily="49" charset="-122"/>
              </a:defRPr>
            </a:lvl7pPr>
            <a:lvl8pPr marL="3429000" indent="-228600" algn="l" rtl="0" eaLnBrk="1" fontAlgn="base" hangingPunct="1">
              <a:spcBef>
                <a:spcPct val="20000"/>
              </a:spcBef>
              <a:spcAft>
                <a:spcPct val="0"/>
              </a:spcAft>
              <a:buChar char="»"/>
              <a:defRPr sz="2000" b="1">
                <a:solidFill>
                  <a:schemeClr val="tx1"/>
                </a:solidFill>
                <a:latin typeface="仿宋_GB2312" pitchFamily="49" charset="-122"/>
                <a:ea typeface="仿宋_GB2312" pitchFamily="49" charset="-122"/>
              </a:defRPr>
            </a:lvl8pPr>
            <a:lvl9pPr marL="3886200" indent="-228600" algn="l" rtl="0" eaLnBrk="1" fontAlgn="base" hangingPunct="1">
              <a:spcBef>
                <a:spcPct val="20000"/>
              </a:spcBef>
              <a:spcAft>
                <a:spcPct val="0"/>
              </a:spcAft>
              <a:buChar char="»"/>
              <a:defRPr sz="2000" b="1">
                <a:solidFill>
                  <a:schemeClr val="tx1"/>
                </a:solidFill>
                <a:latin typeface="仿宋_GB2312" pitchFamily="49" charset="-122"/>
                <a:ea typeface="仿宋_GB2312" pitchFamily="49" charset="-122"/>
              </a:defRPr>
            </a:lvl9pPr>
          </a:lstStyle>
          <a:p>
            <a:pPr marL="0" indent="0" algn="just">
              <a:buClr>
                <a:srgbClr val="99CCFF"/>
              </a:buClr>
              <a:buNone/>
            </a:pPr>
            <a:r>
              <a:rPr lang="zh-CN" altLang="en-US" sz="2000" dirty="0" smtClean="0">
                <a:solidFill>
                  <a:srgbClr val="01779A"/>
                </a:solidFill>
                <a:latin typeface="黑体" panose="02010609060101010101" pitchFamily="49" charset="-122"/>
                <a:ea typeface="黑体" panose="02010609060101010101" pitchFamily="49" charset="-122"/>
              </a:rPr>
              <a:t>基于体表点云的特点，配准过程分成</a:t>
            </a:r>
            <a:r>
              <a:rPr lang="zh-CN" altLang="en-US" sz="2000" dirty="0" smtClean="0">
                <a:solidFill>
                  <a:srgbClr val="C00000"/>
                </a:solidFill>
                <a:latin typeface="黑体" panose="02010609060101010101" pitchFamily="49" charset="-122"/>
                <a:ea typeface="黑体" panose="02010609060101010101" pitchFamily="49" charset="-122"/>
              </a:rPr>
              <a:t>粗配准</a:t>
            </a:r>
            <a:r>
              <a:rPr lang="zh-CN" altLang="en-US" sz="2000" dirty="0" smtClean="0">
                <a:solidFill>
                  <a:srgbClr val="01779A"/>
                </a:solidFill>
                <a:latin typeface="黑体" panose="02010609060101010101" pitchFamily="49" charset="-122"/>
                <a:ea typeface="黑体" panose="02010609060101010101" pitchFamily="49" charset="-122"/>
              </a:rPr>
              <a:t>和</a:t>
            </a:r>
            <a:r>
              <a:rPr lang="zh-CN" altLang="en-US" sz="2000" dirty="0" smtClean="0">
                <a:solidFill>
                  <a:srgbClr val="C00000"/>
                </a:solidFill>
                <a:latin typeface="黑体" panose="02010609060101010101" pitchFamily="49" charset="-122"/>
                <a:ea typeface="黑体" panose="02010609060101010101" pitchFamily="49" charset="-122"/>
              </a:rPr>
              <a:t>精配准</a:t>
            </a:r>
            <a:r>
              <a:rPr lang="zh-CN" altLang="en-US" sz="2000" dirty="0" smtClean="0">
                <a:solidFill>
                  <a:srgbClr val="01779A"/>
                </a:solidFill>
                <a:latin typeface="黑体" panose="02010609060101010101" pitchFamily="49" charset="-122"/>
                <a:ea typeface="黑体" panose="02010609060101010101" pitchFamily="49" charset="-122"/>
              </a:rPr>
              <a:t>两个过程进行研究。具体内容如下：</a:t>
            </a:r>
            <a:endParaRPr lang="en-US" altLang="zh-CN" sz="2000" dirty="0" smtClean="0">
              <a:solidFill>
                <a:srgbClr val="01779A"/>
              </a:solidFill>
              <a:latin typeface="黑体" panose="02010609060101010101" pitchFamily="49" charset="-122"/>
              <a:ea typeface="黑体" panose="02010609060101010101" pitchFamily="49" charset="-122"/>
            </a:endParaRPr>
          </a:p>
          <a:p>
            <a:pPr marL="457200" indent="-457200" algn="just">
              <a:lnSpc>
                <a:spcPct val="150000"/>
              </a:lnSpc>
              <a:buClr>
                <a:srgbClr val="01779A"/>
              </a:buClr>
              <a:buFont typeface="+mj-ea"/>
              <a:buAutoNum type="circleNumDbPlain"/>
            </a:pPr>
            <a:r>
              <a:rPr lang="zh-CN" altLang="en-US" sz="1800" dirty="0" smtClean="0">
                <a:solidFill>
                  <a:srgbClr val="01779A"/>
                </a:solidFill>
                <a:latin typeface="黑体" panose="02010609060101010101" pitchFamily="49" charset="-122"/>
                <a:ea typeface="黑体" panose="02010609060101010101" pitchFamily="49" charset="-122"/>
              </a:rPr>
              <a:t>对</a:t>
            </a:r>
            <a:r>
              <a:rPr lang="zh-CN" altLang="en-US" sz="1800" dirty="0">
                <a:solidFill>
                  <a:srgbClr val="01779A"/>
                </a:solidFill>
                <a:latin typeface="黑体" panose="02010609060101010101" pitchFamily="49" charset="-122"/>
                <a:ea typeface="黑体" panose="02010609060101010101" pitchFamily="49" charset="-122"/>
              </a:rPr>
              <a:t>激光体表点云</a:t>
            </a:r>
            <a:r>
              <a:rPr lang="zh-CN" altLang="en-US" sz="1800" dirty="0" smtClean="0">
                <a:solidFill>
                  <a:srgbClr val="01779A"/>
                </a:solidFill>
                <a:latin typeface="黑体" panose="02010609060101010101" pitchFamily="49" charset="-122"/>
                <a:ea typeface="黑体" panose="02010609060101010101" pitchFamily="49" charset="-122"/>
              </a:rPr>
              <a:t>进行</a:t>
            </a:r>
            <a:r>
              <a:rPr lang="zh-CN" altLang="en-US" sz="1800" dirty="0" smtClean="0">
                <a:solidFill>
                  <a:srgbClr val="C00000"/>
                </a:solidFill>
                <a:latin typeface="黑体" panose="02010609060101010101" pitchFamily="49" charset="-122"/>
                <a:ea typeface="黑体" panose="02010609060101010101" pitchFamily="49" charset="-122"/>
              </a:rPr>
              <a:t>预处理</a:t>
            </a:r>
            <a:r>
              <a:rPr lang="zh-CN" altLang="en-US" sz="1800" dirty="0">
                <a:solidFill>
                  <a:srgbClr val="01779A"/>
                </a:solidFill>
                <a:latin typeface="黑体" panose="02010609060101010101" pitchFamily="49" charset="-122"/>
                <a:ea typeface="黑体" panose="02010609060101010101" pitchFamily="49" charset="-122"/>
              </a:rPr>
              <a:t>。</a:t>
            </a:r>
            <a:endParaRPr lang="en-US" altLang="zh-CN" sz="1800" dirty="0">
              <a:solidFill>
                <a:srgbClr val="01779A"/>
              </a:solidFill>
              <a:latin typeface="黑体" panose="02010609060101010101" pitchFamily="49" charset="-122"/>
              <a:ea typeface="黑体" panose="02010609060101010101" pitchFamily="49" charset="-122"/>
            </a:endParaRPr>
          </a:p>
          <a:p>
            <a:pPr marL="457200" indent="-457200" algn="just">
              <a:lnSpc>
                <a:spcPct val="150000"/>
              </a:lnSpc>
              <a:buClr>
                <a:srgbClr val="01779A"/>
              </a:buClr>
              <a:buFont typeface="+mj-ea"/>
              <a:buAutoNum type="circleNumDbPlain"/>
            </a:pPr>
            <a:r>
              <a:rPr lang="zh-CN" altLang="en-US" sz="1800" dirty="0" smtClean="0">
                <a:solidFill>
                  <a:srgbClr val="01779A"/>
                </a:solidFill>
                <a:latin typeface="黑体" panose="02010609060101010101" pitchFamily="49" charset="-122"/>
                <a:ea typeface="黑体" panose="02010609060101010101" pitchFamily="49" charset="-122"/>
              </a:rPr>
              <a:t>提出</a:t>
            </a:r>
            <a:r>
              <a:rPr lang="zh-CN" altLang="en-US" sz="1800" dirty="0">
                <a:solidFill>
                  <a:srgbClr val="01779A"/>
                </a:solidFill>
                <a:latin typeface="黑体" panose="02010609060101010101" pitchFamily="49" charset="-122"/>
                <a:ea typeface="黑体" panose="02010609060101010101" pitchFamily="49" charset="-122"/>
              </a:rPr>
              <a:t>了</a:t>
            </a:r>
            <a:r>
              <a:rPr lang="en-US" altLang="zh-CN" sz="1800" dirty="0" err="1">
                <a:solidFill>
                  <a:srgbClr val="C00000"/>
                </a:solidFill>
                <a:latin typeface="黑体" panose="02010609060101010101" pitchFamily="49" charset="-122"/>
                <a:ea typeface="黑体" panose="02010609060101010101" pitchFamily="49" charset="-122"/>
              </a:rPr>
              <a:t>PointRegNet</a:t>
            </a:r>
            <a:r>
              <a:rPr lang="zh-CN" altLang="en-US" sz="1800" dirty="0">
                <a:solidFill>
                  <a:srgbClr val="C00000"/>
                </a:solidFill>
                <a:latin typeface="黑体" panose="02010609060101010101" pitchFamily="49" charset="-122"/>
                <a:ea typeface="黑体" panose="02010609060101010101" pitchFamily="49" charset="-122"/>
              </a:rPr>
              <a:t>特征描述子提取网络</a:t>
            </a:r>
            <a:r>
              <a:rPr lang="zh-CN" altLang="en-US" sz="1800" dirty="0">
                <a:solidFill>
                  <a:srgbClr val="01779A"/>
                </a:solidFill>
                <a:latin typeface="黑体" panose="02010609060101010101" pitchFamily="49" charset="-122"/>
                <a:ea typeface="黑体" panose="02010609060101010101" pitchFamily="49" charset="-122"/>
              </a:rPr>
              <a:t>。</a:t>
            </a:r>
            <a:endParaRPr lang="en-US" altLang="zh-CN" sz="1800" dirty="0">
              <a:solidFill>
                <a:srgbClr val="01779A"/>
              </a:solidFill>
              <a:latin typeface="黑体" panose="02010609060101010101" pitchFamily="49" charset="-122"/>
              <a:ea typeface="黑体" panose="02010609060101010101" pitchFamily="49" charset="-122"/>
            </a:endParaRPr>
          </a:p>
          <a:p>
            <a:pPr marL="457200" indent="-457200" algn="just">
              <a:lnSpc>
                <a:spcPct val="150000"/>
              </a:lnSpc>
              <a:buClr>
                <a:srgbClr val="01779A"/>
              </a:buClr>
              <a:buFont typeface="+mj-ea"/>
              <a:buAutoNum type="circleNumDbPlain"/>
            </a:pPr>
            <a:r>
              <a:rPr lang="zh-CN" altLang="en-US" sz="1800" dirty="0" smtClean="0">
                <a:solidFill>
                  <a:srgbClr val="01779A"/>
                </a:solidFill>
                <a:latin typeface="黑体" panose="02010609060101010101" pitchFamily="49" charset="-122"/>
                <a:ea typeface="黑体" panose="02010609060101010101" pitchFamily="49" charset="-122"/>
              </a:rPr>
              <a:t>提出</a:t>
            </a:r>
            <a:r>
              <a:rPr lang="zh-CN" altLang="en-US" sz="1800" dirty="0">
                <a:solidFill>
                  <a:srgbClr val="01779A"/>
                </a:solidFill>
                <a:latin typeface="黑体" panose="02010609060101010101" pitchFamily="49" charset="-122"/>
                <a:ea typeface="黑体" panose="02010609060101010101" pitchFamily="49" charset="-122"/>
              </a:rPr>
              <a:t>了</a:t>
            </a:r>
            <a:r>
              <a:rPr lang="zh-CN" altLang="en-US" sz="1800" dirty="0">
                <a:solidFill>
                  <a:srgbClr val="C00000"/>
                </a:solidFill>
                <a:latin typeface="黑体" panose="02010609060101010101" pitchFamily="49" charset="-122"/>
                <a:ea typeface="黑体" panose="02010609060101010101" pitchFamily="49" charset="-122"/>
              </a:rPr>
              <a:t>基于整数线性规划的</a:t>
            </a:r>
            <a:r>
              <a:rPr lang="en-US" altLang="zh-CN" sz="1800" dirty="0">
                <a:solidFill>
                  <a:srgbClr val="C00000"/>
                </a:solidFill>
                <a:latin typeface="黑体" panose="02010609060101010101" pitchFamily="49" charset="-122"/>
                <a:ea typeface="黑体" panose="02010609060101010101" pitchFamily="49" charset="-122"/>
              </a:rPr>
              <a:t>3</a:t>
            </a:r>
            <a:r>
              <a:rPr lang="zh-CN" altLang="en-US" sz="1800" dirty="0">
                <a:solidFill>
                  <a:srgbClr val="C00000"/>
                </a:solidFill>
                <a:latin typeface="黑体" panose="02010609060101010101" pitchFamily="49" charset="-122"/>
                <a:ea typeface="黑体" panose="02010609060101010101" pitchFamily="49" charset="-122"/>
              </a:rPr>
              <a:t>维点云特征描述子</a:t>
            </a:r>
            <a:r>
              <a:rPr lang="zh-CN" altLang="en-US" sz="1800" dirty="0" smtClean="0">
                <a:solidFill>
                  <a:srgbClr val="C00000"/>
                </a:solidFill>
                <a:latin typeface="黑体" panose="02010609060101010101" pitchFamily="49" charset="-122"/>
                <a:ea typeface="黑体" panose="02010609060101010101" pitchFamily="49" charset="-122"/>
              </a:rPr>
              <a:t>的粗配准</a:t>
            </a:r>
            <a:r>
              <a:rPr lang="zh-CN" altLang="en-US" sz="1800" dirty="0">
                <a:solidFill>
                  <a:srgbClr val="01779A"/>
                </a:solidFill>
                <a:latin typeface="黑体" panose="02010609060101010101" pitchFamily="49" charset="-122"/>
                <a:ea typeface="黑体" panose="02010609060101010101" pitchFamily="49" charset="-122"/>
              </a:rPr>
              <a:t>方法</a:t>
            </a:r>
            <a:r>
              <a:rPr lang="zh-CN" altLang="en-US" sz="1800" dirty="0" smtClean="0">
                <a:solidFill>
                  <a:srgbClr val="01779A"/>
                </a:solidFill>
                <a:latin typeface="黑体" panose="02010609060101010101" pitchFamily="49" charset="-122"/>
                <a:ea typeface="黑体" panose="02010609060101010101" pitchFamily="49" charset="-122"/>
              </a:rPr>
              <a:t>。</a:t>
            </a:r>
            <a:endParaRPr lang="en-US" altLang="zh-CN" sz="1800" dirty="0" smtClean="0">
              <a:solidFill>
                <a:srgbClr val="01779A"/>
              </a:solidFill>
              <a:latin typeface="黑体" panose="02010609060101010101" pitchFamily="49" charset="-122"/>
              <a:ea typeface="黑体" panose="02010609060101010101" pitchFamily="49" charset="-122"/>
            </a:endParaRPr>
          </a:p>
          <a:p>
            <a:pPr marL="457200" indent="-457200" algn="just">
              <a:lnSpc>
                <a:spcPct val="150000"/>
              </a:lnSpc>
              <a:buClr>
                <a:srgbClr val="01779A"/>
              </a:buClr>
              <a:buFont typeface="+mj-ea"/>
              <a:buAutoNum type="circleNumDbPlain"/>
            </a:pPr>
            <a:r>
              <a:rPr lang="zh-CN" altLang="en-US" sz="1800" dirty="0" smtClean="0">
                <a:solidFill>
                  <a:srgbClr val="01779A"/>
                </a:solidFill>
                <a:latin typeface="黑体" panose="02010609060101010101" pitchFamily="49" charset="-122"/>
                <a:ea typeface="黑体" panose="02010609060101010101" pitchFamily="49" charset="-122"/>
              </a:rPr>
              <a:t>提出</a:t>
            </a:r>
            <a:r>
              <a:rPr lang="zh-CN" altLang="en-US" sz="1800" dirty="0">
                <a:solidFill>
                  <a:srgbClr val="01779A"/>
                </a:solidFill>
                <a:latin typeface="黑体" panose="02010609060101010101" pitchFamily="49" charset="-122"/>
                <a:ea typeface="黑体" panose="02010609060101010101" pitchFamily="49" charset="-122"/>
              </a:rPr>
              <a:t>了</a:t>
            </a:r>
            <a:r>
              <a:rPr lang="zh-CN" altLang="en-US" sz="1800" dirty="0">
                <a:solidFill>
                  <a:srgbClr val="C00000"/>
                </a:solidFill>
                <a:latin typeface="黑体" panose="02010609060101010101" pitchFamily="49" charset="-122"/>
                <a:ea typeface="黑体" panose="02010609060101010101" pitchFamily="49" charset="-122"/>
              </a:rPr>
              <a:t>基于带权重</a:t>
            </a:r>
            <a:r>
              <a:rPr lang="en-US" altLang="zh-CN" sz="1800" dirty="0">
                <a:solidFill>
                  <a:srgbClr val="C00000"/>
                </a:solidFill>
                <a:latin typeface="黑体" panose="02010609060101010101" pitchFamily="49" charset="-122"/>
                <a:ea typeface="黑体" panose="02010609060101010101" pitchFamily="49" charset="-122"/>
              </a:rPr>
              <a:t>CPD</a:t>
            </a:r>
            <a:r>
              <a:rPr lang="zh-CN" altLang="en-US" sz="1800" dirty="0">
                <a:solidFill>
                  <a:srgbClr val="C00000"/>
                </a:solidFill>
                <a:latin typeface="黑体" panose="02010609060101010101" pitchFamily="49" charset="-122"/>
                <a:ea typeface="黑体" panose="02010609060101010101" pitchFamily="49" charset="-122"/>
              </a:rPr>
              <a:t>的精配准</a:t>
            </a:r>
            <a:r>
              <a:rPr lang="zh-CN" altLang="en-US" sz="1800" dirty="0" smtClean="0">
                <a:solidFill>
                  <a:srgbClr val="01779A"/>
                </a:solidFill>
                <a:latin typeface="黑体" panose="02010609060101010101" pitchFamily="49" charset="-122"/>
                <a:ea typeface="黑体" panose="02010609060101010101" pitchFamily="49" charset="-122"/>
              </a:rPr>
              <a:t>方法。</a:t>
            </a:r>
            <a:endParaRPr lang="en-US" altLang="zh-CN" sz="1800" dirty="0">
              <a:solidFill>
                <a:srgbClr val="01779A"/>
              </a:solidFill>
              <a:latin typeface="黑体" panose="02010609060101010101" pitchFamily="49" charset="-122"/>
              <a:ea typeface="黑体" panose="02010609060101010101" pitchFamily="49" charset="-122"/>
            </a:endParaRPr>
          </a:p>
        </p:txBody>
      </p:sp>
      <p:pic>
        <p:nvPicPr>
          <p:cNvPr id="18" name="图片 17"/>
          <p:cNvPicPr>
            <a:picLocks noChangeAspect="1"/>
          </p:cNvPicPr>
          <p:nvPr/>
        </p:nvPicPr>
        <p:blipFill>
          <a:blip r:embed="rId3"/>
          <a:stretch>
            <a:fillRect/>
          </a:stretch>
        </p:blipFill>
        <p:spPr>
          <a:xfrm>
            <a:off x="178116" y="4554458"/>
            <a:ext cx="8814057" cy="2198109"/>
          </a:xfrm>
          <a:prstGeom prst="rect">
            <a:avLst/>
          </a:prstGeom>
        </p:spPr>
      </p:pic>
    </p:spTree>
    <p:extLst>
      <p:ext uri="{BB962C8B-B14F-4D97-AF65-F5344CB8AC3E}">
        <p14:creationId xmlns:p14="http://schemas.microsoft.com/office/powerpoint/2010/main" val="407929037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a:extLst>
              <a:ext uri="{FF2B5EF4-FFF2-40B4-BE49-F238E27FC236}">
                <a16:creationId xmlns:a16="http://schemas.microsoft.com/office/drawing/2014/main" id="{E600F731-67AF-4054-9E56-2BEECA142B10}"/>
              </a:ext>
            </a:extLst>
          </p:cNvPr>
          <p:cNvCxnSpPr>
            <a:cxnSpLocks/>
          </p:cNvCxnSpPr>
          <p:nvPr/>
        </p:nvCxnSpPr>
        <p:spPr>
          <a:xfrm flipV="1">
            <a:off x="260181" y="1360561"/>
            <a:ext cx="8623637" cy="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9E436595-C7E7-44A0-B901-B85D7D2BDC81}"/>
              </a:ext>
            </a:extLst>
          </p:cNvPr>
          <p:cNvSpPr txBox="1"/>
          <p:nvPr/>
        </p:nvSpPr>
        <p:spPr>
          <a:xfrm>
            <a:off x="1955408" y="451588"/>
            <a:ext cx="5233182" cy="584775"/>
          </a:xfrm>
          <a:prstGeom prst="rect">
            <a:avLst/>
          </a:prstGeom>
          <a:noFill/>
        </p:spPr>
        <p:txBody>
          <a:bodyPr wrap="square" rtlCol="0">
            <a:spAutoFit/>
          </a:bodyPr>
          <a:lstStyle/>
          <a:p>
            <a:pPr algn="ctr"/>
            <a:r>
              <a:rPr lang="en-US" altLang="zh-CN" sz="3200" b="1" dirty="0" smtClean="0">
                <a:solidFill>
                  <a:srgbClr val="01779A"/>
                </a:solidFill>
                <a:latin typeface="黑体" panose="02010609060101010101" pitchFamily="49" charset="-122"/>
                <a:ea typeface="黑体" panose="02010609060101010101" pitchFamily="49" charset="-122"/>
              </a:rPr>
              <a:t>2.1 </a:t>
            </a:r>
            <a:r>
              <a:rPr lang="zh-CN" altLang="en-US" sz="3200" b="1" dirty="0" smtClean="0">
                <a:solidFill>
                  <a:srgbClr val="01779A"/>
                </a:solidFill>
                <a:latin typeface="黑体" panose="02010609060101010101" pitchFamily="49" charset="-122"/>
                <a:ea typeface="黑体" panose="02010609060101010101" pitchFamily="49" charset="-122"/>
              </a:rPr>
              <a:t>点</a:t>
            </a:r>
            <a:r>
              <a:rPr lang="zh-CN" altLang="en-US" sz="3200" b="1" dirty="0">
                <a:solidFill>
                  <a:srgbClr val="01779A"/>
                </a:solidFill>
                <a:latin typeface="黑体" panose="02010609060101010101" pitchFamily="49" charset="-122"/>
                <a:ea typeface="黑体" panose="02010609060101010101" pitchFamily="49" charset="-122"/>
              </a:rPr>
              <a:t>云预处理</a:t>
            </a:r>
          </a:p>
        </p:txBody>
      </p:sp>
      <p:sp>
        <p:nvSpPr>
          <p:cNvPr id="29" name="内容占位符 2">
            <a:extLst>
              <a:ext uri="{FF2B5EF4-FFF2-40B4-BE49-F238E27FC236}">
                <a16:creationId xmlns:a16="http://schemas.microsoft.com/office/drawing/2014/main" id="{F5D83EC4-3D2F-461D-8007-55FE6EE7F53E}"/>
              </a:ext>
            </a:extLst>
          </p:cNvPr>
          <p:cNvSpPr txBox="1">
            <a:spLocks/>
          </p:cNvSpPr>
          <p:nvPr/>
        </p:nvSpPr>
        <p:spPr bwMode="auto">
          <a:xfrm>
            <a:off x="260181" y="1387207"/>
            <a:ext cx="8477250" cy="2723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hlink"/>
              </a:buClr>
              <a:buFont typeface="Wingdings" pitchFamily="2" charset="2"/>
              <a:buChar char="v"/>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itchFamily="2" charset="2"/>
              <a:buChar char="§"/>
              <a:defRPr sz="2800" b="1">
                <a:solidFill>
                  <a:schemeClr val="tx1"/>
                </a:solidFill>
                <a:latin typeface="仿宋_GB2312" pitchFamily="49" charset="-122"/>
                <a:ea typeface="仿宋_GB2312" pitchFamily="49" charset="-122"/>
                <a:cs typeface="仿宋_GB2312"/>
              </a:defRPr>
            </a:lvl2pPr>
            <a:lvl3pPr marL="1143000" indent="-228600" algn="l" rtl="0" eaLnBrk="0" fontAlgn="base" hangingPunct="0">
              <a:spcBef>
                <a:spcPct val="20000"/>
              </a:spcBef>
              <a:spcAft>
                <a:spcPct val="0"/>
              </a:spcAft>
              <a:buClr>
                <a:schemeClr val="tx1"/>
              </a:buClr>
              <a:buChar char="•"/>
              <a:defRPr sz="2400" b="1">
                <a:solidFill>
                  <a:schemeClr val="tx1"/>
                </a:solidFill>
                <a:latin typeface="仿宋_GB2312" pitchFamily="49" charset="-122"/>
                <a:ea typeface="仿宋_GB2312" pitchFamily="49" charset="-122"/>
                <a:cs typeface="仿宋_GB2312"/>
              </a:defRPr>
            </a:lvl3pPr>
            <a:lvl4pPr marL="1600200" indent="-228600" algn="l" rtl="0" eaLnBrk="0" fontAlgn="base" hangingPunct="0">
              <a:spcBef>
                <a:spcPct val="20000"/>
              </a:spcBef>
              <a:spcAft>
                <a:spcPct val="0"/>
              </a:spcAft>
              <a:buChar char="–"/>
              <a:defRPr sz="2000" b="1">
                <a:solidFill>
                  <a:schemeClr val="tx1"/>
                </a:solidFill>
                <a:latin typeface="仿宋_GB2312" pitchFamily="49" charset="-122"/>
                <a:ea typeface="仿宋_GB2312" pitchFamily="49" charset="-122"/>
                <a:cs typeface="仿宋_GB2312"/>
              </a:defRPr>
            </a:lvl4pPr>
            <a:lvl5pPr marL="2057400" indent="-228600" algn="l" rtl="0" eaLnBrk="0" fontAlgn="base" hangingPunct="0">
              <a:spcBef>
                <a:spcPct val="20000"/>
              </a:spcBef>
              <a:spcAft>
                <a:spcPct val="0"/>
              </a:spcAft>
              <a:buChar char="»"/>
              <a:defRPr sz="2000" b="1">
                <a:solidFill>
                  <a:schemeClr val="tx1"/>
                </a:solidFill>
                <a:latin typeface="仿宋_GB2312" pitchFamily="49" charset="-122"/>
                <a:ea typeface="仿宋_GB2312" pitchFamily="49" charset="-122"/>
                <a:cs typeface="仿宋_GB2312"/>
              </a:defRPr>
            </a:lvl5pPr>
            <a:lvl6pPr marL="2514600" indent="-228600" algn="l" rtl="0" eaLnBrk="1" fontAlgn="base" hangingPunct="1">
              <a:spcBef>
                <a:spcPct val="20000"/>
              </a:spcBef>
              <a:spcAft>
                <a:spcPct val="0"/>
              </a:spcAft>
              <a:buChar char="»"/>
              <a:defRPr sz="2000" b="1">
                <a:solidFill>
                  <a:schemeClr val="tx1"/>
                </a:solidFill>
                <a:latin typeface="仿宋_GB2312" pitchFamily="49" charset="-122"/>
                <a:ea typeface="仿宋_GB2312" pitchFamily="49" charset="-122"/>
              </a:defRPr>
            </a:lvl6pPr>
            <a:lvl7pPr marL="2971800" indent="-228600" algn="l" rtl="0" eaLnBrk="1" fontAlgn="base" hangingPunct="1">
              <a:spcBef>
                <a:spcPct val="20000"/>
              </a:spcBef>
              <a:spcAft>
                <a:spcPct val="0"/>
              </a:spcAft>
              <a:buChar char="»"/>
              <a:defRPr sz="2000" b="1">
                <a:solidFill>
                  <a:schemeClr val="tx1"/>
                </a:solidFill>
                <a:latin typeface="仿宋_GB2312" pitchFamily="49" charset="-122"/>
                <a:ea typeface="仿宋_GB2312" pitchFamily="49" charset="-122"/>
              </a:defRPr>
            </a:lvl7pPr>
            <a:lvl8pPr marL="3429000" indent="-228600" algn="l" rtl="0" eaLnBrk="1" fontAlgn="base" hangingPunct="1">
              <a:spcBef>
                <a:spcPct val="20000"/>
              </a:spcBef>
              <a:spcAft>
                <a:spcPct val="0"/>
              </a:spcAft>
              <a:buChar char="»"/>
              <a:defRPr sz="2000" b="1">
                <a:solidFill>
                  <a:schemeClr val="tx1"/>
                </a:solidFill>
                <a:latin typeface="仿宋_GB2312" pitchFamily="49" charset="-122"/>
                <a:ea typeface="仿宋_GB2312" pitchFamily="49" charset="-122"/>
              </a:defRPr>
            </a:lvl8pPr>
            <a:lvl9pPr marL="3886200" indent="-228600" algn="l" rtl="0" eaLnBrk="1" fontAlgn="base" hangingPunct="1">
              <a:spcBef>
                <a:spcPct val="20000"/>
              </a:spcBef>
              <a:spcAft>
                <a:spcPct val="0"/>
              </a:spcAft>
              <a:buChar char="»"/>
              <a:defRPr sz="2000" b="1">
                <a:solidFill>
                  <a:schemeClr val="tx1"/>
                </a:solidFill>
                <a:latin typeface="仿宋_GB2312" pitchFamily="49" charset="-122"/>
                <a:ea typeface="仿宋_GB2312" pitchFamily="49" charset="-122"/>
              </a:defRPr>
            </a:lvl9pPr>
          </a:lstStyle>
          <a:p>
            <a:pPr marL="0" indent="0" algn="just">
              <a:buClr>
                <a:srgbClr val="99CCFF"/>
              </a:buClr>
              <a:buNone/>
            </a:pPr>
            <a:r>
              <a:rPr lang="zh-CN" altLang="en-US" sz="2000" b="1" dirty="0" smtClean="0">
                <a:solidFill>
                  <a:schemeClr val="accent4">
                    <a:lumMod val="75000"/>
                  </a:schemeClr>
                </a:solidFill>
                <a:latin typeface="黑体" panose="02010609060101010101" pitchFamily="49" charset="-122"/>
                <a:ea typeface="黑体" panose="02010609060101010101" pitchFamily="49" charset="-122"/>
              </a:rPr>
              <a:t>难点分析：</a:t>
            </a:r>
            <a:r>
              <a:rPr lang="zh-CN" altLang="en-US" sz="2000" dirty="0" smtClean="0">
                <a:solidFill>
                  <a:srgbClr val="01779A"/>
                </a:solidFill>
                <a:latin typeface="黑体" panose="02010609060101010101" pitchFamily="49" charset="-122"/>
                <a:ea typeface="黑体" panose="02010609060101010101" pitchFamily="49" charset="-122"/>
              </a:rPr>
              <a:t>激光扫描体表</a:t>
            </a:r>
            <a:r>
              <a:rPr lang="zh-CN" altLang="en-US" sz="2000" dirty="0">
                <a:solidFill>
                  <a:srgbClr val="01779A"/>
                </a:solidFill>
                <a:latin typeface="黑体" panose="02010609060101010101" pitchFamily="49" charset="-122"/>
                <a:ea typeface="黑体" panose="02010609060101010101" pitchFamily="49" charset="-122"/>
              </a:rPr>
              <a:t>三维</a:t>
            </a:r>
            <a:r>
              <a:rPr lang="zh-CN" altLang="en-US" sz="2000" dirty="0" smtClean="0">
                <a:solidFill>
                  <a:srgbClr val="01779A"/>
                </a:solidFill>
                <a:latin typeface="黑体" panose="02010609060101010101" pitchFamily="49" charset="-122"/>
                <a:ea typeface="黑体" panose="02010609060101010101" pitchFamily="49" charset="-122"/>
              </a:rPr>
              <a:t>点云，</a:t>
            </a:r>
            <a:r>
              <a:rPr lang="zh-CN" altLang="en-US" sz="2000" dirty="0">
                <a:solidFill>
                  <a:srgbClr val="01779A"/>
                </a:solidFill>
                <a:latin typeface="黑体" panose="02010609060101010101" pitchFamily="49" charset="-122"/>
                <a:ea typeface="黑体" panose="02010609060101010101" pitchFamily="49" charset="-122"/>
              </a:rPr>
              <a:t>往往具有</a:t>
            </a:r>
            <a:r>
              <a:rPr lang="zh-CN" altLang="en-US" sz="2000" dirty="0" smtClean="0">
                <a:solidFill>
                  <a:srgbClr val="01779A"/>
                </a:solidFill>
                <a:latin typeface="黑体" panose="02010609060101010101" pitchFamily="49" charset="-122"/>
                <a:ea typeface="黑体" panose="02010609060101010101" pitchFamily="49" charset="-122"/>
              </a:rPr>
              <a:t>以下</a:t>
            </a:r>
            <a:r>
              <a:rPr lang="zh-CN" altLang="en-US" sz="2000" dirty="0" smtClean="0">
                <a:solidFill>
                  <a:srgbClr val="C00000"/>
                </a:solidFill>
                <a:latin typeface="黑体" panose="02010609060101010101" pitchFamily="49" charset="-122"/>
                <a:ea typeface="黑体" panose="02010609060101010101" pitchFamily="49" charset="-122"/>
              </a:rPr>
              <a:t>缺点</a:t>
            </a:r>
            <a:r>
              <a:rPr lang="zh-CN" altLang="en-US" sz="2000" dirty="0" smtClean="0">
                <a:solidFill>
                  <a:srgbClr val="01779A"/>
                </a:solidFill>
                <a:latin typeface="黑体" panose="02010609060101010101" pitchFamily="49" charset="-122"/>
                <a:ea typeface="黑体" panose="02010609060101010101" pitchFamily="49" charset="-122"/>
              </a:rPr>
              <a:t>：</a:t>
            </a:r>
            <a:endParaRPr lang="en-US" altLang="zh-CN" sz="2000" dirty="0" smtClean="0">
              <a:solidFill>
                <a:srgbClr val="01779A"/>
              </a:solidFill>
              <a:latin typeface="黑体" panose="02010609060101010101" pitchFamily="49" charset="-122"/>
              <a:ea typeface="黑体" panose="02010609060101010101" pitchFamily="49" charset="-122"/>
            </a:endParaRPr>
          </a:p>
          <a:p>
            <a:pPr marL="857250" lvl="1" indent="-457200" algn="just">
              <a:lnSpc>
                <a:spcPct val="150000"/>
              </a:lnSpc>
              <a:buClr>
                <a:srgbClr val="01779A"/>
              </a:buClr>
              <a:buFont typeface="+mj-ea"/>
              <a:buAutoNum type="circleNumDbPlain"/>
            </a:pPr>
            <a:r>
              <a:rPr lang="zh-CN" altLang="en-US" sz="1800" b="0" dirty="0" smtClean="0">
                <a:solidFill>
                  <a:srgbClr val="01779A"/>
                </a:solidFill>
                <a:latin typeface="黑体" panose="02010609060101010101" pitchFamily="49" charset="-122"/>
                <a:ea typeface="黑体" panose="02010609060101010101" pitchFamily="49" charset="-122"/>
              </a:rPr>
              <a:t>存在</a:t>
            </a:r>
            <a:r>
              <a:rPr lang="zh-CN" altLang="en-US" sz="1800" b="0" dirty="0">
                <a:solidFill>
                  <a:srgbClr val="01779A"/>
                </a:solidFill>
                <a:latin typeface="黑体" panose="02010609060101010101" pitchFamily="49" charset="-122"/>
                <a:ea typeface="黑体" panose="02010609060101010101" pitchFamily="49" charset="-122"/>
              </a:rPr>
              <a:t>大量</a:t>
            </a:r>
            <a:r>
              <a:rPr lang="zh-CN" altLang="en-US" sz="1800" b="0" dirty="0" smtClean="0">
                <a:solidFill>
                  <a:srgbClr val="01779A"/>
                </a:solidFill>
                <a:latin typeface="黑体" panose="02010609060101010101" pitchFamily="49" charset="-122"/>
                <a:ea typeface="黑体" panose="02010609060101010101" pitchFamily="49" charset="-122"/>
              </a:rPr>
              <a:t>的</a:t>
            </a:r>
            <a:r>
              <a:rPr lang="zh-CN" altLang="en-US" sz="1800" b="0" dirty="0" smtClean="0">
                <a:solidFill>
                  <a:srgbClr val="C00000"/>
                </a:solidFill>
                <a:latin typeface="黑体" panose="02010609060101010101" pitchFamily="49" charset="-122"/>
                <a:ea typeface="黑体" panose="02010609060101010101" pitchFamily="49" charset="-122"/>
              </a:rPr>
              <a:t>噪声</a:t>
            </a:r>
            <a:r>
              <a:rPr lang="zh-CN" altLang="en-US" sz="1800" b="0" dirty="0">
                <a:solidFill>
                  <a:srgbClr val="C00000"/>
                </a:solidFill>
                <a:latin typeface="黑体" panose="02010609060101010101" pitchFamily="49" charset="-122"/>
                <a:ea typeface="黑体" panose="02010609060101010101" pitchFamily="49" charset="-122"/>
              </a:rPr>
              <a:t>点</a:t>
            </a:r>
            <a:r>
              <a:rPr lang="zh-CN" altLang="en-US" sz="1800" b="0" dirty="0" smtClean="0">
                <a:solidFill>
                  <a:srgbClr val="01779A"/>
                </a:solidFill>
                <a:latin typeface="黑体" panose="02010609060101010101" pitchFamily="49" charset="-122"/>
                <a:ea typeface="黑体" panose="02010609060101010101" pitchFamily="49" charset="-122"/>
              </a:rPr>
              <a:t>；</a:t>
            </a:r>
            <a:endParaRPr lang="en-US" altLang="zh-CN" sz="1800" b="0" dirty="0" smtClean="0">
              <a:solidFill>
                <a:srgbClr val="01779A"/>
              </a:solidFill>
              <a:latin typeface="黑体" panose="02010609060101010101" pitchFamily="49" charset="-122"/>
              <a:ea typeface="黑体" panose="02010609060101010101" pitchFamily="49" charset="-122"/>
            </a:endParaRPr>
          </a:p>
          <a:p>
            <a:pPr marL="857250" lvl="1" indent="-457200" algn="just">
              <a:lnSpc>
                <a:spcPct val="150000"/>
              </a:lnSpc>
              <a:buClr>
                <a:srgbClr val="01779A"/>
              </a:buClr>
              <a:buFont typeface="+mj-ea"/>
              <a:buAutoNum type="circleNumDbPlain"/>
            </a:pPr>
            <a:r>
              <a:rPr lang="zh-CN" altLang="en-US" sz="1800" b="0" dirty="0" smtClean="0">
                <a:solidFill>
                  <a:srgbClr val="C00000"/>
                </a:solidFill>
                <a:latin typeface="黑体" panose="02010609060101010101" pitchFamily="49" charset="-122"/>
                <a:ea typeface="黑体" panose="02010609060101010101" pitchFamily="49" charset="-122"/>
              </a:rPr>
              <a:t>数据</a:t>
            </a:r>
            <a:r>
              <a:rPr lang="zh-CN" altLang="en-US" sz="1800" b="0" dirty="0">
                <a:solidFill>
                  <a:srgbClr val="C00000"/>
                </a:solidFill>
                <a:latin typeface="黑体" panose="02010609060101010101" pitchFamily="49" charset="-122"/>
                <a:ea typeface="黑体" panose="02010609060101010101" pitchFamily="49" charset="-122"/>
              </a:rPr>
              <a:t>量巨大</a:t>
            </a:r>
            <a:r>
              <a:rPr lang="zh-CN" altLang="en-US" sz="1800" b="0" dirty="0" smtClean="0">
                <a:solidFill>
                  <a:srgbClr val="01779A"/>
                </a:solidFill>
                <a:latin typeface="黑体" panose="02010609060101010101" pitchFamily="49" charset="-122"/>
                <a:ea typeface="黑体" panose="02010609060101010101" pitchFamily="49" charset="-122"/>
              </a:rPr>
              <a:t>；</a:t>
            </a:r>
            <a:endParaRPr lang="en-US" altLang="zh-CN" sz="1800" b="0" dirty="0" smtClean="0">
              <a:solidFill>
                <a:srgbClr val="01779A"/>
              </a:solidFill>
              <a:latin typeface="黑体" panose="02010609060101010101" pitchFamily="49" charset="-122"/>
              <a:ea typeface="黑体" panose="02010609060101010101" pitchFamily="49" charset="-122"/>
            </a:endParaRPr>
          </a:p>
          <a:p>
            <a:pPr marL="857250" lvl="1" indent="-457200" algn="just">
              <a:lnSpc>
                <a:spcPct val="150000"/>
              </a:lnSpc>
              <a:buClr>
                <a:srgbClr val="01779A"/>
              </a:buClr>
              <a:buFont typeface="+mj-ea"/>
              <a:buAutoNum type="circleNumDbPlain"/>
            </a:pPr>
            <a:r>
              <a:rPr lang="zh-CN" altLang="en-US" sz="1800" b="0" dirty="0" smtClean="0">
                <a:solidFill>
                  <a:srgbClr val="01779A"/>
                </a:solidFill>
                <a:latin typeface="黑体" panose="02010609060101010101" pitchFamily="49" charset="-122"/>
                <a:ea typeface="黑体" panose="02010609060101010101" pitchFamily="49" charset="-122"/>
              </a:rPr>
              <a:t>密度</a:t>
            </a:r>
            <a:r>
              <a:rPr lang="zh-CN" altLang="en-US" sz="1800" b="0" dirty="0" smtClean="0">
                <a:solidFill>
                  <a:srgbClr val="C00000"/>
                </a:solidFill>
                <a:latin typeface="黑体" panose="02010609060101010101" pitchFamily="49" charset="-122"/>
                <a:ea typeface="黑体" panose="02010609060101010101" pitchFamily="49" charset="-122"/>
              </a:rPr>
              <a:t>分布不</a:t>
            </a:r>
            <a:r>
              <a:rPr lang="zh-CN" altLang="en-US" sz="1800" b="0" dirty="0">
                <a:solidFill>
                  <a:srgbClr val="C00000"/>
                </a:solidFill>
                <a:latin typeface="黑体" panose="02010609060101010101" pitchFamily="49" charset="-122"/>
                <a:ea typeface="黑体" panose="02010609060101010101" pitchFamily="49" charset="-122"/>
              </a:rPr>
              <a:t>均匀</a:t>
            </a:r>
            <a:r>
              <a:rPr lang="zh-CN" altLang="en-US" sz="1800" b="0" dirty="0" smtClean="0">
                <a:solidFill>
                  <a:srgbClr val="01779A"/>
                </a:solidFill>
                <a:latin typeface="黑体" panose="02010609060101010101" pitchFamily="49" charset="-122"/>
                <a:ea typeface="黑体" panose="02010609060101010101" pitchFamily="49" charset="-122"/>
              </a:rPr>
              <a:t>。</a:t>
            </a:r>
            <a:endParaRPr lang="en-US" altLang="zh-CN" sz="1800" b="0" dirty="0" smtClean="0">
              <a:solidFill>
                <a:srgbClr val="01779A"/>
              </a:solidFill>
              <a:latin typeface="黑体" panose="02010609060101010101" pitchFamily="49" charset="-122"/>
              <a:ea typeface="黑体" panose="02010609060101010101" pitchFamily="49" charset="-122"/>
            </a:endParaRPr>
          </a:p>
          <a:p>
            <a:pPr marL="0" indent="0" algn="just">
              <a:buClr>
                <a:srgbClr val="99CCFF"/>
              </a:buClr>
              <a:buNone/>
            </a:pPr>
            <a:r>
              <a:rPr lang="zh-CN" altLang="en-US" sz="2000" b="1" dirty="0" smtClean="0">
                <a:solidFill>
                  <a:schemeClr val="accent4">
                    <a:lumMod val="75000"/>
                  </a:schemeClr>
                </a:solidFill>
                <a:latin typeface="黑体" panose="02010609060101010101" pitchFamily="49" charset="-122"/>
                <a:ea typeface="黑体" panose="02010609060101010101" pitchFamily="49" charset="-122"/>
              </a:rPr>
              <a:t>解决思路：</a:t>
            </a:r>
            <a:r>
              <a:rPr lang="zh-CN" altLang="en-US" sz="2000" dirty="0" smtClean="0">
                <a:solidFill>
                  <a:srgbClr val="01779A"/>
                </a:solidFill>
                <a:latin typeface="黑体" panose="02010609060101010101" pitchFamily="49" charset="-122"/>
                <a:ea typeface="黑体" panose="02010609060101010101" pitchFamily="49" charset="-122"/>
              </a:rPr>
              <a:t>使用</a:t>
            </a:r>
            <a:r>
              <a:rPr lang="zh-CN" altLang="en-US" sz="2000" dirty="0" smtClean="0">
                <a:solidFill>
                  <a:srgbClr val="C00000"/>
                </a:solidFill>
                <a:latin typeface="黑体" panose="02010609060101010101" pitchFamily="49" charset="-122"/>
                <a:ea typeface="黑体" panose="02010609060101010101" pitchFamily="49" charset="-122"/>
              </a:rPr>
              <a:t>三种滤波</a:t>
            </a:r>
            <a:r>
              <a:rPr lang="zh-CN" altLang="en-US" sz="2000" dirty="0" smtClean="0">
                <a:solidFill>
                  <a:srgbClr val="01779A"/>
                </a:solidFill>
                <a:latin typeface="黑体" panose="02010609060101010101" pitchFamily="49" charset="-122"/>
                <a:ea typeface="黑体" panose="02010609060101010101" pitchFamily="49" charset="-122"/>
              </a:rPr>
              <a:t>方式，对原始激光点云进行预处理，最终得到</a:t>
            </a:r>
            <a:r>
              <a:rPr lang="zh-CN" altLang="en-US" sz="2000" dirty="0" smtClean="0">
                <a:solidFill>
                  <a:srgbClr val="C00000"/>
                </a:solidFill>
                <a:latin typeface="黑体" panose="02010609060101010101" pitchFamily="49" charset="-122"/>
                <a:ea typeface="黑体" panose="02010609060101010101" pitchFamily="49" charset="-122"/>
              </a:rPr>
              <a:t>无噪声</a:t>
            </a:r>
            <a:r>
              <a:rPr lang="zh-CN" altLang="en-US" sz="2000" dirty="0" smtClean="0">
                <a:solidFill>
                  <a:srgbClr val="01779A"/>
                </a:solidFill>
                <a:latin typeface="黑体" panose="02010609060101010101" pitchFamily="49" charset="-122"/>
                <a:ea typeface="黑体" panose="02010609060101010101" pitchFamily="49" charset="-122"/>
              </a:rPr>
              <a:t>、</a:t>
            </a:r>
            <a:r>
              <a:rPr lang="zh-CN" altLang="en-US" sz="2000" dirty="0" smtClean="0">
                <a:solidFill>
                  <a:srgbClr val="C00000"/>
                </a:solidFill>
                <a:latin typeface="黑体" panose="02010609060101010101" pitchFamily="49" charset="-122"/>
                <a:ea typeface="黑体" panose="02010609060101010101" pitchFamily="49" charset="-122"/>
              </a:rPr>
              <a:t>均匀</a:t>
            </a:r>
            <a:r>
              <a:rPr lang="zh-CN" altLang="en-US" sz="2000" dirty="0" smtClean="0">
                <a:solidFill>
                  <a:srgbClr val="01779A"/>
                </a:solidFill>
                <a:latin typeface="黑体" panose="02010609060101010101" pitchFamily="49" charset="-122"/>
                <a:ea typeface="黑体" panose="02010609060101010101" pitchFamily="49" charset="-122"/>
              </a:rPr>
              <a:t>的</a:t>
            </a:r>
            <a:r>
              <a:rPr lang="zh-CN" altLang="en-US" sz="2000" dirty="0" smtClean="0">
                <a:solidFill>
                  <a:srgbClr val="C00000"/>
                </a:solidFill>
                <a:latin typeface="黑体" panose="02010609060101010101" pitchFamily="49" charset="-122"/>
                <a:ea typeface="黑体" panose="02010609060101010101" pitchFamily="49" charset="-122"/>
              </a:rPr>
              <a:t>稀疏</a:t>
            </a:r>
            <a:r>
              <a:rPr lang="zh-CN" altLang="en-US" sz="2000" dirty="0" smtClean="0">
                <a:solidFill>
                  <a:srgbClr val="01779A"/>
                </a:solidFill>
                <a:latin typeface="黑体" panose="02010609060101010101" pitchFamily="49" charset="-122"/>
                <a:ea typeface="黑体" panose="02010609060101010101" pitchFamily="49" charset="-122"/>
              </a:rPr>
              <a:t>体表</a:t>
            </a:r>
            <a:r>
              <a:rPr lang="zh-CN" altLang="en-US" sz="2000" dirty="0">
                <a:solidFill>
                  <a:srgbClr val="01779A"/>
                </a:solidFill>
                <a:latin typeface="黑体" panose="02010609060101010101" pitchFamily="49" charset="-122"/>
                <a:ea typeface="黑体" panose="02010609060101010101" pitchFamily="49" charset="-122"/>
              </a:rPr>
              <a:t>三维</a:t>
            </a:r>
            <a:r>
              <a:rPr lang="zh-CN" altLang="en-US" sz="2000" dirty="0" smtClean="0">
                <a:solidFill>
                  <a:srgbClr val="01779A"/>
                </a:solidFill>
                <a:latin typeface="黑体" panose="02010609060101010101" pitchFamily="49" charset="-122"/>
                <a:ea typeface="黑体" panose="02010609060101010101" pitchFamily="49" charset="-122"/>
              </a:rPr>
              <a:t>点云，使其</a:t>
            </a:r>
            <a:r>
              <a:rPr lang="zh-CN" altLang="en-US" sz="2000" dirty="0">
                <a:solidFill>
                  <a:srgbClr val="01779A"/>
                </a:solidFill>
                <a:latin typeface="黑体" panose="02010609060101010101" pitchFamily="49" charset="-122"/>
                <a:ea typeface="黑体" panose="02010609060101010101" pitchFamily="49" charset="-122"/>
              </a:rPr>
              <a:t>性质</a:t>
            </a:r>
            <a:r>
              <a:rPr lang="zh-CN" altLang="en-US" sz="2000" dirty="0" smtClean="0">
                <a:solidFill>
                  <a:srgbClr val="01779A"/>
                </a:solidFill>
                <a:latin typeface="黑体" panose="02010609060101010101" pitchFamily="49" charset="-122"/>
                <a:ea typeface="黑体" panose="02010609060101010101" pitchFamily="49" charset="-122"/>
              </a:rPr>
              <a:t>与</a:t>
            </a:r>
            <a:r>
              <a:rPr lang="en-US" altLang="zh-CN" sz="2000" dirty="0" smtClean="0">
                <a:solidFill>
                  <a:srgbClr val="01779A"/>
                </a:solidFill>
                <a:latin typeface="黑体" panose="02010609060101010101" pitchFamily="49" charset="-122"/>
                <a:ea typeface="黑体" panose="02010609060101010101" pitchFamily="49" charset="-122"/>
              </a:rPr>
              <a:t>CT</a:t>
            </a:r>
            <a:r>
              <a:rPr lang="zh-CN" altLang="en-US" sz="2000" dirty="0" smtClean="0">
                <a:solidFill>
                  <a:srgbClr val="01779A"/>
                </a:solidFill>
                <a:latin typeface="黑体" panose="02010609060101010101" pitchFamily="49" charset="-122"/>
                <a:ea typeface="黑体" panose="02010609060101010101" pitchFamily="49" charset="-122"/>
              </a:rPr>
              <a:t>点云的近似。</a:t>
            </a:r>
            <a:endParaRPr lang="en-US" altLang="zh-CN" sz="2000" dirty="0" smtClean="0">
              <a:solidFill>
                <a:srgbClr val="01779A"/>
              </a:solidFill>
              <a:latin typeface="黑体" panose="02010609060101010101" pitchFamily="49" charset="-122"/>
              <a:ea typeface="黑体" panose="02010609060101010101" pitchFamily="49" charset="-122"/>
            </a:endParaRPr>
          </a:p>
        </p:txBody>
      </p:sp>
      <p:pic>
        <p:nvPicPr>
          <p:cNvPr id="35" name="图片 34"/>
          <p:cNvPicPr>
            <a:picLocks noChangeAspect="1"/>
          </p:cNvPicPr>
          <p:nvPr/>
        </p:nvPicPr>
        <p:blipFill>
          <a:blip r:embed="rId3"/>
          <a:stretch>
            <a:fillRect/>
          </a:stretch>
        </p:blipFill>
        <p:spPr>
          <a:xfrm>
            <a:off x="38932" y="4263976"/>
            <a:ext cx="9044108" cy="2598408"/>
          </a:xfrm>
          <a:prstGeom prst="rect">
            <a:avLst/>
          </a:prstGeom>
        </p:spPr>
      </p:pic>
    </p:spTree>
    <p:extLst>
      <p:ext uri="{BB962C8B-B14F-4D97-AF65-F5344CB8AC3E}">
        <p14:creationId xmlns:p14="http://schemas.microsoft.com/office/powerpoint/2010/main" val="293240826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2014</TotalTime>
  <Words>5859</Words>
  <Application>Microsoft Office PowerPoint</Application>
  <PresentationFormat>全屏显示(4:3)</PresentationFormat>
  <Paragraphs>1256</Paragraphs>
  <Slides>39</Slides>
  <Notes>36</Notes>
  <HiddenSlides>0</HiddenSlides>
  <MMClips>0</MMClips>
  <ScaleCrop>false</ScaleCrop>
  <HeadingPairs>
    <vt:vector size="8" baseType="variant">
      <vt:variant>
        <vt:lpstr>已用的字体</vt:lpstr>
      </vt:variant>
      <vt:variant>
        <vt:i4>11</vt:i4>
      </vt:variant>
      <vt:variant>
        <vt:lpstr>主题</vt:lpstr>
      </vt:variant>
      <vt:variant>
        <vt:i4>1</vt:i4>
      </vt:variant>
      <vt:variant>
        <vt:lpstr>嵌入 OLE 服务器</vt:lpstr>
      </vt:variant>
      <vt:variant>
        <vt:i4>2</vt:i4>
      </vt:variant>
      <vt:variant>
        <vt:lpstr>幻灯片标题</vt:lpstr>
      </vt:variant>
      <vt:variant>
        <vt:i4>39</vt:i4>
      </vt:variant>
    </vt:vector>
  </HeadingPairs>
  <TitlesOfParts>
    <vt:vector size="53" baseType="lpstr">
      <vt:lpstr>等线</vt:lpstr>
      <vt:lpstr>等线 Light</vt:lpstr>
      <vt:lpstr>仿宋_GB2312</vt:lpstr>
      <vt:lpstr>黑体</vt:lpstr>
      <vt:lpstr>STXingkai</vt:lpstr>
      <vt:lpstr>宋体</vt:lpstr>
      <vt:lpstr>Arial</vt:lpstr>
      <vt:lpstr>Calibri</vt:lpstr>
      <vt:lpstr>Times New Roman</vt:lpstr>
      <vt:lpstr>Wingdings</vt:lpstr>
      <vt:lpstr>Wingdings 2</vt:lpstr>
      <vt:lpstr>Office 主题​​</vt:lpstr>
      <vt:lpstr>AxMath</vt:lpstr>
      <vt:lpstr>文档</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lenovo</dc:creator>
  <cp:lastModifiedBy>陈 敬恒</cp:lastModifiedBy>
  <cp:revision>135</cp:revision>
  <dcterms:created xsi:type="dcterms:W3CDTF">2019-12-05T02:28:27Z</dcterms:created>
  <dcterms:modified xsi:type="dcterms:W3CDTF">2020-05-21T16:21:58Z</dcterms:modified>
</cp:coreProperties>
</file>